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70" r:id="rId2"/>
    <p:sldId id="271" r:id="rId3"/>
    <p:sldId id="272" r:id="rId4"/>
    <p:sldId id="275" r:id="rId5"/>
    <p:sldId id="276" r:id="rId6"/>
    <p:sldId id="277" r:id="rId7"/>
    <p:sldId id="278" r:id="rId8"/>
    <p:sldId id="283" r:id="rId9"/>
    <p:sldId id="279" r:id="rId10"/>
    <p:sldId id="284" r:id="rId11"/>
    <p:sldId id="285" r:id="rId12"/>
    <p:sldId id="281" r:id="rId13"/>
    <p:sldId id="280" r:id="rId14"/>
    <p:sldId id="286" r:id="rId15"/>
    <p:sldId id="282" r:id="rId16"/>
    <p:sldId id="288" r:id="rId17"/>
    <p:sldId id="287" r:id="rId18"/>
    <p:sldId id="290" r:id="rId19"/>
    <p:sldId id="289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" y="-96"/>
      </p:cViewPr>
      <p:guideLst>
        <p:guide orient="horz" pos="2156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90000"/>
              </a:lnSpc>
              <a:defRPr b="1"/>
            </a:lvl1pPr>
          </a:lstStyle>
          <a:p>
            <a:pPr>
              <a:defRPr/>
            </a:pPr>
            <a:fld id="{A4A738D5-E108-43C2-B567-A53D1F6E1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lnSpc>
                <a:spcPct val="90000"/>
              </a:lnSpc>
              <a:defRPr b="1" smtClean="0"/>
            </a:lvl1pPr>
          </a:lstStyle>
          <a:p>
            <a:pPr>
              <a:defRPr/>
            </a:pPr>
            <a:r>
              <a:rPr lang="en-US"/>
              <a:t>COSC 2P93 Prolog: Grammars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0463"/>
            <a:ext cx="213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1" tIns="45612" rIns="91231" bIns="4561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200" b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3675" y="6237288"/>
            <a:ext cx="213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1" tIns="45612" rIns="91231" bIns="456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FFFFFF"/>
                </a:solidFill>
              </a:defRPr>
            </a:lvl1pPr>
          </a:lstStyle>
          <a:p>
            <a:fld id="{3E5757FE-F393-48E0-9A83-50E3D234B2E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28125" cy="68373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28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2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28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28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28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28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6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283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283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8313" y="188913"/>
            <a:ext cx="82169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1" tIns="45612" rIns="91231" bIns="456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438" y="6237288"/>
            <a:ext cx="2892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1" tIns="45612" rIns="91231" bIns="4561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COSC 2P93 Prolog: Grammars</a:t>
            </a: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7025"/>
            <a:ext cx="8216900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1" tIns="45612" rIns="91231" bIns="456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142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283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8424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4566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39775" indent="-28416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39825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5438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1050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08778" indent="-22806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4921" indent="-22806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1061" indent="-22806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7202" indent="-22806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42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283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424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566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07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849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988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131" algn="l" defTabSz="9122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Prolog and grammars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105" indent="-342105">
              <a:defRPr/>
            </a:pPr>
            <a:r>
              <a:rPr lang="en-US" sz="2000" dirty="0"/>
              <a:t>Prolog’s execution strategy is useful for writing parsers for natural language </a:t>
            </a:r>
            <a:r>
              <a:rPr lang="en-US" sz="2000" dirty="0" smtClean="0"/>
              <a:t>(</a:t>
            </a:r>
            <a:r>
              <a:rPr lang="en-US" sz="2000" dirty="0" err="1" smtClean="0"/>
              <a:t>eg</a:t>
            </a:r>
            <a:r>
              <a:rPr lang="en-US" sz="2000" dirty="0" smtClean="0"/>
              <a:t>.  English</a:t>
            </a:r>
            <a:r>
              <a:rPr lang="en-US" sz="2000" dirty="0"/>
              <a:t>) and programming languages (interpreters for </a:t>
            </a:r>
            <a:r>
              <a:rPr lang="en-US" sz="2000" dirty="0" smtClean="0"/>
              <a:t>C, </a:t>
            </a:r>
            <a:r>
              <a:rPr lang="en-US" sz="2000" dirty="0"/>
              <a:t>etc.)</a:t>
            </a:r>
          </a:p>
          <a:p>
            <a:pPr marL="342105" indent="-342105">
              <a:defRPr/>
            </a:pPr>
            <a:endParaRPr lang="en-US" sz="2000" dirty="0"/>
          </a:p>
          <a:p>
            <a:pPr marL="342105" indent="-342105">
              <a:defRPr/>
            </a:pPr>
            <a:r>
              <a:rPr lang="en-US" sz="2000" dirty="0"/>
              <a:t>Context-Free Grammar: a grammar of terminals and </a:t>
            </a:r>
            <a:r>
              <a:rPr lang="en-US" sz="2000" dirty="0" err="1"/>
              <a:t>nonterminals</a:t>
            </a:r>
            <a:endParaRPr lang="en-US" sz="2000" dirty="0"/>
          </a:p>
          <a:p>
            <a:pPr marL="741230" lvl="1" indent="-285090">
              <a:defRPr/>
            </a:pPr>
            <a:r>
              <a:rPr lang="en-US" sz="1800" dirty="0"/>
              <a:t>each rule has a </a:t>
            </a:r>
            <a:r>
              <a:rPr lang="en-US" sz="1800" dirty="0" err="1"/>
              <a:t>nonterminal</a:t>
            </a:r>
            <a:r>
              <a:rPr lang="en-US" sz="1800" dirty="0"/>
              <a:t> on the left, and a mix of </a:t>
            </a:r>
            <a:r>
              <a:rPr lang="en-US" sz="1800" dirty="0" smtClean="0"/>
              <a:t>terminals </a:t>
            </a:r>
            <a:r>
              <a:rPr lang="en-US" sz="1800" dirty="0"/>
              <a:t>and </a:t>
            </a:r>
            <a:r>
              <a:rPr lang="en-US" sz="1800" dirty="0" err="1" smtClean="0"/>
              <a:t>nonterminals</a:t>
            </a:r>
            <a:r>
              <a:rPr lang="en-US" sz="1800" dirty="0" smtClean="0"/>
              <a:t> </a:t>
            </a:r>
            <a:r>
              <a:rPr lang="en-US" sz="1800" dirty="0"/>
              <a:t>on the right</a:t>
            </a:r>
          </a:p>
          <a:p>
            <a:pPr marL="741230" lvl="1" indent="-285090">
              <a:defRPr/>
            </a:pPr>
            <a:r>
              <a:rPr lang="en-US" sz="1800" dirty="0" err="1"/>
              <a:t>eg</a:t>
            </a:r>
            <a:r>
              <a:rPr lang="en-US" sz="1800" dirty="0"/>
              <a:t>. let </a:t>
            </a:r>
            <a:r>
              <a:rPr lang="en-US" sz="1800" dirty="0" err="1" smtClean="0"/>
              <a:t>nonterminals</a:t>
            </a:r>
            <a:r>
              <a:rPr lang="en-US" sz="1800" dirty="0" smtClean="0"/>
              <a:t> </a:t>
            </a:r>
            <a:r>
              <a:rPr lang="en-US" sz="1800" dirty="0"/>
              <a:t>be upper-case, </a:t>
            </a:r>
            <a:r>
              <a:rPr lang="en-US" sz="1800" dirty="0" smtClean="0"/>
              <a:t>terminals </a:t>
            </a:r>
            <a:r>
              <a:rPr lang="en-US" sz="1800" dirty="0"/>
              <a:t>be lower-case</a:t>
            </a:r>
          </a:p>
          <a:p>
            <a:pPr marL="741230" lvl="1" indent="-285090">
              <a:buFontTx/>
              <a:buNone/>
              <a:defRPr/>
            </a:pPr>
            <a:r>
              <a:rPr lang="en-US" sz="1800" dirty="0"/>
              <a:t>			S ::= a b</a:t>
            </a:r>
          </a:p>
          <a:p>
            <a:pPr marL="741230" lvl="1" indent="-285090">
              <a:buFontTx/>
              <a:buNone/>
              <a:defRPr/>
            </a:pPr>
            <a:r>
              <a:rPr lang="en-US" sz="1800" dirty="0"/>
              <a:t>			S ::= a S b</a:t>
            </a:r>
          </a:p>
          <a:p>
            <a:pPr marL="1141280" lvl="2" indent="-285090">
              <a:defRPr/>
            </a:pPr>
            <a:r>
              <a:rPr lang="en-US" sz="1600" dirty="0"/>
              <a:t>represents language </a:t>
            </a:r>
            <a:r>
              <a:rPr lang="en-US" sz="1600" dirty="0" smtClean="0"/>
              <a:t>a</a:t>
            </a:r>
            <a:r>
              <a:rPr lang="en-US" sz="1600" baseline="50000" dirty="0" smtClean="0"/>
              <a:t>n</a:t>
            </a:r>
            <a:r>
              <a:rPr lang="en-US" sz="1600" dirty="0" smtClean="0"/>
              <a:t> </a:t>
            </a:r>
            <a:r>
              <a:rPr lang="en-US" sz="1600" dirty="0" err="1" smtClean="0"/>
              <a:t>b</a:t>
            </a:r>
            <a:r>
              <a:rPr lang="en-US" sz="1600" baseline="50000" dirty="0" err="1" smtClean="0"/>
              <a:t>n</a:t>
            </a:r>
            <a:r>
              <a:rPr lang="en-US" sz="1600" dirty="0" smtClean="0"/>
              <a:t> </a:t>
            </a:r>
            <a:r>
              <a:rPr lang="en-US" sz="1600" dirty="0"/>
              <a:t>(n </a:t>
            </a:r>
            <a:r>
              <a:rPr lang="en-US" sz="1600" dirty="0" smtClean="0"/>
              <a:t>≥ </a:t>
            </a:r>
            <a:r>
              <a:rPr lang="en-US" sz="1600" dirty="0"/>
              <a:t>1)</a:t>
            </a:r>
          </a:p>
          <a:p>
            <a:pPr marL="741230" lvl="1" indent="-285090">
              <a:defRPr/>
            </a:pPr>
            <a:r>
              <a:rPr lang="en-US" sz="1800" dirty="0"/>
              <a:t>you can use </a:t>
            </a:r>
            <a:r>
              <a:rPr lang="en-US" sz="1800" dirty="0" smtClean="0"/>
              <a:t>a grammar to generate strings, and parse/read </a:t>
            </a:r>
            <a:r>
              <a:rPr lang="en-US" sz="1800" dirty="0"/>
              <a:t>strings</a:t>
            </a:r>
          </a:p>
          <a:p>
            <a:pPr marL="741230" lvl="1" indent="-285090">
              <a:defRPr/>
            </a:pPr>
            <a:endParaRPr lang="en-US" sz="1800" dirty="0"/>
          </a:p>
          <a:p>
            <a:pPr marL="342105" indent="-342105">
              <a:defRPr/>
            </a:pPr>
            <a:endParaRPr lang="en-US" sz="2000" dirty="0"/>
          </a:p>
          <a:p>
            <a:pPr marL="741230" lvl="1" indent="-285090">
              <a:defRPr/>
            </a:pPr>
            <a:endParaRPr lang="en-US" sz="18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19B21F-E76E-4DB4-B8F8-ECEAF278067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sentence(plural, </a:t>
            </a:r>
            <a:r>
              <a:rPr lang="en-US" sz="1800" dirty="0" err="1" smtClean="0"/>
              <a:t>ParseTree</a:t>
            </a:r>
            <a:r>
              <a:rPr lang="en-US" sz="1800" dirty="0" smtClean="0"/>
              <a:t>, A,[])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A = [</a:t>
            </a:r>
            <a:r>
              <a:rPr lang="en-US" sz="1800" dirty="0" err="1" smtClean="0"/>
              <a:t>the,cats,scare,a,cat</a:t>
            </a:r>
            <a:r>
              <a:rPr lang="en-US" sz="1800" dirty="0" smtClean="0"/>
              <a:t>],</a:t>
            </a:r>
          </a:p>
          <a:p>
            <a:pPr>
              <a:buNone/>
            </a:pPr>
            <a:r>
              <a:rPr lang="en-US" sz="1800" dirty="0" err="1" smtClean="0"/>
              <a:t>ParseTree</a:t>
            </a:r>
            <a:r>
              <a:rPr lang="en-US" sz="1800" dirty="0" smtClean="0"/>
              <a:t>= sentence(</a:t>
            </a:r>
            <a:r>
              <a:rPr lang="en-US" sz="1800" dirty="0" err="1" smtClean="0"/>
              <a:t>noun_phrase</a:t>
            </a:r>
            <a:r>
              <a:rPr lang="en-US" sz="1800" dirty="0" smtClean="0"/>
              <a:t>(determiner(the),noun(cats)),</a:t>
            </a:r>
            <a:r>
              <a:rPr lang="en-US" sz="1800" dirty="0" err="1" smtClean="0"/>
              <a:t>verb_phrase</a:t>
            </a:r>
            <a:r>
              <a:rPr lang="en-US" sz="1800" dirty="0" smtClean="0"/>
              <a:t>(verb(scare),</a:t>
            </a:r>
            <a:r>
              <a:rPr lang="en-US" sz="1800" dirty="0" err="1" smtClean="0"/>
              <a:t>noun_phrase</a:t>
            </a:r>
            <a:r>
              <a:rPr lang="en-US" sz="1800" dirty="0" smtClean="0"/>
              <a:t>(determiner(a),noun(cat))))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Pretty-printed 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517650"/>
            <a:ext cx="8216900" cy="4518025"/>
          </a:xfrm>
        </p:spPr>
        <p:txBody>
          <a:bodyPr/>
          <a:lstStyle/>
          <a:p>
            <a:pPr>
              <a:buNone/>
            </a:pPr>
            <a:r>
              <a:rPr lang="fr-FR" sz="1800" spc="100" dirty="0" smtClean="0"/>
              <a:t>sentence</a:t>
            </a:r>
          </a:p>
          <a:p>
            <a:pPr>
              <a:buNone/>
            </a:pPr>
            <a:r>
              <a:rPr lang="fr-FR" sz="1800" spc="100" dirty="0" smtClean="0"/>
              <a:t>   </a:t>
            </a:r>
            <a:r>
              <a:rPr lang="fr-FR" sz="1800" spc="100" dirty="0" err="1" smtClean="0"/>
              <a:t>noun_phrase</a:t>
            </a:r>
            <a:endParaRPr lang="fr-FR" sz="1800" spc="100" dirty="0" smtClean="0"/>
          </a:p>
          <a:p>
            <a:pPr>
              <a:buNone/>
            </a:pPr>
            <a:r>
              <a:rPr lang="fr-FR" sz="1800" spc="100" dirty="0" smtClean="0"/>
              <a:t>      </a:t>
            </a:r>
            <a:r>
              <a:rPr lang="fr-FR" sz="1800" spc="100" dirty="0" err="1" smtClean="0"/>
              <a:t>determiner</a:t>
            </a:r>
            <a:endParaRPr lang="fr-FR" sz="1800" spc="100" dirty="0" smtClean="0"/>
          </a:p>
          <a:p>
            <a:pPr>
              <a:buNone/>
            </a:pPr>
            <a:r>
              <a:rPr lang="fr-FR" sz="1800" spc="100" dirty="0" smtClean="0"/>
              <a:t>         [the]</a:t>
            </a:r>
          </a:p>
          <a:p>
            <a:pPr>
              <a:buNone/>
            </a:pPr>
            <a:r>
              <a:rPr lang="fr-FR" sz="1800" spc="100" dirty="0" smtClean="0"/>
              <a:t>      </a:t>
            </a:r>
            <a:r>
              <a:rPr lang="fr-FR" sz="1800" spc="100" dirty="0" err="1" smtClean="0"/>
              <a:t>noun</a:t>
            </a:r>
            <a:endParaRPr lang="fr-FR" sz="1800" spc="100" dirty="0" smtClean="0"/>
          </a:p>
          <a:p>
            <a:pPr>
              <a:buNone/>
            </a:pPr>
            <a:r>
              <a:rPr lang="fr-FR" sz="1800" spc="100" dirty="0" smtClean="0"/>
              <a:t>         [cats]</a:t>
            </a:r>
          </a:p>
          <a:p>
            <a:pPr>
              <a:buNone/>
            </a:pPr>
            <a:r>
              <a:rPr lang="fr-FR" sz="1800" spc="100" dirty="0" smtClean="0"/>
              <a:t>   </a:t>
            </a:r>
            <a:r>
              <a:rPr lang="fr-FR" sz="1800" spc="100" dirty="0" err="1" smtClean="0"/>
              <a:t>verb_phrase</a:t>
            </a:r>
            <a:endParaRPr lang="fr-FR" sz="1800" spc="100" dirty="0" smtClean="0"/>
          </a:p>
          <a:p>
            <a:pPr>
              <a:buNone/>
            </a:pPr>
            <a:r>
              <a:rPr lang="fr-FR" sz="1800" spc="100" dirty="0" smtClean="0"/>
              <a:t>      </a:t>
            </a:r>
            <a:r>
              <a:rPr lang="fr-FR" sz="1800" spc="100" dirty="0" err="1" smtClean="0"/>
              <a:t>verb</a:t>
            </a:r>
            <a:endParaRPr lang="fr-FR" sz="1800" spc="100" dirty="0" smtClean="0"/>
          </a:p>
          <a:p>
            <a:pPr>
              <a:buNone/>
            </a:pPr>
            <a:r>
              <a:rPr lang="fr-FR" sz="1800" spc="100" dirty="0" smtClean="0"/>
              <a:t>         [scare]</a:t>
            </a:r>
          </a:p>
          <a:p>
            <a:pPr>
              <a:buNone/>
            </a:pPr>
            <a:r>
              <a:rPr lang="fr-FR" sz="1800" spc="100" dirty="0" smtClean="0"/>
              <a:t>      </a:t>
            </a:r>
            <a:r>
              <a:rPr lang="fr-FR" sz="1800" spc="100" dirty="0" err="1" smtClean="0"/>
              <a:t>noun_phrase</a:t>
            </a:r>
            <a:endParaRPr lang="fr-FR" sz="1800" spc="100" dirty="0" smtClean="0"/>
          </a:p>
          <a:p>
            <a:pPr>
              <a:buNone/>
            </a:pPr>
            <a:r>
              <a:rPr lang="fr-FR" sz="1800" spc="100" dirty="0" smtClean="0"/>
              <a:t>         </a:t>
            </a:r>
            <a:r>
              <a:rPr lang="fr-FR" sz="1800" spc="100" dirty="0" err="1" smtClean="0"/>
              <a:t>determiner</a:t>
            </a:r>
            <a:endParaRPr lang="fr-FR" sz="1800" spc="100" dirty="0" smtClean="0"/>
          </a:p>
          <a:p>
            <a:pPr>
              <a:buNone/>
            </a:pPr>
            <a:r>
              <a:rPr lang="fr-FR" sz="1800" spc="100" dirty="0" smtClean="0"/>
              <a:t>            [a]</a:t>
            </a:r>
          </a:p>
          <a:p>
            <a:pPr>
              <a:buNone/>
            </a:pPr>
            <a:r>
              <a:rPr lang="fr-FR" sz="1800" spc="100" dirty="0" smtClean="0"/>
              <a:t>         </a:t>
            </a:r>
            <a:r>
              <a:rPr lang="fr-FR" sz="1800" spc="100" dirty="0" err="1" smtClean="0"/>
              <a:t>noun</a:t>
            </a:r>
            <a:endParaRPr lang="fr-FR" sz="1800" spc="100" dirty="0" smtClean="0"/>
          </a:p>
          <a:p>
            <a:pPr>
              <a:buNone/>
            </a:pPr>
            <a:r>
              <a:rPr lang="fr-FR" sz="1800" spc="100" dirty="0" smtClean="0"/>
              <a:t>            [cat]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Pretty printer for parse tree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001000" cy="4953000"/>
          </a:xfrm>
        </p:spPr>
        <p:txBody>
          <a:bodyPr/>
          <a:lstStyle/>
          <a:p>
            <a:pPr marL="342105" indent="-342105">
              <a:buFontTx/>
              <a:buNone/>
              <a:defRPr/>
            </a:pPr>
            <a:r>
              <a:rPr lang="en-US" sz="1600"/>
              <a:t>prettyprint(E) :- prettyprint2(E, 0).</a:t>
            </a:r>
          </a:p>
          <a:p>
            <a:pPr marL="342105" indent="-342105">
              <a:buFontTx/>
              <a:buNone/>
              <a:defRPr/>
            </a:pPr>
            <a:endParaRPr lang="en-US" sz="1600"/>
          </a:p>
          <a:p>
            <a:pPr marL="342105" indent="-342105">
              <a:buFontTx/>
              <a:buNone/>
              <a:defRPr/>
            </a:pPr>
            <a:r>
              <a:rPr lang="en-US" sz="1600"/>
              <a:t>prettyprint2(A, Indent) :-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A =.. [Type, Subtree1, Subtree2],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!,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nl, tab(Indent), write(Type),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Indent2 is Indent + 3,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prettyprint2(Subtree1, Indent2),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prettyprint2(Subtree2, Indent2).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prettyprint2(A, Indent) :-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A =.. [Type, Subtree],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!,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nl, tab(Indent), write(Type),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Indent2 is Indent + 3,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prettyprint2(Subtree, Indent2).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prettyprint2(A, Indent) :-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!,</a:t>
            </a:r>
          </a:p>
          <a:p>
            <a:pPr marL="342105" indent="-342105">
              <a:buFontTx/>
              <a:buNone/>
              <a:defRPr/>
            </a:pPr>
            <a:r>
              <a:rPr lang="en-US" sz="1600"/>
              <a:t>        nl, tab(Indent), write([A]).</a:t>
            </a:r>
          </a:p>
          <a:p>
            <a:pPr marL="342105" indent="-342105">
              <a:defRPr/>
            </a:pPr>
            <a:endParaRPr lang="en-US" sz="160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3F7A6E-3F83-47E3-9182-C48484B75EE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Adding meaning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289050"/>
            <a:ext cx="8001000" cy="4953000"/>
          </a:xfrm>
        </p:spPr>
        <p:txBody>
          <a:bodyPr/>
          <a:lstStyle/>
          <a:p>
            <a:pPr marL="342105" indent="-342105">
              <a:defRPr/>
            </a:pPr>
            <a:r>
              <a:rPr lang="en-US" dirty="0"/>
              <a:t>Translate grammatical phrases into logical meanings</a:t>
            </a:r>
            <a:r>
              <a:rPr lang="en-US" dirty="0" smtClean="0"/>
              <a:t>.</a:t>
            </a:r>
          </a:p>
          <a:p>
            <a:pPr marL="740567" lvl="1" indent="-342105">
              <a:defRPr/>
            </a:pPr>
            <a:r>
              <a:rPr lang="en-US" sz="1800" dirty="0" smtClean="0"/>
              <a:t>aka “semantics” in linguistics</a:t>
            </a:r>
            <a:endParaRPr lang="en-US" sz="1800" dirty="0"/>
          </a:p>
          <a:p>
            <a:pPr marL="741230" lvl="1" indent="-285090">
              <a:defRPr/>
            </a:pPr>
            <a:r>
              <a:rPr lang="en-US" dirty="0"/>
              <a:t>works for simple, constrained grammars: </a:t>
            </a:r>
            <a:r>
              <a:rPr lang="en-US" dirty="0" err="1"/>
              <a:t>eg</a:t>
            </a:r>
            <a:r>
              <a:rPr lang="en-US" dirty="0"/>
              <a:t> database queries</a:t>
            </a:r>
          </a:p>
          <a:p>
            <a:pPr marL="741230" lvl="1" indent="-285090">
              <a:defRPr/>
            </a:pPr>
            <a:r>
              <a:rPr lang="en-US" dirty="0"/>
              <a:t>difficult for general grammars</a:t>
            </a:r>
          </a:p>
          <a:p>
            <a:pPr marL="741230" lvl="1" indent="-285090">
              <a:defRPr/>
            </a:pPr>
            <a:r>
              <a:rPr lang="en-US" dirty="0"/>
              <a:t>see grammar5 on web site</a:t>
            </a:r>
          </a:p>
          <a:p>
            <a:pPr marL="741230" lvl="1" indent="-285090">
              <a:defRPr/>
            </a:pPr>
            <a:endParaRPr lang="en-US" dirty="0"/>
          </a:p>
          <a:p>
            <a:pPr marL="342105" indent="-342105">
              <a:defRPr/>
            </a:pPr>
            <a:r>
              <a:rPr lang="en-US" dirty="0"/>
              <a:t>Overall meaning of a sentence is usually a combination of the meanings of its constituent phrases</a:t>
            </a:r>
          </a:p>
          <a:p>
            <a:pPr marL="342105" indent="-342105">
              <a:defRPr/>
            </a:pPr>
            <a:endParaRPr lang="en-US" sz="1800" dirty="0"/>
          </a:p>
          <a:p>
            <a:pPr marL="741230" lvl="1" indent="-285090">
              <a:defRPr/>
            </a:pPr>
            <a:endParaRPr lang="en-US" sz="1600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D926F8A-2373-4AC1-93E5-5557AECF191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(semantics)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1365250"/>
            <a:ext cx="8216900" cy="4518025"/>
          </a:xfrm>
        </p:spPr>
        <p:txBody>
          <a:bodyPr/>
          <a:lstStyle/>
          <a:p>
            <a:pPr marL="342105" indent="-342105">
              <a:defRPr/>
            </a:pPr>
            <a:r>
              <a:rPr lang="en-US" dirty="0" smtClean="0"/>
              <a:t>Examples</a:t>
            </a:r>
          </a:p>
          <a:p>
            <a:pPr marL="741230" lvl="1" indent="-285090">
              <a:defRPr/>
            </a:pPr>
            <a:r>
              <a:rPr lang="en-US" dirty="0" smtClean="0"/>
              <a:t>determiners: “a”, “the”      </a:t>
            </a:r>
          </a:p>
          <a:p>
            <a:pPr marL="741230" lvl="1" indent="-285090">
              <a:buNone/>
              <a:defRPr/>
            </a:pPr>
            <a:r>
              <a:rPr lang="en-US" dirty="0" smtClean="0"/>
              <a:t>		--&gt; exists(X)</a:t>
            </a:r>
          </a:p>
          <a:p>
            <a:pPr marL="741230" lvl="1" indent="-285090">
              <a:defRPr/>
            </a:pPr>
            <a:r>
              <a:rPr lang="en-US" dirty="0" smtClean="0"/>
              <a:t>combine with noun: “a man”  </a:t>
            </a:r>
          </a:p>
          <a:p>
            <a:pPr marL="741230" lvl="1" indent="-285090">
              <a:buNone/>
              <a:defRPr/>
            </a:pPr>
            <a:r>
              <a:rPr lang="en-US" dirty="0" smtClean="0"/>
              <a:t>		--&gt; exists(X): man(X)</a:t>
            </a:r>
          </a:p>
          <a:p>
            <a:pPr marL="741230" lvl="1" indent="-285090">
              <a:defRPr/>
            </a:pPr>
            <a:r>
              <a:rPr lang="en-US" dirty="0" smtClean="0"/>
              <a:t>combine with verb: “a man paints” </a:t>
            </a:r>
          </a:p>
          <a:p>
            <a:pPr marL="741230" lvl="1" indent="-285090">
              <a:buNone/>
              <a:defRPr/>
            </a:pPr>
            <a:r>
              <a:rPr lang="en-US" dirty="0" smtClean="0"/>
              <a:t>		--&gt; exists(X): man(X) and paints(X)</a:t>
            </a:r>
          </a:p>
          <a:p>
            <a:pPr marL="741230" lvl="1" indent="-285090">
              <a:defRPr/>
            </a:pPr>
            <a:endParaRPr lang="en-US" dirty="0" smtClean="0"/>
          </a:p>
          <a:p>
            <a:pPr marL="741230" lvl="1" indent="-285090">
              <a:defRPr/>
            </a:pPr>
            <a:r>
              <a:rPr lang="en-US" dirty="0" smtClean="0"/>
              <a:t>“every woman dances” --&gt; all(X): woman(X) =&gt; dances(X)</a:t>
            </a:r>
          </a:p>
          <a:p>
            <a:pPr marL="1140354" lvl="2" indent="-228067">
              <a:defRPr/>
            </a:pPr>
            <a:r>
              <a:rPr lang="en-US" dirty="0" smtClean="0"/>
              <a:t>where “=&gt;” is logical implication</a:t>
            </a:r>
          </a:p>
          <a:p>
            <a:pPr marL="1140354" lvl="2" indent="-228067">
              <a:defRPr/>
            </a:pPr>
            <a:endParaRPr lang="en-US" dirty="0" smtClean="0"/>
          </a:p>
          <a:p>
            <a:pPr marL="741230" lvl="1" indent="-285090">
              <a:defRPr/>
            </a:pPr>
            <a:r>
              <a:rPr lang="en-US" dirty="0" smtClean="0"/>
              <a:t>“every man that paints dances” </a:t>
            </a:r>
          </a:p>
          <a:p>
            <a:pPr marL="741230" lvl="1" indent="-285090">
              <a:buFontTx/>
              <a:buNone/>
              <a:defRPr/>
            </a:pPr>
            <a:r>
              <a:rPr lang="en-US" dirty="0" smtClean="0"/>
              <a:t>                            --&gt; all(X): (man(X) and paints(X)) =&gt; dances(X)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Meaning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105" indent="-342105">
              <a:defRPr/>
            </a:pPr>
            <a:r>
              <a:rPr lang="en-US" sz="2000" dirty="0"/>
              <a:t>These logical sentences can sometimes be converted into logic program sentences, and then executed:</a:t>
            </a:r>
          </a:p>
          <a:p>
            <a:pPr marL="342105" indent="-342105">
              <a:defRPr/>
            </a:pPr>
            <a:endParaRPr lang="en-US" sz="2000" dirty="0"/>
          </a:p>
          <a:p>
            <a:pPr marL="741230" lvl="1" indent="-285090">
              <a:buFontTx/>
              <a:buNone/>
              <a:defRPr/>
            </a:pPr>
            <a:r>
              <a:rPr lang="en-US" sz="1800" dirty="0"/>
              <a:t>paints(john).</a:t>
            </a:r>
          </a:p>
          <a:p>
            <a:pPr marL="741230" lvl="1" indent="-285090">
              <a:buFontTx/>
              <a:buNone/>
              <a:defRPr/>
            </a:pPr>
            <a:r>
              <a:rPr lang="en-US" sz="1800" dirty="0"/>
              <a:t>dances(X) :- man(X), paints(X).</a:t>
            </a:r>
          </a:p>
          <a:p>
            <a:pPr marL="741230" lvl="1" indent="-285090">
              <a:buFontTx/>
              <a:buNone/>
              <a:defRPr/>
            </a:pPr>
            <a:endParaRPr lang="en-US" sz="1800" dirty="0"/>
          </a:p>
          <a:p>
            <a:pPr marL="342105" indent="-342105">
              <a:defRPr/>
            </a:pPr>
            <a:r>
              <a:rPr lang="en-US" sz="2000" dirty="0"/>
              <a:t>There exists algorithms for converting any logical sentence into logic program statements.</a:t>
            </a:r>
          </a:p>
          <a:p>
            <a:pPr marL="342105" indent="-342105">
              <a:defRPr/>
            </a:pPr>
            <a:r>
              <a:rPr lang="en-US" sz="2000" dirty="0"/>
              <a:t>However, these converted statements might not execute in Prolog (infinite branches, etc.)</a:t>
            </a:r>
          </a:p>
          <a:p>
            <a:pPr marL="741230" lvl="1" indent="-285090">
              <a:buFontTx/>
              <a:buNone/>
              <a:defRPr/>
            </a:pPr>
            <a:endParaRPr lang="en-US" dirty="0"/>
          </a:p>
          <a:p>
            <a:pPr marL="741230" lvl="1" indent="-285090">
              <a:buFontTx/>
              <a:buNone/>
              <a:defRPr/>
            </a:pPr>
            <a:endParaRPr lang="en-US" dirty="0"/>
          </a:p>
          <a:p>
            <a:pPr marL="741230" lvl="1" indent="-285090">
              <a:buFontTx/>
              <a:buNone/>
              <a:defRPr/>
            </a:pPr>
            <a:endParaRPr 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5B2402-2A34-4B1A-B39B-09CF390AED8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extra conditions to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DCG syntax permits this: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noun_phrase</a:t>
            </a:r>
            <a:r>
              <a:rPr lang="en-US" sz="2000" dirty="0" smtClean="0"/>
              <a:t>(X)- -&gt; adjective, </a:t>
            </a:r>
            <a:r>
              <a:rPr lang="en-US" sz="2000" dirty="0" smtClean="0">
                <a:solidFill>
                  <a:srgbClr val="FFFF00"/>
                </a:solidFill>
              </a:rPr>
              <a:t>{call1(X,Y)}, </a:t>
            </a:r>
            <a:r>
              <a:rPr lang="en-US" sz="2000" dirty="0" smtClean="0"/>
              <a:t>noun, </a:t>
            </a:r>
            <a:r>
              <a:rPr lang="en-US" sz="2000" dirty="0" smtClean="0">
                <a:solidFill>
                  <a:srgbClr val="FFFF00"/>
                </a:solidFill>
              </a:rPr>
              <a:t>{call2(Y)}.</a:t>
            </a:r>
          </a:p>
          <a:p>
            <a:endParaRPr lang="en-US" sz="2000" dirty="0" smtClean="0"/>
          </a:p>
          <a:p>
            <a:r>
              <a:rPr lang="en-US" sz="2000" dirty="0" smtClean="0"/>
              <a:t>call1, call2 are just calls to Prolog predicates</a:t>
            </a:r>
          </a:p>
          <a:p>
            <a:r>
              <a:rPr lang="en-US" sz="2000" dirty="0" smtClean="0"/>
              <a:t>These can do additional checks (depth tests?)</a:t>
            </a:r>
          </a:p>
          <a:p>
            <a:r>
              <a:rPr lang="en-US" sz="2000" dirty="0" smtClean="0"/>
              <a:t>If you forget the braces, the list arguments for DCG rules will be inserted into the goals (probably an error!)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Many DCG grammars will parse and generate sentences.</a:t>
            </a:r>
          </a:p>
          <a:p>
            <a:r>
              <a:rPr lang="en-US" sz="2000" dirty="0" smtClean="0"/>
              <a:t>To generate, you leave a “blank” list to parse. Rules will generate the words.</a:t>
            </a:r>
          </a:p>
          <a:p>
            <a:r>
              <a:rPr lang="en-US" sz="2000" dirty="0" smtClean="0"/>
              <a:t>However, generating terminating sentences depends on the grammar.</a:t>
            </a:r>
          </a:p>
          <a:p>
            <a:r>
              <a:rPr lang="en-US" sz="2000" dirty="0" smtClean="0"/>
              <a:t>Consider these DCG rules for a noun phrase:</a:t>
            </a:r>
          </a:p>
          <a:p>
            <a:endParaRPr lang="en-US" sz="2000" dirty="0" smtClean="0"/>
          </a:p>
          <a:p>
            <a:pPr lvl="1">
              <a:buNone/>
            </a:pPr>
            <a:r>
              <a:rPr lang="en-US" sz="1800" dirty="0" err="1" smtClean="0"/>
              <a:t>noun_phrase</a:t>
            </a:r>
            <a:r>
              <a:rPr lang="en-US" sz="1800" dirty="0" smtClean="0"/>
              <a:t> - -&gt; adjective, </a:t>
            </a:r>
            <a:r>
              <a:rPr lang="en-US" sz="1800" dirty="0" err="1" smtClean="0"/>
              <a:t>noun_phrase</a:t>
            </a:r>
            <a:r>
              <a:rPr lang="en-US" sz="1800" dirty="0" smtClean="0"/>
              <a:t>.</a:t>
            </a:r>
          </a:p>
          <a:p>
            <a:pPr lvl="1">
              <a:buNone/>
            </a:pPr>
            <a:r>
              <a:rPr lang="en-US" sz="1800" dirty="0" err="1" smtClean="0"/>
              <a:t>noun_phrase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- -&gt; noun.</a:t>
            </a:r>
          </a:p>
          <a:p>
            <a:pPr lvl="1"/>
            <a:endParaRPr lang="en-US" sz="1600" dirty="0" smtClean="0">
              <a:sym typeface="Wingdings" pitchFamily="2" charset="2"/>
            </a:endParaRPr>
          </a:p>
          <a:p>
            <a:r>
              <a:rPr lang="en-US" sz="2000" dirty="0" smtClean="0"/>
              <a:t>Prolog execution will  always select the first clause. This clause calls itself. So there will be a non-terminating list of adjectives.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infinite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add a depth counter argument to rules. </a:t>
            </a:r>
          </a:p>
          <a:p>
            <a:endParaRPr lang="en-US" dirty="0" smtClean="0"/>
          </a:p>
          <a:p>
            <a:r>
              <a:rPr lang="en-US" dirty="0" smtClean="0"/>
              <a:t>Starts at 0, and you increment it every time a rule calls itself (or calls a rule that calls itself, etc.).</a:t>
            </a:r>
          </a:p>
          <a:p>
            <a:endParaRPr lang="en-US" dirty="0" smtClean="0"/>
          </a:p>
          <a:p>
            <a:r>
              <a:rPr lang="en-US" dirty="0" smtClean="0"/>
              <a:t>Then you have a depth check at start of each recursive rule. If the depth value &gt; Max depth limit, then don’t let that rule succeed.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sentence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1365250"/>
            <a:ext cx="8216900" cy="4518025"/>
          </a:xfrm>
        </p:spPr>
        <p:txBody>
          <a:bodyPr/>
          <a:lstStyle/>
          <a:p>
            <a:r>
              <a:rPr lang="en-US" sz="2000" dirty="0" smtClean="0"/>
              <a:t>You can have a “random” selection of rules by using the library call “maybe/1.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?- maybe(0.7).  % succeeds approx. 70% of the time.</a:t>
            </a:r>
          </a:p>
          <a:p>
            <a:endParaRPr lang="en-US" sz="2000" dirty="0" smtClean="0"/>
          </a:p>
          <a:p>
            <a:r>
              <a:rPr lang="en-US" sz="2000" dirty="0" smtClean="0"/>
              <a:t>Therefore, putting maybe/1 calls at the start of rules will let them succeed part of the time. Lets you have random rule selection.</a:t>
            </a:r>
          </a:p>
          <a:p>
            <a:pPr lvl="1"/>
            <a:r>
              <a:rPr lang="en-US" sz="1600" dirty="0" smtClean="0"/>
              <a:t>( An interesting alternative approach might be to write a “randomizing” meta-interpreter that randomly selects clauses to use! )</a:t>
            </a:r>
          </a:p>
          <a:p>
            <a:endParaRPr lang="en-US" sz="2000" dirty="0" smtClean="0"/>
          </a:p>
          <a:p>
            <a:r>
              <a:rPr lang="en-US" sz="2000" dirty="0" smtClean="0"/>
              <a:t>This can make non-termination unlikely, since one rule might not be selected indefinitely. However, huge sentences can still arise.</a:t>
            </a:r>
          </a:p>
          <a:p>
            <a:pPr lvl="1"/>
            <a:r>
              <a:rPr lang="en-US" sz="1600" dirty="0" smtClean="0"/>
              <a:t>Depth counter is guaranteed method to prevent </a:t>
            </a:r>
            <a:r>
              <a:rPr lang="en-US" sz="1600" dirty="0" err="1" smtClean="0"/>
              <a:t>nontermination</a:t>
            </a:r>
            <a:r>
              <a:rPr lang="en-US" sz="16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Random word selection is similar (</a:t>
            </a:r>
            <a:r>
              <a:rPr lang="en-US" sz="2000" dirty="0" err="1" smtClean="0"/>
              <a:t>random_member</a:t>
            </a:r>
            <a:r>
              <a:rPr lang="en-US" sz="2000" dirty="0" smtClean="0"/>
              <a:t> in </a:t>
            </a:r>
            <a:r>
              <a:rPr lang="en-US" sz="2000" dirty="0" err="1" smtClean="0"/>
              <a:t>Sicstus</a:t>
            </a:r>
            <a:r>
              <a:rPr lang="en-US" sz="2000" dirty="0" smtClean="0"/>
              <a:t> lib)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COSC 2P93 Prolog: Grammars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Prolog and grammars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8488" cy="4518025"/>
          </a:xfrm>
        </p:spPr>
        <p:txBody>
          <a:bodyPr/>
          <a:lstStyle/>
          <a:p>
            <a:pPr marL="342105" indent="-342105">
              <a:defRPr/>
            </a:pPr>
            <a:r>
              <a:rPr lang="en-US" sz="1800" dirty="0"/>
              <a:t>DCG: Definite Clause Grammar</a:t>
            </a:r>
          </a:p>
          <a:p>
            <a:pPr marL="741230" lvl="1" indent="-285090">
              <a:defRPr/>
            </a:pPr>
            <a:r>
              <a:rPr lang="en-US" sz="1600" dirty="0"/>
              <a:t>a notation which permits Prolog to efficiently denote and parse grammars</a:t>
            </a:r>
          </a:p>
          <a:p>
            <a:pPr marL="741230" lvl="1" indent="-285090">
              <a:defRPr/>
            </a:pPr>
            <a:r>
              <a:rPr lang="en-US" sz="1600" dirty="0"/>
              <a:t>Notation is converted from file to internal form during </a:t>
            </a:r>
            <a:r>
              <a:rPr lang="en-US" sz="1600" dirty="0" smtClean="0"/>
              <a:t>consultation</a:t>
            </a:r>
          </a:p>
          <a:p>
            <a:pPr marL="741230" lvl="1" indent="-285090">
              <a:defRPr/>
            </a:pPr>
            <a:endParaRPr lang="en-US" sz="1800" dirty="0"/>
          </a:p>
          <a:p>
            <a:pPr marL="342105" indent="-342105">
              <a:defRPr/>
            </a:pPr>
            <a:r>
              <a:rPr lang="en-US" sz="1800" dirty="0"/>
              <a:t>Previous grammar</a:t>
            </a:r>
            <a:r>
              <a:rPr lang="en-US" sz="1800" dirty="0" smtClean="0"/>
              <a:t>:</a:t>
            </a:r>
          </a:p>
          <a:p>
            <a:pPr marL="342105" indent="-342105">
              <a:defRPr/>
            </a:pPr>
            <a:endParaRPr lang="en-US" sz="2000" dirty="0"/>
          </a:p>
          <a:p>
            <a:pPr marL="741230" lvl="1" indent="-285090">
              <a:buFontTx/>
              <a:buNone/>
              <a:defRPr/>
            </a:pPr>
            <a:r>
              <a:rPr lang="en-US" sz="1800" dirty="0"/>
              <a:t>s --&gt; [a], [b].</a:t>
            </a:r>
          </a:p>
          <a:p>
            <a:pPr marL="741230" lvl="1" indent="-285090">
              <a:buFontTx/>
              <a:buNone/>
              <a:defRPr/>
            </a:pPr>
            <a:r>
              <a:rPr lang="en-US" sz="1800" dirty="0"/>
              <a:t>s --&gt; [a], s, [b].</a:t>
            </a:r>
          </a:p>
          <a:p>
            <a:pPr marL="741230" lvl="1" indent="-285090">
              <a:buFontTx/>
              <a:buNone/>
              <a:defRPr/>
            </a:pPr>
            <a:endParaRPr lang="en-US" sz="1800" dirty="0"/>
          </a:p>
          <a:p>
            <a:pPr marL="741230" lvl="1" indent="-285090">
              <a:defRPr/>
            </a:pPr>
            <a:r>
              <a:rPr lang="en-US" sz="1600" dirty="0" err="1"/>
              <a:t>nonterminal</a:t>
            </a:r>
            <a:r>
              <a:rPr lang="en-US" sz="1600" dirty="0"/>
              <a:t>: s</a:t>
            </a:r>
          </a:p>
          <a:p>
            <a:pPr marL="741230" lvl="1" indent="-285090">
              <a:defRPr/>
            </a:pPr>
            <a:r>
              <a:rPr lang="en-US" sz="1600" dirty="0"/>
              <a:t>terminals: list elements [a], [b]</a:t>
            </a:r>
          </a:p>
          <a:p>
            <a:pPr marL="741230" lvl="1" indent="-285090">
              <a:defRPr/>
            </a:pPr>
            <a:endParaRPr lang="en-US" sz="1800" dirty="0"/>
          </a:p>
          <a:p>
            <a:pPr marL="342105" indent="-342105">
              <a:defRPr/>
            </a:pPr>
            <a:r>
              <a:rPr lang="en-US" sz="1800" dirty="0"/>
              <a:t>Calling this grammar</a:t>
            </a:r>
            <a:r>
              <a:rPr lang="en-US" sz="1800" dirty="0" smtClean="0"/>
              <a:t>:    s(</a:t>
            </a:r>
            <a:r>
              <a:rPr lang="en-US" sz="1800" smtClean="0"/>
              <a:t>ListToParse, </a:t>
            </a:r>
            <a:r>
              <a:rPr lang="en-US" sz="1800" dirty="0" smtClean="0"/>
              <a:t>Leftover)</a:t>
            </a:r>
            <a:endParaRPr lang="en-US" sz="1800" dirty="0"/>
          </a:p>
          <a:p>
            <a:pPr marL="741230" lvl="1" indent="-285090">
              <a:buFontTx/>
              <a:buNone/>
              <a:defRPr/>
            </a:pPr>
            <a:r>
              <a:rPr lang="en-US" sz="1600" dirty="0"/>
              <a:t>?- s([</a:t>
            </a:r>
            <a:r>
              <a:rPr lang="en-US" sz="1600" dirty="0" err="1"/>
              <a:t>a,a,b,b</a:t>
            </a:r>
            <a:r>
              <a:rPr lang="en-US" sz="1600" dirty="0"/>
              <a:t>], [ ]).</a:t>
            </a:r>
          </a:p>
          <a:p>
            <a:pPr marL="741230" lvl="1" indent="-285090">
              <a:buFontTx/>
              <a:buNone/>
              <a:defRPr/>
            </a:pPr>
            <a:r>
              <a:rPr lang="en-US" sz="1600" dirty="0"/>
              <a:t>?- s([</a:t>
            </a:r>
            <a:r>
              <a:rPr lang="en-US" sz="1600" dirty="0" err="1"/>
              <a:t>a,a,b,b,c</a:t>
            </a:r>
            <a:r>
              <a:rPr lang="en-US" sz="1600" dirty="0"/>
              <a:t>], [c]).</a:t>
            </a:r>
          </a:p>
          <a:p>
            <a:pPr marL="741230" lvl="1" indent="-285090">
              <a:buFontTx/>
              <a:buNone/>
              <a:defRPr/>
            </a:pPr>
            <a:r>
              <a:rPr lang="en-US" sz="1600" dirty="0"/>
              <a:t>?- s(X, [ ]).</a:t>
            </a:r>
          </a:p>
          <a:p>
            <a:pPr marL="741230" lvl="1" indent="-285090">
              <a:defRPr/>
            </a:pPr>
            <a:endParaRPr lang="en-US" sz="1600" dirty="0"/>
          </a:p>
          <a:p>
            <a:pPr marL="342105" indent="-342105">
              <a:defRPr/>
            </a:pPr>
            <a:endParaRPr lang="en-US" sz="180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1E40D6-D187-4C5F-A9CE-9D251E1CE2A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language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working in natural language understanding (NLU) use Prolog as a preferred language of choice.</a:t>
            </a:r>
          </a:p>
          <a:p>
            <a:r>
              <a:rPr lang="en-US" dirty="0" smtClean="0"/>
              <a:t>DCG’s and Prolog search are excellent for implementing executable grammars.</a:t>
            </a:r>
          </a:p>
          <a:p>
            <a:r>
              <a:rPr lang="en-US" dirty="0" smtClean="0"/>
              <a:t>Semantics can be implemented as well.</a:t>
            </a:r>
          </a:p>
          <a:p>
            <a:r>
              <a:rPr lang="en-US" dirty="0" smtClean="0"/>
              <a:t>There are more advanced grammars available for this purpose... (next slide)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DCTG: Definite Clause Translation Grammar</a:t>
            </a:r>
          </a:p>
          <a:p>
            <a:r>
              <a:rPr lang="en-US" sz="2000" dirty="0" smtClean="0"/>
              <a:t>example rule: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verb_phrase</a:t>
            </a:r>
            <a:r>
              <a:rPr lang="en-US" sz="1800" dirty="0" smtClean="0"/>
              <a:t> ::= verb^^V, { transitive(V) }, </a:t>
            </a:r>
            <a:r>
              <a:rPr lang="en-US" sz="1800" dirty="0" err="1" smtClean="0"/>
              <a:t>noun_phrase</a:t>
            </a:r>
            <a:r>
              <a:rPr lang="en-US" sz="1800" dirty="0" smtClean="0"/>
              <a:t>^^N</a:t>
            </a:r>
          </a:p>
          <a:p>
            <a:pPr>
              <a:buNone/>
            </a:pPr>
            <a:r>
              <a:rPr lang="en-US" sz="1800" dirty="0" smtClean="0"/>
              <a:t>&lt;:&gt;</a:t>
            </a:r>
          </a:p>
          <a:p>
            <a:pPr>
              <a:buNone/>
            </a:pPr>
            <a:r>
              <a:rPr lang="en-US" sz="1800" dirty="0" smtClean="0"/>
              <a:t>(agree(Num) ::- V^^agree(Num)), </a:t>
            </a:r>
          </a:p>
          <a:p>
            <a:pPr>
              <a:buNone/>
            </a:pPr>
            <a:r>
              <a:rPr lang="en-US" sz="1800" dirty="0" smtClean="0"/>
              <a:t>(</a:t>
            </a:r>
            <a:r>
              <a:rPr lang="en-US" sz="1800" dirty="0" err="1" smtClean="0"/>
              <a:t>logical_form</a:t>
            </a:r>
            <a:r>
              <a:rPr lang="en-US" sz="1800" dirty="0" smtClean="0"/>
              <a:t>(X,P) ::- </a:t>
            </a:r>
          </a:p>
          <a:p>
            <a:pPr>
              <a:buNone/>
            </a:pPr>
            <a:r>
              <a:rPr lang="en-US" sz="1800" dirty="0" smtClean="0"/>
              <a:t>		  V^^</a:t>
            </a:r>
            <a:r>
              <a:rPr lang="en-US" sz="1800" dirty="0" err="1" smtClean="0"/>
              <a:t>logical_form</a:t>
            </a:r>
            <a:r>
              <a:rPr lang="en-US" sz="1800" dirty="0" smtClean="0"/>
              <a:t>(transitive,X,Y,P1),</a:t>
            </a:r>
          </a:p>
          <a:p>
            <a:pPr>
              <a:buNone/>
            </a:pPr>
            <a:r>
              <a:rPr lang="en-US" sz="1800" dirty="0" smtClean="0"/>
              <a:t>                N^^</a:t>
            </a:r>
            <a:r>
              <a:rPr lang="en-US" sz="1800" dirty="0" err="1" smtClean="0"/>
              <a:t>logical_form</a:t>
            </a:r>
            <a:r>
              <a:rPr lang="en-US" sz="1800" dirty="0" smtClean="0"/>
              <a:t>(Y,P1,P)).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err="1" smtClean="0"/>
              <a:t>verb_phrase</a:t>
            </a:r>
            <a:r>
              <a:rPr lang="en-US" sz="1800" dirty="0" smtClean="0"/>
              <a:t>: grammar rule (as in DCG’s)</a:t>
            </a:r>
          </a:p>
          <a:p>
            <a:r>
              <a:rPr lang="en-US" sz="1800" dirty="0" smtClean="0"/>
              <a:t>agree/1 and </a:t>
            </a:r>
            <a:r>
              <a:rPr lang="en-US" sz="1800" dirty="0" err="1" smtClean="0"/>
              <a:t>logical_form</a:t>
            </a:r>
            <a:r>
              <a:rPr lang="en-US" sz="1800" dirty="0" smtClean="0"/>
              <a:t>/2 are “semantic rules”, that are associated with </a:t>
            </a:r>
            <a:r>
              <a:rPr lang="en-US" sz="1800" dirty="0" err="1" smtClean="0"/>
              <a:t>verb_phrase</a:t>
            </a:r>
            <a:endParaRPr lang="en-US" sz="1800" dirty="0" smtClean="0"/>
          </a:p>
          <a:p>
            <a:r>
              <a:rPr lang="en-US" sz="1800" dirty="0" smtClean="0"/>
              <a:t>^^V:  variable V points to the “agree” rule found at rule for verb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called an “attribute grammar”.</a:t>
            </a:r>
          </a:p>
          <a:p>
            <a:r>
              <a:rPr lang="en-US" dirty="0" smtClean="0"/>
              <a:t>Lets you define the syntax (parsing) and semantics (meaning) together for a language.</a:t>
            </a:r>
          </a:p>
          <a:p>
            <a:r>
              <a:rPr lang="en-US" dirty="0" smtClean="0"/>
              <a:t>Researchers in NLU are very interested in the nature of syntax and semantics in languages.</a:t>
            </a:r>
          </a:p>
          <a:p>
            <a:r>
              <a:rPr lang="en-US" dirty="0" smtClean="0"/>
              <a:t>AI researchers are also keenly interested in figuring out how we communicate with language, so that we can automate it on computers!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DCTG in 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DCTG-GP: a Prolog-based genetic programming (GP) system.</a:t>
            </a:r>
          </a:p>
          <a:p>
            <a:endParaRPr lang="en-US" dirty="0" smtClean="0"/>
          </a:p>
          <a:p>
            <a:r>
              <a:rPr lang="en-US" dirty="0" smtClean="0"/>
              <a:t>GP is a branch of AI that is interested in automatic programming: have computers program themselves.</a:t>
            </a:r>
          </a:p>
          <a:p>
            <a:endParaRPr lang="en-US" dirty="0" smtClean="0"/>
          </a:p>
          <a:p>
            <a:r>
              <a:rPr lang="en-US" dirty="0" smtClean="0"/>
              <a:t>GP uses a genetic algorithm (GA) to evolve programs.</a:t>
            </a:r>
          </a:p>
          <a:p>
            <a:pPr lvl="1"/>
            <a:r>
              <a:rPr lang="en-US" dirty="0" smtClean="0"/>
              <a:t>GA: a search algorithm inspired by Darwinian evolution</a:t>
            </a:r>
          </a:p>
          <a:p>
            <a:pPr lvl="1"/>
            <a:r>
              <a:rPr lang="en-US" dirty="0" smtClean="0"/>
              <a:t>In GP, the GA manipulates programs that are represented as trees (parse trees).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Generate a population of random individuals.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Assign a “fitness score” to each individual, depending on how will it solves some problem.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Loop until (solution found OR time limit expired)</a:t>
            </a:r>
          </a:p>
          <a:p>
            <a:pPr marL="912812" lvl="1" indent="-514350">
              <a:buFont typeface="+mj-lt"/>
              <a:buAutoNum type="romanLcPeriod"/>
            </a:pPr>
            <a:r>
              <a:rPr lang="en-US" dirty="0" smtClean="0"/>
              <a:t>Select 2 programs based on their fitness (more fit = more likely to select them).</a:t>
            </a:r>
          </a:p>
          <a:p>
            <a:pPr marL="912812" lvl="1" indent="-514350">
              <a:buFont typeface="+mj-lt"/>
              <a:buAutoNum type="romanLcPeriod"/>
            </a:pPr>
            <a:r>
              <a:rPr lang="en-US" dirty="0" smtClean="0"/>
              <a:t>Apply a “crossover” operation to generate offspring.</a:t>
            </a:r>
          </a:p>
          <a:p>
            <a:pPr marL="912812" lvl="1" indent="-514350">
              <a:buFont typeface="+mj-lt"/>
              <a:buAutoNum type="romanLcPeriod"/>
            </a:pPr>
            <a:r>
              <a:rPr lang="en-US" dirty="0" smtClean="0"/>
              <a:t>Apply a “mutation” to randomly change offspring.</a:t>
            </a:r>
          </a:p>
          <a:p>
            <a:pPr marL="912812" lvl="1" indent="-514350">
              <a:buFont typeface="+mj-lt"/>
              <a:buAutoNum type="romanLcPeriod"/>
            </a:pPr>
            <a:r>
              <a:rPr lang="en-US" dirty="0" smtClean="0"/>
              <a:t>Evaluate offspring fitness, and add them to a new population.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  <p:pic>
        <p:nvPicPr>
          <p:cNvPr id="6" name="Picture 4" descr="C:\Documents and Settings\bross\My Documents\Seminars\GP seminar 3P71\new-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7850" y="1441450"/>
            <a:ext cx="2756528" cy="318842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60450" y="5251450"/>
            <a:ext cx="2970685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0" dirty="0" smtClean="0">
                <a:latin typeface="+mn-lt"/>
              </a:rPr>
              <a:t>  Functions: internal nodes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>
                <a:latin typeface="+mn-lt"/>
              </a:rPr>
              <a:t>  Terminals: leaf nodes</a:t>
            </a:r>
            <a:endParaRPr lang="en-US" b="0" dirty="0"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 crossover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  <p:pic>
        <p:nvPicPr>
          <p:cNvPr id="6" name="Picture 4" descr="C:\Documents and Settings\bross\My Documents\Seminars\GP seminar 3P71\crossov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2050" y="1365250"/>
            <a:ext cx="4181973" cy="4518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DCTG-GP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Grammatical GP: Instead of just functions and terminals, you use a context-free grammar to define the GP tree.</a:t>
            </a:r>
          </a:p>
          <a:p>
            <a:endParaRPr lang="en-US" dirty="0" smtClean="0"/>
          </a:p>
          <a:p>
            <a:r>
              <a:rPr lang="en-US" dirty="0" smtClean="0"/>
              <a:t>Lets you use more sophisticated GP languages.</a:t>
            </a:r>
          </a:p>
          <a:p>
            <a:endParaRPr lang="en-US" dirty="0" smtClean="0"/>
          </a:p>
          <a:p>
            <a:r>
              <a:rPr lang="en-US" dirty="0" smtClean="0"/>
              <a:t>DCTG-GP: define the grammar, as well as the semantics used by the GP system to execute the tree</a:t>
            </a:r>
          </a:p>
          <a:p>
            <a:endParaRPr lang="en-US" dirty="0" smtClean="0"/>
          </a:p>
          <a:p>
            <a:r>
              <a:rPr lang="en-US" dirty="0" smtClean="0"/>
              <a:t>Rest of GP system is implemented in Prolog as well.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DCTG-GP rules: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000" dirty="0" smtClean="0"/>
              <a:t>sentence ::= [decay], species^^A, rate^^B</a:t>
            </a:r>
          </a:p>
          <a:p>
            <a:pPr>
              <a:buNone/>
            </a:pPr>
            <a:r>
              <a:rPr lang="en-CA" sz="2000" dirty="0" smtClean="0"/>
              <a:t>&lt;:&gt;</a:t>
            </a:r>
          </a:p>
          <a:p>
            <a:pPr>
              <a:buNone/>
            </a:pPr>
            <a:r>
              <a:rPr lang="en-CA" sz="2000" dirty="0" smtClean="0"/>
              <a:t>construct([sentence(decays, term(nil, Species1), term(</a:t>
            </a:r>
            <a:r>
              <a:rPr lang="en-CA" sz="2000" dirty="0" err="1" smtClean="0"/>
              <a:t>nil,nil</a:t>
            </a:r>
            <a:r>
              <a:rPr lang="en-CA" sz="2000" dirty="0" smtClean="0"/>
              <a:t>), [ ], [ ], Rate)]) ::-</a:t>
            </a:r>
          </a:p>
          <a:p>
            <a:pPr>
              <a:buNone/>
            </a:pPr>
            <a:r>
              <a:rPr lang="en-CA" sz="2000" dirty="0" smtClean="0"/>
              <a:t>        A^^construct(Species1),</a:t>
            </a:r>
          </a:p>
          <a:p>
            <a:pPr>
              <a:buNone/>
            </a:pPr>
            <a:r>
              <a:rPr lang="en-CA" sz="2000" dirty="0" smtClean="0"/>
              <a:t>        B^^construct(Rate).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rate ::= [rate], float^^F</a:t>
            </a:r>
          </a:p>
          <a:p>
            <a:pPr>
              <a:buNone/>
            </a:pPr>
            <a:r>
              <a:rPr lang="en-CA" sz="2000" dirty="0" smtClean="0"/>
              <a:t>&lt;:&gt;</a:t>
            </a:r>
          </a:p>
          <a:p>
            <a:pPr>
              <a:buNone/>
            </a:pPr>
            <a:r>
              <a:rPr lang="en-CA" sz="2000" dirty="0" smtClean="0"/>
              <a:t>construct(Float) ::- F^^construct(Float).</a:t>
            </a:r>
          </a:p>
          <a:p>
            <a:pPr>
              <a:buNone/>
            </a:pPr>
            <a:endParaRPr lang="en-CA" sz="2000" dirty="0" smtClean="0"/>
          </a:p>
          <a:p>
            <a:r>
              <a:rPr lang="en-CA" sz="2000" dirty="0" smtClean="0"/>
              <a:t>These are part of a GP language that does biological modeling.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PIM bio-language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  <p:pic>
        <p:nvPicPr>
          <p:cNvPr id="1026" name="Picture 2" descr="C:\Users\bross\Documents\Courses\2P93 Prolog\Overheads\Files\pim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5250" y="2127250"/>
            <a:ext cx="6296025" cy="2838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DCG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105" indent="-342105">
              <a:defRPr/>
            </a:pPr>
            <a:r>
              <a:rPr lang="en-US" sz="2000" dirty="0"/>
              <a:t>Previous example has following internal form:</a:t>
            </a:r>
          </a:p>
          <a:p>
            <a:pPr marL="342105" indent="-342105">
              <a:defRPr/>
            </a:pPr>
            <a:endParaRPr lang="en-US" sz="2000" dirty="0"/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s(A, B) :-</a:t>
            </a:r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        A=[a,b|B].</a:t>
            </a:r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s(A, B) :-</a:t>
            </a:r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        A=[a|C],</a:t>
            </a:r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        s(C, D),</a:t>
            </a:r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        D=[b|B].</a:t>
            </a:r>
          </a:p>
          <a:p>
            <a:pPr marL="342105" indent="-342105">
              <a:buFontTx/>
              <a:buNone/>
              <a:defRPr/>
            </a:pPr>
            <a:endParaRPr lang="en-US" sz="2000" dirty="0"/>
          </a:p>
          <a:p>
            <a:pPr marL="342105" indent="-342105">
              <a:defRPr/>
            </a:pPr>
            <a:r>
              <a:rPr lang="en-US" sz="2000" dirty="0" smtClean="0"/>
              <a:t>Uses list </a:t>
            </a:r>
            <a:r>
              <a:rPr lang="en-US" sz="2000" dirty="0" err="1" smtClean="0"/>
              <a:t>args</a:t>
            </a:r>
            <a:r>
              <a:rPr lang="en-US" sz="2000" dirty="0" smtClean="0"/>
              <a:t> to efficiently take apart symbols in string  (list).</a:t>
            </a:r>
            <a:endParaRPr lang="en-US" sz="2000" dirty="0"/>
          </a:p>
          <a:p>
            <a:pPr marL="342105" indent="-342105">
              <a:defRPr/>
            </a:pPr>
            <a:endParaRPr lang="en-US" sz="2000" dirty="0"/>
          </a:p>
          <a:p>
            <a:pPr marL="342105" indent="-342105">
              <a:defRPr/>
            </a:pPr>
            <a:endParaRPr lang="en-US" sz="2000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240BC6-E88D-4DA6-A703-806A1F45948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PIM CFG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  <p:pic>
        <p:nvPicPr>
          <p:cNvPr id="2050" name="Picture 2" descr="C:\Users\bross\Documents\Courses\2P93 Prolog\Overheads\Files\pi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6650" y="1441450"/>
            <a:ext cx="6943725" cy="4200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PIM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  <p:pic>
        <p:nvPicPr>
          <p:cNvPr id="3074" name="Picture 2" descr="C:\Users\bross\Documents\Courses\2P93 Prolog\Overheads\Files\tar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5800" y="2390775"/>
            <a:ext cx="3800475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simulation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  <p:pic>
        <p:nvPicPr>
          <p:cNvPr id="4098" name="Picture 2" descr="C:\Users\bross\Documents\Courses\2P93 Prolog\Overheads\Files\plot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212850"/>
            <a:ext cx="7315200" cy="5047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Error: GP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  <p:pic>
        <p:nvPicPr>
          <p:cNvPr id="5122" name="Picture 2" descr="C:\Users\bross\Documents\Courses\2P93 Prolog\Overheads\Files\avgs_app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0" y="1365250"/>
            <a:ext cx="8176301" cy="4914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GP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  <p:pic>
        <p:nvPicPr>
          <p:cNvPr id="6146" name="Picture 2" descr="C:\Users\bross\Documents\Courses\2P93 Prolog\Overheads\Files\respi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289050"/>
            <a:ext cx="7038975" cy="4791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DCTG-GP: Implemented in </a:t>
            </a:r>
            <a:r>
              <a:rPr lang="en-US" dirty="0" err="1" smtClean="0"/>
              <a:t>Sicstus</a:t>
            </a:r>
            <a:r>
              <a:rPr lang="en-US" dirty="0" smtClean="0"/>
              <a:t> Prolog</a:t>
            </a:r>
          </a:p>
          <a:p>
            <a:r>
              <a:rPr lang="en-US" dirty="0" smtClean="0"/>
              <a:t>System invokes 3 external systems</a:t>
            </a:r>
          </a:p>
          <a:p>
            <a:pPr lvl="1"/>
            <a:r>
              <a:rPr lang="en-US" dirty="0" smtClean="0"/>
              <a:t>1. PIM translator   (external system call)</a:t>
            </a:r>
          </a:p>
          <a:p>
            <a:pPr lvl="1"/>
            <a:r>
              <a:rPr lang="en-US" dirty="0" smtClean="0"/>
              <a:t>2. Simulator (external system call)</a:t>
            </a:r>
          </a:p>
          <a:p>
            <a:pPr lvl="1"/>
            <a:r>
              <a:rPr lang="en-US" dirty="0" smtClean="0"/>
              <a:t>3. R (compiled into DCTG-GP as C library)</a:t>
            </a:r>
          </a:p>
          <a:p>
            <a:pPr lvl="2"/>
            <a:r>
              <a:rPr lang="en-US" dirty="0" smtClean="0"/>
              <a:t>Large statistical library</a:t>
            </a:r>
          </a:p>
          <a:p>
            <a:pPr lvl="2"/>
            <a:r>
              <a:rPr lang="en-US" smtClean="0"/>
              <a:t>Used </a:t>
            </a:r>
            <a:r>
              <a:rPr lang="en-US" dirty="0" smtClean="0"/>
              <a:t>to do statistical analysis during fitness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DCG’s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105" indent="-342105">
              <a:defRPr/>
            </a:pPr>
            <a:r>
              <a:rPr lang="en-US" sz="2000" dirty="0"/>
              <a:t>Back to example:  S ::= </a:t>
            </a:r>
            <a:r>
              <a:rPr lang="en-US" sz="2000" dirty="0" err="1"/>
              <a:t>ab</a:t>
            </a:r>
            <a:endParaRPr lang="en-US" sz="2000" dirty="0"/>
          </a:p>
          <a:p>
            <a:pPr marL="342105" indent="-342105">
              <a:buFontTx/>
              <a:buNone/>
              <a:defRPr/>
            </a:pPr>
            <a:endParaRPr lang="en-US" sz="2000" dirty="0"/>
          </a:p>
          <a:p>
            <a:pPr marL="342105" indent="-342105">
              <a:buFontTx/>
              <a:buNone/>
              <a:defRPr/>
            </a:pPr>
            <a:r>
              <a:rPr lang="en-US" sz="2000" dirty="0"/>
              <a:t>s --&gt; [a], [b].                (same as:   s --&gt; [a, b]. )</a:t>
            </a:r>
          </a:p>
          <a:p>
            <a:pPr marL="342105" indent="-342105">
              <a:buFontTx/>
              <a:buNone/>
              <a:defRPr/>
            </a:pPr>
            <a:endParaRPr lang="en-US" sz="2000" dirty="0"/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s(A, B) :-</a:t>
            </a:r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        A=[a|C],</a:t>
            </a:r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        s(C, D),</a:t>
            </a:r>
          </a:p>
          <a:p>
            <a:pPr marL="342105" indent="-342105">
              <a:buFontTx/>
              <a:buNone/>
              <a:defRPr/>
            </a:pPr>
            <a:r>
              <a:rPr lang="pt-BR" sz="2000" dirty="0" smtClean="0"/>
              <a:t>        D=[b|B].</a:t>
            </a:r>
            <a:endParaRPr lang="en-US" sz="2000" dirty="0" smtClean="0"/>
          </a:p>
          <a:p>
            <a:pPr marL="342105" indent="-342105">
              <a:buFontTx/>
              <a:buNone/>
              <a:defRPr/>
            </a:pPr>
            <a:r>
              <a:rPr lang="en-US" sz="2000" dirty="0" smtClean="0"/>
              <a:t>or</a:t>
            </a:r>
          </a:p>
          <a:p>
            <a:pPr marL="342105" indent="-342105">
              <a:buFontTx/>
              <a:buNone/>
              <a:defRPr/>
            </a:pPr>
            <a:endParaRPr lang="en-US" sz="2000" dirty="0" smtClean="0"/>
          </a:p>
          <a:p>
            <a:pPr marL="342105" indent="-342105">
              <a:buFontTx/>
              <a:buNone/>
              <a:defRPr/>
            </a:pPr>
            <a:r>
              <a:rPr lang="en-US" sz="2000" dirty="0" smtClean="0"/>
              <a:t>s([</a:t>
            </a:r>
            <a:r>
              <a:rPr lang="en-US" sz="2000" dirty="0" err="1" smtClean="0"/>
              <a:t>a|C</a:t>
            </a:r>
            <a:r>
              <a:rPr lang="en-US" sz="2000" dirty="0" smtClean="0"/>
              <a:t>], B) :-</a:t>
            </a:r>
          </a:p>
          <a:p>
            <a:pPr marL="342105" indent="-342105">
              <a:buFontTx/>
              <a:buNone/>
              <a:defRPr/>
            </a:pPr>
            <a:r>
              <a:rPr lang="en-US" sz="2000" dirty="0" smtClean="0"/>
              <a:t>	   s(C, [</a:t>
            </a:r>
            <a:r>
              <a:rPr lang="en-US" sz="2000" dirty="0" err="1" smtClean="0"/>
              <a:t>b|B</a:t>
            </a:r>
            <a:r>
              <a:rPr lang="en-US" sz="2000" dirty="0" smtClean="0"/>
              <a:t>]).</a:t>
            </a:r>
            <a:endParaRPr lang="en-US" sz="2000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44D1CC-BC4C-4A68-80B1-881454BAA6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DCG’s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105" indent="-342105">
              <a:defRPr/>
            </a:pPr>
            <a:r>
              <a:rPr lang="en-US" dirty="0"/>
              <a:t>General translation:                   </a:t>
            </a:r>
            <a:endParaRPr lang="en-US" dirty="0" smtClean="0"/>
          </a:p>
          <a:p>
            <a:pPr marL="342105" indent="-342105">
              <a:buNone/>
              <a:defRPr/>
            </a:pPr>
            <a:r>
              <a:rPr lang="en-US" dirty="0" smtClean="0"/>
              <a:t>     </a:t>
            </a:r>
            <a:r>
              <a:rPr lang="en-US" dirty="0"/>
              <a:t>n --&gt; n1, n2, ..., </a:t>
            </a:r>
            <a:r>
              <a:rPr lang="en-US" dirty="0" err="1"/>
              <a:t>nk</a:t>
            </a:r>
            <a:r>
              <a:rPr lang="en-US" dirty="0"/>
              <a:t>.</a:t>
            </a:r>
          </a:p>
          <a:p>
            <a:pPr marL="741230" lvl="1" indent="-285090">
              <a:buFontTx/>
              <a:buNone/>
              <a:defRPr/>
            </a:pPr>
            <a:r>
              <a:rPr lang="en-US" dirty="0"/>
              <a:t>becomes.... </a:t>
            </a:r>
          </a:p>
          <a:p>
            <a:pPr marL="741230" lvl="1" indent="-285090">
              <a:defRPr/>
            </a:pPr>
            <a:endParaRPr lang="en-US" dirty="0"/>
          </a:p>
          <a:p>
            <a:pPr marL="741230" lvl="1" indent="-285090">
              <a:buFontTx/>
              <a:buNone/>
              <a:defRPr/>
            </a:pPr>
            <a:r>
              <a:rPr lang="en-US" dirty="0"/>
              <a:t>n(List1, Rest) :-</a:t>
            </a:r>
          </a:p>
          <a:p>
            <a:pPr marL="741230" lvl="1" indent="-285090">
              <a:buFontTx/>
              <a:buNone/>
              <a:defRPr/>
            </a:pPr>
            <a:r>
              <a:rPr lang="en-US" dirty="0"/>
              <a:t>	n1(List1, List2),</a:t>
            </a:r>
          </a:p>
          <a:p>
            <a:pPr marL="741230" lvl="1" indent="-285090">
              <a:buFontTx/>
              <a:buNone/>
              <a:defRPr/>
            </a:pPr>
            <a:r>
              <a:rPr lang="en-US" dirty="0"/>
              <a:t>	n2(List2, List3),</a:t>
            </a:r>
          </a:p>
          <a:p>
            <a:pPr marL="741230" lvl="1" indent="-285090">
              <a:buFontTx/>
              <a:buNone/>
              <a:defRPr/>
            </a:pPr>
            <a:r>
              <a:rPr lang="en-US" dirty="0"/>
              <a:t>	...</a:t>
            </a:r>
          </a:p>
          <a:p>
            <a:pPr marL="741230" lvl="1" indent="-285090">
              <a:buFontTx/>
              <a:buNone/>
              <a:defRPr/>
            </a:pPr>
            <a:r>
              <a:rPr lang="en-US" dirty="0"/>
              <a:t>	</a:t>
            </a:r>
            <a:r>
              <a:rPr lang="en-US" dirty="0" err="1"/>
              <a:t>nk</a:t>
            </a:r>
            <a:r>
              <a:rPr lang="en-US" dirty="0"/>
              <a:t>(</a:t>
            </a:r>
            <a:r>
              <a:rPr lang="en-US" dirty="0" err="1"/>
              <a:t>Listk</a:t>
            </a:r>
            <a:r>
              <a:rPr lang="en-US" dirty="0"/>
              <a:t>, Rest).</a:t>
            </a:r>
          </a:p>
          <a:p>
            <a:pPr marL="741230" lvl="1" indent="-285090">
              <a:buFontTx/>
              <a:buNone/>
              <a:defRPr/>
            </a:pPr>
            <a:endParaRPr lang="en-US" dirty="0"/>
          </a:p>
          <a:p>
            <a:pPr marL="741230" lvl="1" indent="-285090">
              <a:buFontTx/>
              <a:buNone/>
              <a:defRPr/>
            </a:pPr>
            <a:r>
              <a:rPr lang="en-US" dirty="0"/>
              <a:t>If any n1,..., </a:t>
            </a:r>
            <a:r>
              <a:rPr lang="en-US" dirty="0" err="1"/>
              <a:t>nk</a:t>
            </a:r>
            <a:r>
              <a:rPr lang="en-US" dirty="0"/>
              <a:t> is a terminal [A], then it is inserted into </a:t>
            </a:r>
            <a:r>
              <a:rPr lang="en-US" dirty="0" smtClean="0"/>
              <a:t>list: [</a:t>
            </a:r>
            <a:r>
              <a:rPr lang="en-US" dirty="0" err="1" smtClean="0"/>
              <a:t>A|List</a:t>
            </a:r>
            <a:r>
              <a:rPr lang="en-US" dirty="0" smtClean="0"/>
              <a:t>]</a:t>
            </a:r>
            <a:endParaRPr lang="en-US" dirty="0"/>
          </a:p>
          <a:p>
            <a:pPr marL="741230" lvl="1" indent="-285090">
              <a:buFontTx/>
              <a:buNone/>
              <a:defRPr/>
            </a:pP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19B128-3BA8-4636-B05D-C01F796D271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DCG example </a:t>
            </a:r>
            <a:r>
              <a:rPr lang="en-US" dirty="0"/>
              <a:t>(p.560)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6900" cy="4518025"/>
          </a:xfrm>
        </p:spPr>
        <p:txBody>
          <a:bodyPr/>
          <a:lstStyle/>
          <a:p>
            <a:pPr marL="342105" indent="-342105">
              <a:buFontTx/>
              <a:buNone/>
              <a:defRPr/>
            </a:pPr>
            <a:r>
              <a:rPr lang="en-US" sz="1800" dirty="0"/>
              <a:t>sentence --&gt; </a:t>
            </a:r>
            <a:r>
              <a:rPr lang="en-US" sz="1800" dirty="0" err="1"/>
              <a:t>noun_phrase</a:t>
            </a:r>
            <a:r>
              <a:rPr lang="en-US" sz="1800" dirty="0"/>
              <a:t>, </a:t>
            </a:r>
            <a:r>
              <a:rPr lang="en-US" sz="1800" dirty="0" err="1"/>
              <a:t>verb_phrase</a:t>
            </a:r>
            <a:r>
              <a:rPr lang="en-US" sz="1800" dirty="0"/>
              <a:t>.</a:t>
            </a:r>
          </a:p>
          <a:p>
            <a:pPr marL="342105" indent="-342105">
              <a:buFontTx/>
              <a:buNone/>
              <a:defRPr/>
            </a:pPr>
            <a:r>
              <a:rPr lang="en-US" sz="1800" dirty="0" err="1"/>
              <a:t>verb_phrase</a:t>
            </a:r>
            <a:r>
              <a:rPr lang="en-US" sz="1800" dirty="0"/>
              <a:t> --&gt; verb, </a:t>
            </a:r>
            <a:r>
              <a:rPr lang="en-US" sz="1800" dirty="0" err="1"/>
              <a:t>noun_phrase</a:t>
            </a:r>
            <a:r>
              <a:rPr lang="en-US" sz="1800" dirty="0"/>
              <a:t>.</a:t>
            </a:r>
          </a:p>
          <a:p>
            <a:pPr marL="342105" indent="-342105">
              <a:buFontTx/>
              <a:buNone/>
              <a:defRPr/>
            </a:pPr>
            <a:r>
              <a:rPr lang="en-US" sz="1800" dirty="0" err="1"/>
              <a:t>noun_phrase</a:t>
            </a:r>
            <a:r>
              <a:rPr lang="en-US" sz="1800" dirty="0"/>
              <a:t> --&gt; determiner, noun.</a:t>
            </a:r>
          </a:p>
          <a:p>
            <a:pPr marL="342105" indent="-342105">
              <a:buFontTx/>
              <a:buNone/>
              <a:defRPr/>
            </a:pPr>
            <a:endParaRPr lang="en-US" sz="1400" dirty="0"/>
          </a:p>
          <a:p>
            <a:pPr marL="342105" indent="-342105">
              <a:buFontTx/>
              <a:buNone/>
              <a:defRPr/>
            </a:pPr>
            <a:r>
              <a:rPr lang="en-US" sz="1800" dirty="0"/>
              <a:t>determiner --&gt; [a].</a:t>
            </a:r>
          </a:p>
          <a:p>
            <a:pPr marL="342105" indent="-342105">
              <a:buFontTx/>
              <a:buNone/>
              <a:defRPr/>
            </a:pPr>
            <a:r>
              <a:rPr lang="en-US" sz="1800" dirty="0"/>
              <a:t>determiner --&gt; [the].</a:t>
            </a:r>
          </a:p>
          <a:p>
            <a:pPr marL="342105" indent="-342105">
              <a:buFontTx/>
              <a:buNone/>
              <a:defRPr/>
            </a:pPr>
            <a:endParaRPr lang="en-US" sz="1800" dirty="0"/>
          </a:p>
          <a:p>
            <a:pPr marL="342105" indent="-342105">
              <a:buFontTx/>
              <a:buNone/>
              <a:defRPr/>
            </a:pPr>
            <a:r>
              <a:rPr lang="en-US" sz="1800" dirty="0"/>
              <a:t>noun --&gt; [cat].</a:t>
            </a:r>
          </a:p>
          <a:p>
            <a:pPr marL="342105" indent="-342105">
              <a:buFontTx/>
              <a:buNone/>
              <a:defRPr/>
            </a:pPr>
            <a:r>
              <a:rPr lang="en-US" sz="1800" dirty="0"/>
              <a:t>noun --&gt; [mouse].</a:t>
            </a:r>
          </a:p>
          <a:p>
            <a:pPr marL="342105" indent="-342105">
              <a:buFontTx/>
              <a:buNone/>
              <a:defRPr/>
            </a:pPr>
            <a:endParaRPr lang="en-US" sz="1800" dirty="0"/>
          </a:p>
          <a:p>
            <a:pPr marL="342105" indent="-342105">
              <a:buFontTx/>
              <a:buNone/>
              <a:defRPr/>
            </a:pPr>
            <a:r>
              <a:rPr lang="en-US" sz="1800" dirty="0"/>
              <a:t>verb --&gt; [scares].</a:t>
            </a:r>
          </a:p>
          <a:p>
            <a:pPr marL="342105" indent="-342105">
              <a:buFontTx/>
              <a:buNone/>
              <a:defRPr/>
            </a:pPr>
            <a:r>
              <a:rPr lang="en-US" sz="1800" dirty="0"/>
              <a:t>verb --&gt; [hates].</a:t>
            </a:r>
          </a:p>
          <a:p>
            <a:pPr marL="342105" indent="-342105">
              <a:buFontTx/>
              <a:buNone/>
              <a:defRPr/>
            </a:pPr>
            <a:endParaRPr lang="en-US" sz="1800" dirty="0"/>
          </a:p>
          <a:p>
            <a:pPr marL="342105" indent="-342105">
              <a:buFontTx/>
              <a:buNone/>
              <a:defRPr/>
            </a:pPr>
            <a:r>
              <a:rPr lang="en-US" sz="1800" dirty="0"/>
              <a:t>?- sentence(A, [ </a:t>
            </a:r>
            <a:r>
              <a:rPr lang="en-US" sz="1800" dirty="0" smtClean="0"/>
              <a:t>]).    % parse words in A, remainder is [ ]</a:t>
            </a:r>
          </a:p>
          <a:p>
            <a:pPr marL="342105" indent="-342105">
              <a:buFontTx/>
              <a:buNone/>
              <a:defRPr/>
            </a:pPr>
            <a:r>
              <a:rPr lang="en-US" sz="1800" dirty="0" smtClean="0"/>
              <a:t>A = [</a:t>
            </a:r>
            <a:r>
              <a:rPr lang="en-US" sz="1800" dirty="0" err="1" smtClean="0"/>
              <a:t>a,cat,scares,a,cat</a:t>
            </a:r>
            <a:r>
              <a:rPr lang="en-US" sz="1800" dirty="0" smtClean="0"/>
              <a:t>];</a:t>
            </a:r>
          </a:p>
          <a:p>
            <a:pPr marL="342105" indent="-342105">
              <a:buFontTx/>
              <a:buNone/>
              <a:defRPr/>
            </a:pPr>
            <a:r>
              <a:rPr lang="en-US" sz="1800" dirty="0" smtClean="0"/>
              <a:t>A = [</a:t>
            </a:r>
            <a:r>
              <a:rPr lang="en-US" sz="1800" dirty="0" err="1" smtClean="0"/>
              <a:t>a,cat,scares,a,mouse</a:t>
            </a:r>
            <a:r>
              <a:rPr lang="en-US" sz="1800" dirty="0" smtClean="0"/>
              <a:t>] ; etc</a:t>
            </a:r>
            <a:endParaRPr lang="en-US" sz="18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1FE55B7-38A4-43F4-912C-2642907F3B1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Variation: agreement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136650"/>
            <a:ext cx="8001000" cy="4953000"/>
          </a:xfrm>
        </p:spPr>
        <p:txBody>
          <a:bodyPr/>
          <a:lstStyle/>
          <a:p>
            <a:pPr marL="342105" indent="-342105">
              <a:buFontTx/>
              <a:buNone/>
              <a:defRPr/>
            </a:pPr>
            <a:r>
              <a:rPr lang="en-US" sz="1600" dirty="0"/>
              <a:t>sentence(Num) --&gt; </a:t>
            </a:r>
            <a:r>
              <a:rPr lang="en-US" sz="1600" dirty="0" err="1"/>
              <a:t>noun_phrase</a:t>
            </a:r>
            <a:r>
              <a:rPr lang="en-US" sz="1600" dirty="0"/>
              <a:t>(Num), </a:t>
            </a:r>
            <a:r>
              <a:rPr lang="en-US" sz="1600" dirty="0" err="1"/>
              <a:t>verb_phrase</a:t>
            </a:r>
            <a:r>
              <a:rPr lang="en-US" sz="1600" dirty="0"/>
              <a:t>(Num).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 err="1"/>
              <a:t>verb_phrase</a:t>
            </a:r>
            <a:r>
              <a:rPr lang="en-US" sz="1600" dirty="0"/>
              <a:t>(Num) --&gt; verb(Num), </a:t>
            </a:r>
            <a:r>
              <a:rPr lang="en-US" sz="1600" dirty="0" err="1"/>
              <a:t>noun_phrase</a:t>
            </a:r>
            <a:r>
              <a:rPr lang="en-US" sz="1600" dirty="0"/>
              <a:t>(_).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 err="1"/>
              <a:t>noun_phrase</a:t>
            </a:r>
            <a:r>
              <a:rPr lang="en-US" sz="1600" dirty="0"/>
              <a:t>(Num) --&gt; determiner(Num), noun(Num).</a:t>
            </a:r>
          </a:p>
          <a:p>
            <a:pPr marL="342105" indent="-342105">
              <a:buFontTx/>
              <a:buNone/>
              <a:defRPr/>
            </a:pPr>
            <a:endParaRPr lang="en-US" sz="1600" dirty="0"/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determiner(singular) --&gt; [a].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determiner(singular) --&gt; [the].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determiner(plural) --&gt; [the].</a:t>
            </a:r>
          </a:p>
          <a:p>
            <a:pPr marL="342105" indent="-342105">
              <a:buFontTx/>
              <a:buNone/>
              <a:defRPr/>
            </a:pPr>
            <a:endParaRPr lang="en-US" sz="1600" dirty="0"/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noun(singular) --&gt; [cat].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noun(plural) --&gt; [cats].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noun(singular) --&gt; [mouse].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noun(plural) --&gt; [mice].</a:t>
            </a:r>
          </a:p>
          <a:p>
            <a:pPr marL="342105" indent="-342105">
              <a:buFontTx/>
              <a:buNone/>
              <a:defRPr/>
            </a:pPr>
            <a:endParaRPr lang="en-US" sz="1600" dirty="0"/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verb(singular) --&gt; [scares].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verb(plural) --&gt; [scare].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verb(singular) --&gt; [hates].</a:t>
            </a:r>
          </a:p>
          <a:p>
            <a:pPr marL="342105" indent="-342105">
              <a:buFontTx/>
              <a:buNone/>
              <a:defRPr/>
            </a:pPr>
            <a:r>
              <a:rPr lang="en-US" sz="1600" dirty="0"/>
              <a:t>verb(plural) --&gt; [hate].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F2A0B29-E059-48B6-A686-A9064B6364C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previous example, 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sentence(Num) --&gt; </a:t>
            </a:r>
            <a:r>
              <a:rPr lang="en-US" sz="2000" dirty="0" err="1" smtClean="0"/>
              <a:t>noun_phrase</a:t>
            </a:r>
            <a:r>
              <a:rPr lang="en-US" sz="2000" dirty="0" smtClean="0"/>
              <a:t>(Num), </a:t>
            </a:r>
            <a:r>
              <a:rPr lang="en-US" sz="2000" dirty="0" err="1" smtClean="0"/>
              <a:t>verb_phrase</a:t>
            </a:r>
            <a:r>
              <a:rPr lang="en-US" sz="2000" dirty="0" smtClean="0"/>
              <a:t>(Num).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argment</a:t>
            </a:r>
            <a:r>
              <a:rPr lang="en-US" sz="2000" dirty="0" smtClean="0"/>
              <a:t> ‘Num’ set to singular or plural by  </a:t>
            </a:r>
            <a:r>
              <a:rPr lang="en-US" sz="2000" dirty="0" err="1" smtClean="0"/>
              <a:t>noun_phrase</a:t>
            </a:r>
            <a:r>
              <a:rPr lang="en-US" sz="2000" dirty="0" smtClean="0"/>
              <a:t> (or passed by sentence call).  Then </a:t>
            </a:r>
            <a:r>
              <a:rPr lang="en-US" sz="2000" dirty="0" err="1" smtClean="0"/>
              <a:t>verb_phrase</a:t>
            </a:r>
            <a:r>
              <a:rPr lang="en-US" sz="2000" dirty="0" smtClean="0"/>
              <a:t> must match it as appropriate.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“The cats </a:t>
            </a:r>
            <a:r>
              <a:rPr lang="en-US" sz="2000" u="sng" dirty="0" smtClean="0"/>
              <a:t>scare</a:t>
            </a:r>
            <a:r>
              <a:rPr lang="en-US" sz="2000" dirty="0" smtClean="0"/>
              <a:t> the mice.”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(not “The cats scares the mice.”)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738D5-E108-43C2-B567-A53D1F6E1A3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Grammars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Parse tree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060450"/>
            <a:ext cx="8001000" cy="4953000"/>
          </a:xfrm>
        </p:spPr>
        <p:txBody>
          <a:bodyPr/>
          <a:lstStyle/>
          <a:p>
            <a:pPr marL="342105" indent="-342105">
              <a:defRPr/>
            </a:pPr>
            <a:r>
              <a:rPr lang="en-US" sz="2000" dirty="0"/>
              <a:t>Add new argument that creates parse tree </a:t>
            </a:r>
          </a:p>
          <a:p>
            <a:pPr marL="741230" lvl="1" indent="-285090">
              <a:defRPr/>
            </a:pPr>
            <a:r>
              <a:rPr lang="en-US" sz="1800" dirty="0"/>
              <a:t>similar to </a:t>
            </a:r>
            <a:r>
              <a:rPr lang="en-US" sz="1800" dirty="0" err="1"/>
              <a:t>metainterpreter</a:t>
            </a:r>
            <a:r>
              <a:rPr lang="en-US" sz="1800" dirty="0"/>
              <a:t> that created proof tree</a:t>
            </a:r>
          </a:p>
          <a:p>
            <a:pPr marL="741230" lvl="1" indent="-285090">
              <a:defRPr/>
            </a:pPr>
            <a:endParaRPr lang="en-US" dirty="0"/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sentence(Num, sentence(NP,VP)) --&gt;</a:t>
            </a:r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        </a:t>
            </a:r>
            <a:r>
              <a:rPr lang="en-US" sz="1400" dirty="0" err="1"/>
              <a:t>noun_phrase</a:t>
            </a:r>
            <a:r>
              <a:rPr lang="en-US" sz="1400" dirty="0"/>
              <a:t>(Num, NP), </a:t>
            </a:r>
            <a:r>
              <a:rPr lang="en-US" sz="1400" dirty="0" err="1"/>
              <a:t>verb_phrase</a:t>
            </a:r>
            <a:r>
              <a:rPr lang="en-US" sz="1400" dirty="0"/>
              <a:t>(Num, VP).</a:t>
            </a:r>
          </a:p>
          <a:p>
            <a:pPr marL="342105" indent="-342105">
              <a:buFontTx/>
              <a:buNone/>
              <a:defRPr/>
            </a:pPr>
            <a:endParaRPr lang="en-US" sz="1400" dirty="0"/>
          </a:p>
          <a:p>
            <a:pPr marL="342105" indent="-342105">
              <a:buFontTx/>
              <a:buNone/>
              <a:defRPr/>
            </a:pPr>
            <a:r>
              <a:rPr lang="en-US" sz="1400" dirty="0" err="1"/>
              <a:t>verb_phrase</a:t>
            </a:r>
            <a:r>
              <a:rPr lang="en-US" sz="1400" dirty="0"/>
              <a:t>(Num, </a:t>
            </a:r>
            <a:r>
              <a:rPr lang="en-US" sz="1400" dirty="0" err="1"/>
              <a:t>verb_phrase</a:t>
            </a:r>
            <a:r>
              <a:rPr lang="en-US" sz="1400" dirty="0"/>
              <a:t>(</a:t>
            </a:r>
            <a:r>
              <a:rPr lang="en-US" sz="1400" dirty="0" err="1"/>
              <a:t>Verb,NP</a:t>
            </a:r>
            <a:r>
              <a:rPr lang="en-US" sz="1400" dirty="0"/>
              <a:t>)) --&gt;</a:t>
            </a:r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        verb(Num, Verb), </a:t>
            </a:r>
            <a:r>
              <a:rPr lang="en-US" sz="1400" dirty="0" err="1"/>
              <a:t>noun_phrase</a:t>
            </a:r>
            <a:r>
              <a:rPr lang="en-US" sz="1400" dirty="0"/>
              <a:t>(_, NP).</a:t>
            </a:r>
          </a:p>
          <a:p>
            <a:pPr marL="342105" indent="-342105">
              <a:buFontTx/>
              <a:buNone/>
              <a:defRPr/>
            </a:pPr>
            <a:endParaRPr lang="en-US" sz="1400" dirty="0"/>
          </a:p>
          <a:p>
            <a:pPr marL="342105" indent="-342105">
              <a:buFontTx/>
              <a:buNone/>
              <a:defRPr/>
            </a:pPr>
            <a:r>
              <a:rPr lang="en-US" sz="1400" dirty="0" err="1"/>
              <a:t>noun_phrase</a:t>
            </a:r>
            <a:r>
              <a:rPr lang="en-US" sz="1400" dirty="0"/>
              <a:t>(Num, </a:t>
            </a:r>
            <a:r>
              <a:rPr lang="en-US" sz="1400" dirty="0" err="1"/>
              <a:t>noun_phrase</a:t>
            </a:r>
            <a:r>
              <a:rPr lang="en-US" sz="1400" dirty="0"/>
              <a:t>(</a:t>
            </a:r>
            <a:r>
              <a:rPr lang="en-US" sz="1400" dirty="0" err="1"/>
              <a:t>Det,Noun</a:t>
            </a:r>
            <a:r>
              <a:rPr lang="en-US" sz="1400" dirty="0"/>
              <a:t>)) --&gt;</a:t>
            </a:r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        determiner(Num, </a:t>
            </a:r>
            <a:r>
              <a:rPr lang="en-US" sz="1400" dirty="0" err="1"/>
              <a:t>Det</a:t>
            </a:r>
            <a:r>
              <a:rPr lang="en-US" sz="1400" dirty="0"/>
              <a:t>),noun(</a:t>
            </a:r>
            <a:r>
              <a:rPr lang="en-US" sz="1400" dirty="0" err="1"/>
              <a:t>Num,Noun</a:t>
            </a:r>
            <a:r>
              <a:rPr lang="en-US" sz="1400" dirty="0"/>
              <a:t>).</a:t>
            </a:r>
          </a:p>
          <a:p>
            <a:pPr marL="342105" indent="-342105">
              <a:buFontTx/>
              <a:buNone/>
              <a:defRPr/>
            </a:pPr>
            <a:endParaRPr lang="en-US" sz="1400" dirty="0"/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determiner(singular, determiner(a)) --&gt; [a].</a:t>
            </a:r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determiner(singular, determiner(the)) --&gt; [the].</a:t>
            </a:r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determiner(plural, determiner(the)) --&gt; [the].</a:t>
            </a:r>
          </a:p>
          <a:p>
            <a:pPr marL="342105" indent="-342105">
              <a:buFontTx/>
              <a:buNone/>
              <a:defRPr/>
            </a:pPr>
            <a:endParaRPr lang="en-US" sz="1400" dirty="0"/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noun(singular, noun(cat)) --&gt; [cat].</a:t>
            </a:r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noun(plural, noun(cats)) --&gt; [cats].</a:t>
            </a:r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noun(singular, noun(mouse)) --&gt; [mouse].</a:t>
            </a:r>
          </a:p>
          <a:p>
            <a:pPr marL="342105" indent="-342105">
              <a:buFontTx/>
              <a:buNone/>
              <a:defRPr/>
            </a:pPr>
            <a:r>
              <a:rPr lang="en-US" sz="1400" dirty="0"/>
              <a:t>noun(plural, noun(mice)) --&gt; [mice].</a:t>
            </a:r>
            <a:endParaRPr lang="en-US" dirty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5099050" y="5403850"/>
            <a:ext cx="3359959" cy="11480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verb(singular, verb(scares)) --&gt; [scares].</a:t>
            </a:r>
          </a:p>
          <a:p>
            <a:pPr>
              <a:lnSpc>
                <a:spcPct val="100000"/>
              </a:lnSpc>
            </a:pPr>
            <a:r>
              <a:rPr lang="en-US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verb(plural, verb(scare)) --&gt; [scare].</a:t>
            </a:r>
          </a:p>
          <a:p>
            <a:pPr>
              <a:lnSpc>
                <a:spcPct val="100000"/>
              </a:lnSpc>
            </a:pPr>
            <a:r>
              <a:rPr lang="en-US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verb(singular, verb(hates)) --&gt; [hates].</a:t>
            </a:r>
          </a:p>
          <a:p>
            <a:pPr>
              <a:lnSpc>
                <a:spcPct val="100000"/>
              </a:lnSpc>
            </a:pPr>
            <a:r>
              <a:rPr lang="en-US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verb(plural, verb(hate)) --&gt; [hate].</a:t>
            </a:r>
          </a:p>
          <a:p>
            <a:endParaRPr lang="en-US" sz="1400" dirty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B670D75-4073-45A9-B565-63A74A9A51F2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Grammars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1900</Words>
  <Application>Microsoft Office PowerPoint</Application>
  <PresentationFormat>Custom</PresentationFormat>
  <Paragraphs>388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Stream</vt:lpstr>
      <vt:lpstr>Prolog and grammars</vt:lpstr>
      <vt:lpstr>Prolog and grammars</vt:lpstr>
      <vt:lpstr>DCG</vt:lpstr>
      <vt:lpstr>DCG’s</vt:lpstr>
      <vt:lpstr>DCG’s</vt:lpstr>
      <vt:lpstr>DCG example (p.560)</vt:lpstr>
      <vt:lpstr>Variation: agreement</vt:lpstr>
      <vt:lpstr>Agreement</vt:lpstr>
      <vt:lpstr>Parse tree</vt:lpstr>
      <vt:lpstr>Parse tree</vt:lpstr>
      <vt:lpstr>Pretty-printed parse tree</vt:lpstr>
      <vt:lpstr>Pretty printer for parse tree</vt:lpstr>
      <vt:lpstr>Adding meaning</vt:lpstr>
      <vt:lpstr>Meaning (semantics)</vt:lpstr>
      <vt:lpstr>Meaning</vt:lpstr>
      <vt:lpstr>Adding extra conditions to rules</vt:lpstr>
      <vt:lpstr>Generating sentences</vt:lpstr>
      <vt:lpstr>Stopping infinite recursion</vt:lpstr>
      <vt:lpstr>Random sentence generation</vt:lpstr>
      <vt:lpstr>Natural language systems</vt:lpstr>
      <vt:lpstr>DCTG</vt:lpstr>
      <vt:lpstr>DCTG</vt:lpstr>
      <vt:lpstr>Using a DCTG in AI</vt:lpstr>
      <vt:lpstr>GA algorithm</vt:lpstr>
      <vt:lpstr>GP Tree</vt:lpstr>
      <vt:lpstr>GP crossover</vt:lpstr>
      <vt:lpstr>DCTG-GP</vt:lpstr>
      <vt:lpstr>Example DCTG-GP rules:</vt:lpstr>
      <vt:lpstr>PIM bio-language</vt:lpstr>
      <vt:lpstr>PIM CFG</vt:lpstr>
      <vt:lpstr>Target PIM model</vt:lpstr>
      <vt:lpstr>Model simulation</vt:lpstr>
      <vt:lpstr>Error: GP model</vt:lpstr>
      <vt:lpstr>2 GP solutions</vt:lpstr>
      <vt:lpstr>System details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Meta-interpreters</dc:title>
  <dc:creator>Preferred Customer</dc:creator>
  <cp:lastModifiedBy>Brian Ross</cp:lastModifiedBy>
  <cp:revision>33</cp:revision>
  <cp:lastPrinted>2001-03-12T14:50:30Z</cp:lastPrinted>
  <dcterms:created xsi:type="dcterms:W3CDTF">2001-03-12T14:49:08Z</dcterms:created>
  <dcterms:modified xsi:type="dcterms:W3CDTF">2013-03-18T13:26:35Z</dcterms:modified>
</cp:coreProperties>
</file>