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6" r:id="rId3"/>
    <p:sldId id="272" r:id="rId4"/>
    <p:sldId id="257" r:id="rId5"/>
    <p:sldId id="258" r:id="rId6"/>
    <p:sldId id="259" r:id="rId7"/>
    <p:sldId id="260" r:id="rId8"/>
    <p:sldId id="261" r:id="rId9"/>
    <p:sldId id="267" r:id="rId10"/>
    <p:sldId id="268" r:id="rId11"/>
    <p:sldId id="269" r:id="rId12"/>
    <p:sldId id="270" r:id="rId13"/>
    <p:sldId id="271" r:id="rId14"/>
    <p:sldId id="274" r:id="rId15"/>
    <p:sldId id="275" r:id="rId16"/>
    <p:sldId id="278" r:id="rId17"/>
    <p:sldId id="276" r:id="rId18"/>
    <p:sldId id="277" r:id="rId19"/>
    <p:sldId id="273" r:id="rId20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71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0" tIns="45617" rIns="91240" bIns="456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37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0" tIns="45617" rIns="91240" bIns="456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37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37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376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376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376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376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376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376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376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0" tIns="45617" rIns="91240" bIns="456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0" tIns="45617" rIns="91240" bIns="4561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37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Meta-interpreters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43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0" tIns="45617" rIns="91240" bIns="45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18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37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56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75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140" indent="-34214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06" indent="-285119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0470" indent="-22809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6657" indent="-22809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847" indent="-22809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9034" indent="-22809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5224" indent="-22809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1411" indent="-22809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7599" indent="-22809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9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6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64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53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41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29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315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505" algn="l" defTabSz="9123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Interpreted languages like Prolog can easily treat program code as data</a:t>
            </a:r>
          </a:p>
          <a:p>
            <a:pPr lvl="1"/>
            <a:r>
              <a:rPr lang="en-US" dirty="0"/>
              <a:t>can use ‘clause’ to look at program code</a:t>
            </a:r>
          </a:p>
          <a:p>
            <a:pPr lvl="1"/>
            <a:r>
              <a:rPr lang="en-US" dirty="0"/>
              <a:t>assert, retract, abolish to create/remove code</a:t>
            </a:r>
          </a:p>
          <a:p>
            <a:pPr lvl="1"/>
            <a:r>
              <a:rPr lang="en-US" dirty="0"/>
              <a:t>=.., name, etc to look at terms themselves</a:t>
            </a:r>
          </a:p>
          <a:p>
            <a:r>
              <a:rPr lang="en-US" dirty="0"/>
              <a:t>meta-programming: a program which treats program code as data</a:t>
            </a:r>
          </a:p>
          <a:p>
            <a:pPr lvl="1"/>
            <a:r>
              <a:rPr lang="en-US" dirty="0"/>
              <a:t>the program code executed can be a different language than the code the meta-program is written in</a:t>
            </a:r>
          </a:p>
          <a:p>
            <a:pPr lvl="1"/>
            <a:r>
              <a:rPr lang="en-US" dirty="0"/>
              <a:t>or it can be the same language</a:t>
            </a:r>
          </a:p>
          <a:p>
            <a:r>
              <a:rPr lang="en-US" dirty="0"/>
              <a:t>meta-interpreter: a meta-program that executes a </a:t>
            </a:r>
            <a:r>
              <a:rPr lang="en-US" dirty="0" smtClean="0"/>
              <a:t>program</a:t>
            </a:r>
            <a:r>
              <a:rPr lang="en-US" dirty="0"/>
              <a:t>(“source program”) , possibly </a:t>
            </a:r>
            <a:r>
              <a:rPr lang="en-US" dirty="0" smtClean="0"/>
              <a:t>written in </a:t>
            </a:r>
            <a:r>
              <a:rPr lang="en-US" dirty="0"/>
              <a:t>that language itself</a:t>
            </a:r>
          </a:p>
          <a:p>
            <a:pPr lvl="1"/>
            <a:r>
              <a:rPr lang="en-US" dirty="0"/>
              <a:t>can be used to enhance your language execution</a:t>
            </a:r>
          </a:p>
          <a:p>
            <a:pPr lvl="1"/>
            <a:r>
              <a:rPr lang="en-US" dirty="0"/>
              <a:t>can create prototype languages as well</a:t>
            </a:r>
          </a:p>
          <a:p>
            <a:r>
              <a:rPr lang="en-US" dirty="0"/>
              <a:t>Prolog is extremely useful for meta-programming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Metainterps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0010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 err="1"/>
              <a:t>prettyprint</a:t>
            </a:r>
            <a:r>
              <a:rPr lang="en-US" sz="1800" dirty="0"/>
              <a:t>(E) :- prettyprint2(E, 0).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prettyprint2(not A, Indent) :-</a:t>
            </a:r>
          </a:p>
          <a:p>
            <a:pPr>
              <a:buFontTx/>
              <a:buNone/>
            </a:pPr>
            <a:r>
              <a:rPr lang="en-US" sz="1800" dirty="0"/>
              <a:t>        !,</a:t>
            </a:r>
          </a:p>
          <a:p>
            <a:pPr>
              <a:buFontTx/>
              <a:buNone/>
            </a:pPr>
            <a:r>
              <a:rPr lang="en-US" sz="1800" dirty="0"/>
              <a:t>        </a:t>
            </a:r>
            <a:r>
              <a:rPr lang="en-US" sz="1800" dirty="0" err="1"/>
              <a:t>nl</a:t>
            </a:r>
            <a:r>
              <a:rPr lang="en-US" sz="1800" dirty="0"/>
              <a:t>, tab(Indent),</a:t>
            </a:r>
          </a:p>
          <a:p>
            <a:pPr>
              <a:buFontTx/>
              <a:buNone/>
            </a:pPr>
            <a:r>
              <a:rPr lang="en-US" sz="1800" dirty="0"/>
              <a:t>        write('NOT '), prettyprint2(A, Indent).</a:t>
            </a:r>
          </a:p>
          <a:p>
            <a:pPr>
              <a:buFontTx/>
              <a:buNone/>
            </a:pPr>
            <a:r>
              <a:rPr lang="en-US" sz="1800" dirty="0"/>
              <a:t>prettyprint2((A,B), Indent) :-</a:t>
            </a:r>
          </a:p>
          <a:p>
            <a:pPr>
              <a:buFontTx/>
              <a:buNone/>
            </a:pPr>
            <a:r>
              <a:rPr lang="en-US" sz="1800" dirty="0"/>
              <a:t>        !,</a:t>
            </a:r>
          </a:p>
          <a:p>
            <a:pPr>
              <a:buFontTx/>
              <a:buNone/>
            </a:pPr>
            <a:r>
              <a:rPr lang="en-US" sz="1800" dirty="0"/>
              <a:t>        prettyprint2(A, Indent),</a:t>
            </a:r>
          </a:p>
          <a:p>
            <a:pPr>
              <a:buFontTx/>
              <a:buNone/>
            </a:pPr>
            <a:r>
              <a:rPr lang="en-US" sz="1800" dirty="0"/>
              <a:t>        </a:t>
            </a:r>
            <a:r>
              <a:rPr lang="en-US" sz="1800" dirty="0" err="1"/>
              <a:t>nl</a:t>
            </a:r>
            <a:r>
              <a:rPr lang="en-US" sz="1800" dirty="0"/>
              <a:t>, tab(Indent), write('AND'),</a:t>
            </a:r>
          </a:p>
          <a:p>
            <a:pPr>
              <a:buFontTx/>
              <a:buNone/>
            </a:pPr>
            <a:r>
              <a:rPr lang="en-US" sz="1800" dirty="0"/>
              <a:t>        prettyprint2(B, Indent).</a:t>
            </a:r>
          </a:p>
          <a:p>
            <a:pPr>
              <a:buFontTx/>
              <a:buNone/>
            </a:pPr>
            <a:r>
              <a:rPr lang="en-US" sz="1800" dirty="0"/>
              <a:t>prettyprint2(A &lt;== true, Indent) :-</a:t>
            </a:r>
          </a:p>
          <a:p>
            <a:pPr>
              <a:buFontTx/>
              <a:buNone/>
            </a:pPr>
            <a:r>
              <a:rPr lang="en-US" sz="1800" dirty="0"/>
              <a:t>        !,</a:t>
            </a:r>
          </a:p>
          <a:p>
            <a:pPr>
              <a:buFontTx/>
              <a:buNone/>
            </a:pPr>
            <a:r>
              <a:rPr lang="en-US" sz="1800" dirty="0"/>
              <a:t>        </a:t>
            </a:r>
            <a:r>
              <a:rPr lang="en-US" sz="1800" dirty="0" err="1"/>
              <a:t>nl</a:t>
            </a:r>
            <a:r>
              <a:rPr lang="en-US" sz="1800" dirty="0"/>
              <a:t>, tab(Indent),</a:t>
            </a:r>
          </a:p>
          <a:p>
            <a:pPr>
              <a:buFontTx/>
              <a:buNone/>
            </a:pPr>
            <a:r>
              <a:rPr lang="en-US" sz="1800" dirty="0"/>
              <a:t>        write(A),</a:t>
            </a:r>
          </a:p>
          <a:p>
            <a:pPr>
              <a:buFontTx/>
              <a:buNone/>
            </a:pPr>
            <a:r>
              <a:rPr lang="en-US" sz="1800" dirty="0"/>
              <a:t>        write(' &lt;==  TRUE').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Prettyprint (cont)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dirty="0"/>
              <a:t>prettyprint2(A &lt;== P, Indent) :-</a:t>
            </a:r>
          </a:p>
          <a:p>
            <a:pPr>
              <a:buFontTx/>
              <a:buNone/>
            </a:pPr>
            <a:r>
              <a:rPr lang="en-US" sz="1800" dirty="0"/>
              <a:t>        !,</a:t>
            </a:r>
          </a:p>
          <a:p>
            <a:pPr>
              <a:buFontTx/>
              <a:buNone/>
            </a:pPr>
            <a:r>
              <a:rPr lang="en-US" sz="1800" dirty="0"/>
              <a:t>        </a:t>
            </a:r>
            <a:r>
              <a:rPr lang="en-US" sz="1800" dirty="0" err="1"/>
              <a:t>nl</a:t>
            </a:r>
            <a:r>
              <a:rPr lang="en-US" sz="1800" dirty="0"/>
              <a:t>, tab(Indent),</a:t>
            </a:r>
          </a:p>
          <a:p>
            <a:pPr>
              <a:buFontTx/>
              <a:buNone/>
            </a:pPr>
            <a:r>
              <a:rPr lang="en-US" sz="1800" dirty="0"/>
              <a:t>        write(A), write(' &lt;== '),</a:t>
            </a:r>
          </a:p>
          <a:p>
            <a:pPr>
              <a:buFontTx/>
              <a:buNone/>
            </a:pPr>
            <a:r>
              <a:rPr lang="en-US" sz="1800" dirty="0"/>
              <a:t>        Indent2 is Indent+3,</a:t>
            </a:r>
          </a:p>
          <a:p>
            <a:pPr>
              <a:buFontTx/>
              <a:buNone/>
            </a:pPr>
            <a:r>
              <a:rPr lang="en-US" sz="1800" dirty="0"/>
              <a:t>        prettyprint2(P, Indent2).</a:t>
            </a:r>
          </a:p>
          <a:p>
            <a:pPr>
              <a:buFontTx/>
              <a:buNone/>
            </a:pPr>
            <a:r>
              <a:rPr lang="en-US" sz="1800" dirty="0"/>
              <a:t>prettyprint2(A, Indent) :-</a:t>
            </a:r>
          </a:p>
          <a:p>
            <a:pPr>
              <a:buFontTx/>
              <a:buNone/>
            </a:pPr>
            <a:r>
              <a:rPr lang="en-US" sz="1800" dirty="0"/>
              <a:t>        </a:t>
            </a:r>
            <a:r>
              <a:rPr lang="en-US" sz="1800" dirty="0" err="1"/>
              <a:t>nl</a:t>
            </a:r>
            <a:r>
              <a:rPr lang="en-US" sz="1800" dirty="0"/>
              <a:t>, tab(Indent),</a:t>
            </a:r>
          </a:p>
          <a:p>
            <a:pPr>
              <a:buFontTx/>
              <a:buNone/>
            </a:pPr>
            <a:r>
              <a:rPr lang="en-US" sz="1800" dirty="0"/>
              <a:t>        write(A).</a:t>
            </a:r>
          </a:p>
          <a:p>
            <a:pPr>
              <a:buFontTx/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</a:t>
            </a:r>
            <a:r>
              <a:rPr lang="en-US" dirty="0" err="1"/>
              <a:t>metainterpreter</a:t>
            </a:r>
            <a:r>
              <a:rPr lang="en-US" dirty="0"/>
              <a:t>: </a:t>
            </a:r>
            <a:r>
              <a:rPr lang="en-US" dirty="0" smtClean="0"/>
              <a:t>“C”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example interprets a </a:t>
            </a:r>
            <a:r>
              <a:rPr lang="en-US" dirty="0" smtClean="0"/>
              <a:t>C-like </a:t>
            </a:r>
            <a:r>
              <a:rPr lang="en-US" dirty="0"/>
              <a:t>language.</a:t>
            </a:r>
          </a:p>
          <a:p>
            <a:r>
              <a:rPr lang="en-US" dirty="0"/>
              <a:t>Grammar of language (Backus-Naur Form, or BNF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 lvl="2">
              <a:buNone/>
            </a:pPr>
            <a:r>
              <a:rPr lang="en-US" sz="1800" b="1" dirty="0" smtClean="0"/>
              <a:t>E ::=   V := A  |  E;E  |  if(B, E, E)  | while(B, E)</a:t>
            </a:r>
          </a:p>
          <a:p>
            <a:pPr lvl="2">
              <a:buNone/>
            </a:pPr>
            <a:endParaRPr lang="en-US" sz="1800" b="1" dirty="0" smtClean="0"/>
          </a:p>
          <a:p>
            <a:pPr lvl="2">
              <a:buNone/>
            </a:pPr>
            <a:r>
              <a:rPr lang="en-US" sz="1800" b="1" dirty="0" smtClean="0"/>
              <a:t>A ::=   </a:t>
            </a:r>
            <a:r>
              <a:rPr lang="en-US" sz="1800" b="1" dirty="0" err="1" smtClean="0"/>
              <a:t>var</a:t>
            </a:r>
            <a:r>
              <a:rPr lang="en-US" sz="1800" b="1" dirty="0" smtClean="0"/>
              <a:t> | const | A+A | A-A | A*A</a:t>
            </a:r>
          </a:p>
          <a:p>
            <a:pPr lvl="2">
              <a:buNone/>
            </a:pPr>
            <a:endParaRPr lang="en-US" sz="1800" b="1" dirty="0" smtClean="0"/>
          </a:p>
          <a:p>
            <a:pPr lvl="2">
              <a:buNone/>
            </a:pPr>
            <a:r>
              <a:rPr lang="en-US" sz="1800" b="1" dirty="0" smtClean="0"/>
              <a:t>B ::=   true | false | A&gt;A | A=A | A&gt;=A</a:t>
            </a:r>
            <a:endParaRPr lang="en-US" sz="1800" b="1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Implement via operators (“:=“, “;”) and structures:</a:t>
            </a:r>
          </a:p>
          <a:p>
            <a:pPr>
              <a:buFontTx/>
              <a:buNone/>
            </a:pPr>
            <a:r>
              <a:rPr lang="en-US" dirty="0"/>
              <a:t>			if(B, E, F)   and   while(B, E)</a:t>
            </a:r>
          </a:p>
          <a:p>
            <a:r>
              <a:rPr lang="en-US" dirty="0"/>
              <a:t>Memory: list of variable/value pairs:</a:t>
            </a:r>
          </a:p>
          <a:p>
            <a:r>
              <a:rPr lang="en-US" dirty="0"/>
              <a:t>[(a, 0), (flag, 1), (value, 2014), ...]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</a:t>
            </a:r>
            <a:r>
              <a:rPr lang="en-US" dirty="0" err="1" smtClean="0"/>
              <a:t>metainterpreter</a:t>
            </a:r>
            <a:r>
              <a:rPr lang="en-US" dirty="0"/>
              <a:t>: “interp3”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</p:spPr>
        <p:txBody>
          <a:bodyPr/>
          <a:lstStyle/>
          <a:p>
            <a:r>
              <a:rPr lang="en-US" sz="1800" dirty="0"/>
              <a:t>Idea: each statement in language affects the state of memory</a:t>
            </a:r>
          </a:p>
          <a:p>
            <a:r>
              <a:rPr lang="en-US" sz="1800" dirty="0"/>
              <a:t>To interpret a program, determine how each statement changes memory</a:t>
            </a:r>
          </a:p>
          <a:p>
            <a:r>
              <a:rPr lang="en-US" sz="1800" dirty="0"/>
              <a:t>This is an “operational semantics” approach.</a:t>
            </a:r>
          </a:p>
          <a:p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memory before: [(a, 1), (b, 2), (c, 5)]</a:t>
            </a:r>
          </a:p>
          <a:p>
            <a:pPr>
              <a:buFontTx/>
              <a:buNone/>
            </a:pPr>
            <a:r>
              <a:rPr lang="en-US" sz="1800" dirty="0"/>
              <a:t>        a := b*c</a:t>
            </a:r>
          </a:p>
          <a:p>
            <a:pPr>
              <a:buFontTx/>
              <a:buNone/>
            </a:pPr>
            <a:r>
              <a:rPr lang="en-US" sz="1800" dirty="0"/>
              <a:t>        memory after: [(a, 10), (b, 2), (c, 5)]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E1;E2    where initial memory = Mem1</a:t>
            </a:r>
          </a:p>
          <a:p>
            <a:pPr>
              <a:buFontTx/>
              <a:buNone/>
            </a:pPr>
            <a:r>
              <a:rPr lang="en-US" sz="1800" dirty="0"/>
              <a:t>		interpret(E1, Mem1) to generate Mem2</a:t>
            </a:r>
          </a:p>
          <a:p>
            <a:pPr>
              <a:buFontTx/>
              <a:buNone/>
            </a:pPr>
            <a:r>
              <a:rPr lang="en-US" sz="1800" dirty="0"/>
              <a:t>		then interpret (E2, Mem2) to generate </a:t>
            </a:r>
            <a:r>
              <a:rPr lang="en-US" sz="1800" dirty="0" err="1"/>
              <a:t>MemFinal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while(B, E): let init memory = Mem1</a:t>
            </a:r>
          </a:p>
          <a:p>
            <a:pPr>
              <a:buFontTx/>
              <a:buNone/>
            </a:pPr>
            <a:r>
              <a:rPr lang="en-US" sz="1800" dirty="0"/>
              <a:t>		    if B = true then interpret(E, Mem1) to create Mem2</a:t>
            </a:r>
          </a:p>
          <a:p>
            <a:pPr>
              <a:buFontTx/>
              <a:buNone/>
            </a:pPr>
            <a:r>
              <a:rPr lang="en-US" sz="1800" dirty="0"/>
              <a:t>                                    and interpret(while(B, E), Mem2) to create </a:t>
            </a:r>
            <a:r>
              <a:rPr lang="en-US" sz="1800" dirty="0" err="1"/>
              <a:t>MemF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 code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136650"/>
            <a:ext cx="8218170" cy="4517582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?- op(600, </a:t>
            </a:r>
            <a:r>
              <a:rPr lang="en-US" sz="1600" dirty="0" err="1" smtClean="0"/>
              <a:t>xfy</a:t>
            </a:r>
            <a:r>
              <a:rPr lang="en-US" sz="1600" dirty="0" smtClean="0"/>
              <a:t>, ':=').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interp</a:t>
            </a:r>
            <a:r>
              <a:rPr lang="en-US" sz="1600" dirty="0" smtClean="0"/>
              <a:t>( (</a:t>
            </a:r>
            <a:r>
              <a:rPr lang="en-US" sz="1600" dirty="0" err="1" smtClean="0"/>
              <a:t>Var</a:t>
            </a:r>
            <a:r>
              <a:rPr lang="en-US" sz="1600" dirty="0" smtClean="0"/>
              <a:t> := A), Init, Final ) :-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interpArith</a:t>
            </a:r>
            <a:r>
              <a:rPr lang="en-US" sz="1600" dirty="0" smtClean="0"/>
              <a:t>(A, Init, Val),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assign(</a:t>
            </a:r>
            <a:r>
              <a:rPr lang="en-US" sz="1600" dirty="0" err="1" smtClean="0"/>
              <a:t>Var</a:t>
            </a:r>
            <a:r>
              <a:rPr lang="en-US" sz="1600" dirty="0" smtClean="0"/>
              <a:t>, Val, Init, Final</a:t>
            </a:r>
            <a:r>
              <a:rPr lang="en-US" sz="1600" dirty="0" smtClean="0"/>
              <a:t>).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CA" sz="1600" dirty="0" smtClean="0"/>
              <a:t>% assign(</a:t>
            </a:r>
            <a:r>
              <a:rPr lang="en-CA" sz="1600" dirty="0" err="1" smtClean="0"/>
              <a:t>Var</a:t>
            </a:r>
            <a:r>
              <a:rPr lang="en-CA" sz="1600" dirty="0" smtClean="0"/>
              <a:t>, Val, Before, </a:t>
            </a:r>
            <a:r>
              <a:rPr lang="en-CA" sz="1600" dirty="0" smtClean="0"/>
              <a:t>After):</a:t>
            </a:r>
          </a:p>
          <a:p>
            <a:pPr>
              <a:buNone/>
            </a:pPr>
            <a:r>
              <a:rPr lang="en-CA" sz="1600" dirty="0" smtClean="0"/>
              <a:t>% replaces </a:t>
            </a:r>
            <a:r>
              <a:rPr lang="en-CA" sz="1600" dirty="0" smtClean="0"/>
              <a:t>current (</a:t>
            </a:r>
            <a:r>
              <a:rPr lang="en-CA" sz="1600" dirty="0" err="1" smtClean="0"/>
              <a:t>Var</a:t>
            </a:r>
            <a:r>
              <a:rPr lang="en-CA" sz="1600" dirty="0" smtClean="0"/>
              <a:t>, </a:t>
            </a:r>
            <a:r>
              <a:rPr lang="en-CA" sz="1600" dirty="0" err="1" smtClean="0"/>
              <a:t>OldVal</a:t>
            </a:r>
            <a:r>
              <a:rPr lang="en-CA" sz="1600" dirty="0" smtClean="0"/>
              <a:t>) pair in </a:t>
            </a:r>
            <a:r>
              <a:rPr lang="en-CA" sz="1600" dirty="0" smtClean="0"/>
              <a:t>with new   (</a:t>
            </a:r>
            <a:r>
              <a:rPr lang="en-CA" sz="1600" dirty="0" err="1" smtClean="0"/>
              <a:t>Var</a:t>
            </a:r>
            <a:r>
              <a:rPr lang="en-CA" sz="1600" dirty="0" smtClean="0"/>
              <a:t>, Val) pair.</a:t>
            </a:r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assign(</a:t>
            </a:r>
            <a:r>
              <a:rPr lang="en-CA" sz="1600" dirty="0" err="1" smtClean="0"/>
              <a:t>Var</a:t>
            </a:r>
            <a:r>
              <a:rPr lang="en-CA" sz="1600" dirty="0" smtClean="0"/>
              <a:t>, Val, </a:t>
            </a:r>
            <a:r>
              <a:rPr lang="en-CA" sz="1600" dirty="0" err="1" smtClean="0"/>
              <a:t>MemBefore</a:t>
            </a:r>
            <a:r>
              <a:rPr lang="en-CA" sz="1600" dirty="0" smtClean="0"/>
              <a:t>, </a:t>
            </a:r>
            <a:r>
              <a:rPr lang="en-CA" sz="1600" dirty="0" err="1" smtClean="0"/>
              <a:t>MemAfter</a:t>
            </a:r>
            <a:r>
              <a:rPr lang="en-CA" sz="1600" dirty="0" smtClean="0"/>
              <a:t>) :-</a:t>
            </a:r>
          </a:p>
          <a:p>
            <a:pPr>
              <a:buNone/>
            </a:pPr>
            <a:r>
              <a:rPr lang="en-CA" sz="1600" dirty="0" smtClean="0"/>
              <a:t>	append(A, [(</a:t>
            </a:r>
            <a:r>
              <a:rPr lang="en-CA" sz="1600" dirty="0" err="1" smtClean="0"/>
              <a:t>Var</a:t>
            </a:r>
            <a:r>
              <a:rPr lang="en-CA" sz="1600" dirty="0" smtClean="0"/>
              <a:t>, _)|B], </a:t>
            </a:r>
            <a:r>
              <a:rPr lang="en-CA" sz="1600" dirty="0" err="1" smtClean="0"/>
              <a:t>MemBefore</a:t>
            </a:r>
            <a:r>
              <a:rPr lang="en-CA" sz="1600" dirty="0" smtClean="0"/>
              <a:t>),</a:t>
            </a:r>
          </a:p>
          <a:p>
            <a:pPr>
              <a:buNone/>
            </a:pPr>
            <a:r>
              <a:rPr lang="en-CA" sz="1600" dirty="0" smtClean="0"/>
              <a:t>	append(A, [(</a:t>
            </a:r>
            <a:r>
              <a:rPr lang="en-CA" sz="1600" dirty="0" err="1" smtClean="0"/>
              <a:t>Var,Val</a:t>
            </a:r>
            <a:r>
              <a:rPr lang="en-CA" sz="1600" dirty="0" smtClean="0"/>
              <a:t>)|B], </a:t>
            </a:r>
            <a:r>
              <a:rPr lang="en-CA" sz="1600" dirty="0" err="1" smtClean="0"/>
              <a:t>MemAfter</a:t>
            </a:r>
            <a:r>
              <a:rPr lang="en-CA" sz="1600" dirty="0" smtClean="0"/>
              <a:t>),</a:t>
            </a:r>
          </a:p>
          <a:p>
            <a:pPr>
              <a:buNone/>
            </a:pPr>
            <a:r>
              <a:rPr lang="en-CA" sz="1600" dirty="0" smtClean="0"/>
              <a:t>	!.</a:t>
            </a:r>
          </a:p>
          <a:p>
            <a:pPr>
              <a:buNone/>
            </a:pPr>
            <a:r>
              <a:rPr lang="en-CA" sz="1600" dirty="0" smtClean="0"/>
              <a:t>assign(</a:t>
            </a:r>
            <a:r>
              <a:rPr lang="en-CA" sz="1600" dirty="0" err="1" smtClean="0"/>
              <a:t>Var</a:t>
            </a:r>
            <a:r>
              <a:rPr lang="en-CA" sz="1600" dirty="0" smtClean="0"/>
              <a:t>, _, _, _) :-</a:t>
            </a:r>
          </a:p>
          <a:p>
            <a:pPr>
              <a:buNone/>
            </a:pPr>
            <a:r>
              <a:rPr lang="en-CA" sz="1600" dirty="0" smtClean="0"/>
              <a:t>	!,</a:t>
            </a:r>
          </a:p>
          <a:p>
            <a:pPr>
              <a:buNone/>
            </a:pPr>
            <a:r>
              <a:rPr lang="en-CA" sz="1600" dirty="0" smtClean="0"/>
              <a:t>	write('Error in assignment: '), write(</a:t>
            </a:r>
            <a:r>
              <a:rPr lang="en-CA" sz="1600" dirty="0" err="1" smtClean="0"/>
              <a:t>Var</a:t>
            </a:r>
            <a:r>
              <a:rPr lang="en-CA" sz="1600" dirty="0" smtClean="0"/>
              <a:t>), write(' not found.'), </a:t>
            </a:r>
            <a:r>
              <a:rPr lang="en-CA" sz="1600" dirty="0" err="1" smtClean="0"/>
              <a:t>nl</a:t>
            </a:r>
            <a:r>
              <a:rPr lang="en-CA" sz="1600" dirty="0" smtClean="0"/>
              <a:t>, </a:t>
            </a:r>
          </a:p>
          <a:p>
            <a:pPr>
              <a:buNone/>
            </a:pPr>
            <a:r>
              <a:rPr lang="en-CA" sz="1600" dirty="0" smtClean="0"/>
              <a:t> </a:t>
            </a:r>
            <a:r>
              <a:rPr lang="en-CA" sz="1600" dirty="0" smtClean="0"/>
              <a:t>      fail.</a:t>
            </a:r>
            <a:endParaRPr lang="en-CA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interp</a:t>
            </a:r>
            <a:r>
              <a:rPr lang="en-US" dirty="0" smtClean="0"/>
              <a:t>( (E;F), Init, Final ) :-</a:t>
            </a:r>
          </a:p>
          <a:p>
            <a:pPr>
              <a:buNone/>
            </a:pPr>
            <a:r>
              <a:rPr lang="en-US" dirty="0" smtClean="0"/>
              <a:t>	!,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</a:t>
            </a:r>
            <a:r>
              <a:rPr lang="en-US" dirty="0" smtClean="0"/>
              <a:t>(E, Init, </a:t>
            </a:r>
            <a:r>
              <a:rPr lang="en-US" dirty="0" err="1" smtClean="0"/>
              <a:t>Tmp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</a:t>
            </a:r>
            <a:r>
              <a:rPr lang="en-US" dirty="0" smtClean="0"/>
              <a:t>(F, </a:t>
            </a:r>
            <a:r>
              <a:rPr lang="en-US" dirty="0" err="1" smtClean="0"/>
              <a:t>Tmp</a:t>
            </a:r>
            <a:r>
              <a:rPr lang="en-US" dirty="0" smtClean="0"/>
              <a:t>, Final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interp</a:t>
            </a:r>
            <a:r>
              <a:rPr lang="en-US" dirty="0" smtClean="0"/>
              <a:t>( if(B, E, F), Init, Final ) :-</a:t>
            </a:r>
          </a:p>
          <a:p>
            <a:pPr>
              <a:buNone/>
            </a:pPr>
            <a:r>
              <a:rPr lang="en-US" dirty="0" smtClean="0"/>
              <a:t>	!,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interpBool</a:t>
            </a:r>
            <a:r>
              <a:rPr lang="en-US" dirty="0" smtClean="0"/>
              <a:t>(B, Init) -&gt;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interp</a:t>
            </a:r>
            <a:r>
              <a:rPr lang="en-US" dirty="0" smtClean="0"/>
              <a:t>(E, Init, Final)</a:t>
            </a:r>
          </a:p>
          <a:p>
            <a:pPr>
              <a:buNone/>
            </a:pPr>
            <a:r>
              <a:rPr lang="en-US" dirty="0" smtClean="0"/>
              <a:t>		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interp</a:t>
            </a:r>
            <a:r>
              <a:rPr lang="en-US" dirty="0" smtClean="0"/>
              <a:t>(F, Init, Final)).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interp</a:t>
            </a:r>
            <a:r>
              <a:rPr lang="en-US" dirty="0" smtClean="0"/>
              <a:t>( while(B, E), Init, Final) :-</a:t>
            </a:r>
          </a:p>
          <a:p>
            <a:pPr>
              <a:buNone/>
            </a:pPr>
            <a:r>
              <a:rPr lang="en-US" dirty="0" smtClean="0"/>
              <a:t>	!,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interpBool</a:t>
            </a:r>
            <a:r>
              <a:rPr lang="en-US" dirty="0" smtClean="0"/>
              <a:t>(B, Init) -&gt;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interp</a:t>
            </a:r>
            <a:r>
              <a:rPr lang="en-US" dirty="0" smtClean="0"/>
              <a:t>(E, Init, </a:t>
            </a:r>
            <a:r>
              <a:rPr lang="en-US" dirty="0" err="1" smtClean="0"/>
              <a:t>Tmp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interp</a:t>
            </a:r>
            <a:r>
              <a:rPr lang="en-US" dirty="0" smtClean="0"/>
              <a:t>( while(B, E), </a:t>
            </a:r>
            <a:r>
              <a:rPr lang="en-US" dirty="0" err="1" smtClean="0"/>
              <a:t>Tmp</a:t>
            </a:r>
            <a:r>
              <a:rPr lang="en-US" dirty="0" smtClean="0"/>
              <a:t>, Final)</a:t>
            </a:r>
          </a:p>
          <a:p>
            <a:pPr>
              <a:buNone/>
            </a:pPr>
            <a:r>
              <a:rPr lang="en-US" dirty="0" smtClean="0"/>
              <a:t>		;</a:t>
            </a:r>
          </a:p>
          <a:p>
            <a:pPr>
              <a:buNone/>
            </a:pPr>
            <a:r>
              <a:rPr lang="en-US" dirty="0" smtClean="0"/>
              <a:t>		Init = Final).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interp3: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interpArith</a:t>
            </a:r>
            <a:r>
              <a:rPr lang="en-US" dirty="0" smtClean="0"/>
              <a:t>(A, _, A) :-</a:t>
            </a:r>
          </a:p>
          <a:p>
            <a:pPr>
              <a:buNone/>
            </a:pPr>
            <a:r>
              <a:rPr lang="en-US" dirty="0" smtClean="0"/>
              <a:t>	integer(A),</a:t>
            </a:r>
          </a:p>
          <a:p>
            <a:pPr>
              <a:buNone/>
            </a:pPr>
            <a:r>
              <a:rPr lang="en-US" dirty="0" smtClean="0"/>
              <a:t>	!.</a:t>
            </a:r>
          </a:p>
          <a:p>
            <a:pPr>
              <a:buNone/>
            </a:pPr>
            <a:r>
              <a:rPr lang="en-US" dirty="0" err="1" smtClean="0"/>
              <a:t>interpArith</a:t>
            </a:r>
            <a:r>
              <a:rPr lang="en-US" dirty="0" smtClean="0"/>
              <a:t>(V, Init, Val) :-</a:t>
            </a:r>
          </a:p>
          <a:p>
            <a:pPr>
              <a:buNone/>
            </a:pPr>
            <a:r>
              <a:rPr lang="en-US" dirty="0" smtClean="0"/>
              <a:t>	member((</a:t>
            </a:r>
            <a:r>
              <a:rPr lang="en-US" dirty="0" err="1" smtClean="0"/>
              <a:t>V,Val</a:t>
            </a:r>
            <a:r>
              <a:rPr lang="en-US" dirty="0" smtClean="0"/>
              <a:t>), Init),</a:t>
            </a:r>
          </a:p>
          <a:p>
            <a:pPr>
              <a:buNone/>
            </a:pPr>
            <a:r>
              <a:rPr lang="en-US" dirty="0" smtClean="0"/>
              <a:t>	!.</a:t>
            </a:r>
          </a:p>
          <a:p>
            <a:pPr>
              <a:buNone/>
            </a:pPr>
            <a:r>
              <a:rPr lang="en-US" dirty="0" err="1" smtClean="0"/>
              <a:t>interpArith</a:t>
            </a:r>
            <a:r>
              <a:rPr lang="en-US" dirty="0" smtClean="0"/>
              <a:t>(A+B, Init, Val) :-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interpArith</a:t>
            </a:r>
            <a:r>
              <a:rPr lang="en-US" dirty="0" smtClean="0"/>
              <a:t>(A, Init, </a:t>
            </a:r>
            <a:r>
              <a:rPr lang="en-US" dirty="0" err="1" smtClean="0"/>
              <a:t>ValA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interpArith</a:t>
            </a:r>
            <a:r>
              <a:rPr lang="en-US" dirty="0" smtClean="0"/>
              <a:t>(B, Init, </a:t>
            </a:r>
            <a:r>
              <a:rPr lang="en-US" dirty="0" err="1" smtClean="0"/>
              <a:t>ValB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Val is </a:t>
            </a:r>
            <a:r>
              <a:rPr lang="en-US" dirty="0" err="1" smtClean="0"/>
              <a:t>ValA</a:t>
            </a:r>
            <a:r>
              <a:rPr lang="en-US" dirty="0" smtClean="0"/>
              <a:t> + </a:t>
            </a:r>
            <a:r>
              <a:rPr lang="en-US" dirty="0" err="1" smtClean="0"/>
              <a:t>ValB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!.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% similar for -, *,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interp3: </a:t>
            </a:r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interpBool</a:t>
            </a:r>
            <a:r>
              <a:rPr lang="en-US" dirty="0" smtClean="0"/>
              <a:t>(true, _) :- </a:t>
            </a:r>
            <a:r>
              <a:rPr lang="en-US" dirty="0" smtClean="0"/>
              <a:t>!.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interpBool</a:t>
            </a:r>
            <a:r>
              <a:rPr lang="en-US" dirty="0" smtClean="0"/>
              <a:t>(false, _) :- !, fail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interpBool</a:t>
            </a:r>
            <a:r>
              <a:rPr lang="en-US" dirty="0" smtClean="0"/>
              <a:t>(A &gt; B, Init) :-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interpArith</a:t>
            </a:r>
            <a:r>
              <a:rPr lang="en-US" dirty="0" smtClean="0"/>
              <a:t>(A, Init, </a:t>
            </a:r>
            <a:r>
              <a:rPr lang="en-US" dirty="0" err="1" smtClean="0"/>
              <a:t>ValA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interpArith</a:t>
            </a:r>
            <a:r>
              <a:rPr lang="en-US" dirty="0" smtClean="0"/>
              <a:t>(B, Init, </a:t>
            </a:r>
            <a:r>
              <a:rPr lang="en-US" dirty="0" err="1" smtClean="0"/>
              <a:t>ValB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	!,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ValA</a:t>
            </a:r>
            <a:r>
              <a:rPr lang="en-US" dirty="0" smtClean="0"/>
              <a:t> &gt; </a:t>
            </a:r>
            <a:r>
              <a:rPr lang="en-US" dirty="0" err="1" smtClean="0"/>
              <a:t>ValB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test(A,B,C).</a:t>
            </a:r>
          </a:p>
          <a:p>
            <a:pPr>
              <a:buNone/>
            </a:pPr>
            <a:r>
              <a:rPr lang="en-US" dirty="0" smtClean="0"/>
              <a:t>A = (a:=2;b:=3;a:=4),</a:t>
            </a:r>
          </a:p>
          <a:p>
            <a:pPr>
              <a:buNone/>
            </a:pPr>
            <a:r>
              <a:rPr lang="en-US" dirty="0" smtClean="0"/>
              <a:t>B = [(a,0),(b,0),(c,0)],</a:t>
            </a:r>
          </a:p>
          <a:p>
            <a:pPr>
              <a:buNone/>
            </a:pPr>
            <a:r>
              <a:rPr lang="en-US" dirty="0" smtClean="0"/>
              <a:t>C = [(a,4),(b,3),(c,0)]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pt-BR" dirty="0" smtClean="0"/>
              <a:t>A = (a:=2+1;b:=10-a;if(a&gt;b+a,c:=5,c:= -5)),</a:t>
            </a:r>
          </a:p>
          <a:p>
            <a:pPr>
              <a:buNone/>
            </a:pPr>
            <a:r>
              <a:rPr lang="pt-BR" dirty="0" smtClean="0"/>
              <a:t>B = [(a,0),(b,0),(c,0)],</a:t>
            </a:r>
          </a:p>
          <a:p>
            <a:pPr>
              <a:buNone/>
            </a:pPr>
            <a:r>
              <a:rPr lang="pt-BR" dirty="0" smtClean="0"/>
              <a:t>C = [(a,3),(b,7),(c,-5)]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= (a:=2;b:=10;c:=1;while(b&gt;0,(c:=c*</a:t>
            </a:r>
            <a:r>
              <a:rPr lang="en-US" dirty="0" err="1" smtClean="0"/>
              <a:t>a;b</a:t>
            </a:r>
            <a:r>
              <a:rPr lang="en-US" dirty="0" smtClean="0"/>
              <a:t>:=b-1))),</a:t>
            </a:r>
          </a:p>
          <a:p>
            <a:pPr>
              <a:buNone/>
            </a:pPr>
            <a:r>
              <a:rPr lang="en-US" dirty="0" smtClean="0"/>
              <a:t>B = [(a,0),(b,0),(c,0)],</a:t>
            </a:r>
          </a:p>
          <a:p>
            <a:pPr>
              <a:buNone/>
            </a:pPr>
            <a:r>
              <a:rPr lang="en-US" smtClean="0"/>
              <a:t>C = [(a,2),(b,0),(c,1024)]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User-defined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</p:spPr>
        <p:txBody>
          <a:bodyPr/>
          <a:lstStyle/>
          <a:p>
            <a:r>
              <a:rPr lang="en-US" dirty="0"/>
              <a:t>op(Precedence, Code, Op).</a:t>
            </a:r>
          </a:p>
          <a:p>
            <a:pPr lvl="1"/>
            <a:r>
              <a:rPr lang="en-US" dirty="0"/>
              <a:t>Precedence: numeric code indicating binding strength of operator</a:t>
            </a:r>
          </a:p>
          <a:p>
            <a:pPr lvl="2"/>
            <a:r>
              <a:rPr lang="en-US" dirty="0"/>
              <a:t>smaller number = higher binding</a:t>
            </a:r>
          </a:p>
          <a:p>
            <a:pPr lvl="2"/>
            <a:r>
              <a:rPr lang="en-US" dirty="0"/>
              <a:t>used when parentheses are </a:t>
            </a:r>
            <a:r>
              <a:rPr lang="en-US" dirty="0" smtClean="0"/>
              <a:t>missing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Code: position and </a:t>
            </a:r>
            <a:r>
              <a:rPr lang="en-US" dirty="0" err="1"/>
              <a:t>associativity</a:t>
            </a:r>
            <a:endParaRPr lang="en-US" dirty="0"/>
          </a:p>
          <a:p>
            <a:pPr lvl="2"/>
            <a:r>
              <a:rPr lang="en-US" dirty="0"/>
              <a:t>prefix: </a:t>
            </a:r>
            <a:r>
              <a:rPr lang="en-US" dirty="0" err="1"/>
              <a:t>fx</a:t>
            </a:r>
            <a:r>
              <a:rPr lang="en-US" dirty="0"/>
              <a:t>, </a:t>
            </a:r>
            <a:r>
              <a:rPr lang="en-US" dirty="0" err="1"/>
              <a:t>fy</a:t>
            </a:r>
            <a:endParaRPr lang="en-US" dirty="0"/>
          </a:p>
          <a:p>
            <a:pPr lvl="2"/>
            <a:r>
              <a:rPr lang="en-US" dirty="0"/>
              <a:t>postfix: </a:t>
            </a:r>
            <a:r>
              <a:rPr lang="en-US" dirty="0" err="1"/>
              <a:t>xf</a:t>
            </a:r>
            <a:r>
              <a:rPr lang="en-US" dirty="0"/>
              <a:t>, </a:t>
            </a:r>
            <a:r>
              <a:rPr lang="en-US" dirty="0" err="1"/>
              <a:t>yf</a:t>
            </a:r>
            <a:endParaRPr lang="en-US" dirty="0"/>
          </a:p>
          <a:p>
            <a:pPr lvl="2"/>
            <a:r>
              <a:rPr lang="en-US" dirty="0"/>
              <a:t>infix: </a:t>
            </a:r>
            <a:r>
              <a:rPr lang="en-US" dirty="0" err="1"/>
              <a:t>xfx</a:t>
            </a:r>
            <a:r>
              <a:rPr lang="en-US" dirty="0"/>
              <a:t>, </a:t>
            </a:r>
            <a:r>
              <a:rPr lang="en-US" dirty="0" err="1"/>
              <a:t>xfy</a:t>
            </a:r>
            <a:r>
              <a:rPr lang="en-US" dirty="0"/>
              <a:t>, </a:t>
            </a:r>
            <a:r>
              <a:rPr lang="en-US" dirty="0" err="1"/>
              <a:t>yfx</a:t>
            </a:r>
            <a:r>
              <a:rPr lang="en-US" dirty="0"/>
              <a:t>, </a:t>
            </a:r>
            <a:r>
              <a:rPr lang="en-US" dirty="0" err="1"/>
              <a:t>yfy</a:t>
            </a:r>
            <a:endParaRPr lang="en-US" dirty="0"/>
          </a:p>
          <a:p>
            <a:pPr lvl="2"/>
            <a:r>
              <a:rPr lang="en-US" dirty="0"/>
              <a:t>“x”: argument must have ops of lower precedence</a:t>
            </a:r>
          </a:p>
          <a:p>
            <a:pPr lvl="2"/>
            <a:r>
              <a:rPr lang="en-US" dirty="0"/>
              <a:t>“y”: argument must have ops of equal or lower </a:t>
            </a:r>
            <a:r>
              <a:rPr lang="en-US" dirty="0" smtClean="0"/>
              <a:t>precedence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Op: characters for operator</a:t>
            </a:r>
          </a:p>
          <a:p>
            <a:pPr lvl="2"/>
            <a:endParaRPr lang="en-US" sz="14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User-defined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2000" dirty="0" smtClean="0"/>
              <a:t>Example</a:t>
            </a:r>
            <a:r>
              <a:rPr lang="en-US" sz="1600" dirty="0" smtClean="0"/>
              <a:t>:</a:t>
            </a:r>
          </a:p>
          <a:p>
            <a:pPr lvl="1">
              <a:buFontTx/>
              <a:buNone/>
            </a:pPr>
            <a:endParaRPr lang="en-US" sz="1600" dirty="0" smtClean="0"/>
          </a:p>
          <a:p>
            <a:pPr lvl="1">
              <a:buFontTx/>
              <a:buNone/>
            </a:pPr>
            <a:r>
              <a:rPr lang="en-US" sz="2000" dirty="0" smtClean="0"/>
              <a:t>?- op(470, </a:t>
            </a:r>
            <a:r>
              <a:rPr lang="en-US" sz="2000" dirty="0" err="1" smtClean="0"/>
              <a:t>fy</a:t>
            </a:r>
            <a:r>
              <a:rPr lang="en-US" sz="2000" dirty="0" smtClean="0"/>
              <a:t>, 'not').        	% prefix, binds strongest</a:t>
            </a:r>
          </a:p>
          <a:p>
            <a:pPr lvl="1">
              <a:buFontTx/>
              <a:buNone/>
            </a:pPr>
            <a:r>
              <a:rPr lang="en-US" sz="2000" dirty="0" smtClean="0"/>
              <a:t>?- op(475, </a:t>
            </a:r>
            <a:r>
              <a:rPr lang="en-US" sz="2000" dirty="0" err="1" smtClean="0"/>
              <a:t>xfy</a:t>
            </a:r>
            <a:r>
              <a:rPr lang="en-US" sz="2000" dirty="0" smtClean="0"/>
              <a:t>, 'and').	% infix, binds stronger than ‘or’</a:t>
            </a:r>
          </a:p>
          <a:p>
            <a:pPr lvl="1">
              <a:buFontTx/>
              <a:buNone/>
            </a:pPr>
            <a:r>
              <a:rPr lang="en-US" sz="2000" dirty="0" smtClean="0"/>
              <a:t>?- op(480, </a:t>
            </a:r>
            <a:r>
              <a:rPr lang="en-US" sz="2000" dirty="0" err="1" smtClean="0"/>
              <a:t>xfy</a:t>
            </a:r>
            <a:r>
              <a:rPr lang="en-US" sz="2000" dirty="0" smtClean="0"/>
              <a:t>, 'or').		% infix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 lvl="1">
              <a:buFontTx/>
              <a:buNone/>
            </a:pPr>
            <a:r>
              <a:rPr lang="en-US" sz="2000" dirty="0" smtClean="0"/>
              <a:t>can then write:   not a and b or not c --&gt; ((not a) and b) or (not c)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 lvl="1">
              <a:buFontTx/>
              <a:buNone/>
            </a:pPr>
            <a:r>
              <a:rPr lang="en-US" sz="2000" dirty="0" smtClean="0"/>
              <a:t>regular structure form:  or( and( not(a), b ), not(c) )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Example: a meta-interpreter for pure Prolog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solve( true ) :- !.</a:t>
            </a:r>
          </a:p>
          <a:p>
            <a:pPr>
              <a:buFontTx/>
              <a:buNone/>
            </a:pPr>
            <a:r>
              <a:rPr lang="en-US" sz="1800" dirty="0"/>
              <a:t>solve( not P ) :- !, \+ solve(P).</a:t>
            </a:r>
          </a:p>
          <a:p>
            <a:pPr>
              <a:buFontTx/>
              <a:buNone/>
            </a:pPr>
            <a:r>
              <a:rPr lang="en-US" sz="1800" dirty="0"/>
              <a:t>solve( (P, Q) ) :- !, solve(P), solve(Q).</a:t>
            </a:r>
          </a:p>
          <a:p>
            <a:pPr>
              <a:buFontTx/>
              <a:buNone/>
            </a:pPr>
            <a:r>
              <a:rPr lang="en-US" sz="1800" dirty="0"/>
              <a:t>solve( P ) :- clause(P, Body), solve(Body).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each clause catches one possible case</a:t>
            </a:r>
          </a:p>
          <a:p>
            <a:r>
              <a:rPr lang="en-US" sz="1800" dirty="0"/>
              <a:t>‘true’ is used to represent the termination of a branch of execution</a:t>
            </a:r>
          </a:p>
          <a:p>
            <a:pPr lvl="1"/>
            <a:r>
              <a:rPr lang="en-US" sz="1600" dirty="0"/>
              <a:t>note that clause(P, Body) returns P=parent(</a:t>
            </a:r>
            <a:r>
              <a:rPr lang="en-US" sz="1600" dirty="0" err="1"/>
              <a:t>mary</a:t>
            </a:r>
            <a:r>
              <a:rPr lang="en-US" sz="1600" dirty="0"/>
              <a:t>, bob), B=true for the fact:   parent(</a:t>
            </a:r>
            <a:r>
              <a:rPr lang="en-US" sz="1600" dirty="0" err="1"/>
              <a:t>mary</a:t>
            </a:r>
            <a:r>
              <a:rPr lang="en-US" sz="1600" dirty="0"/>
              <a:t>, bob).</a:t>
            </a:r>
          </a:p>
          <a:p>
            <a:r>
              <a:rPr lang="en-US" sz="1800" dirty="0"/>
              <a:t>the case for (P, Q)  breaks up multiple goals; “,” is simply a </a:t>
            </a:r>
            <a:r>
              <a:rPr lang="en-US" sz="1800" dirty="0" smtClean="0"/>
              <a:t>built-in </a:t>
            </a:r>
            <a:r>
              <a:rPr lang="en-US" sz="1800" dirty="0"/>
              <a:t>infix operator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 solve((A, B, C, D))  =  solve(P, Q) --&gt; P = A, Q = (B, C, D) etc</a:t>
            </a:r>
          </a:p>
          <a:p>
            <a:r>
              <a:rPr lang="en-US" sz="1800" dirty="0"/>
              <a:t>the cuts are needed so that, during backtracking, true, not P, and (P,Q) won’t be executed by the final case that uses clause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04800" y="1752600"/>
            <a:ext cx="5549900" cy="1663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8170" cy="4517582"/>
          </a:xfrm>
          <a:noFill/>
          <a:ln/>
        </p:spPr>
        <p:txBody>
          <a:bodyPr/>
          <a:lstStyle/>
          <a:p>
            <a:r>
              <a:rPr lang="en-US" dirty="0"/>
              <a:t>The bulk of the work is done by ‘clause’</a:t>
            </a:r>
          </a:p>
          <a:p>
            <a:pPr lvl="1"/>
            <a:r>
              <a:rPr lang="en-US" dirty="0"/>
              <a:t>clause actually does the unification of the current goal P with a clause</a:t>
            </a:r>
          </a:p>
          <a:p>
            <a:pPr lvl="1"/>
            <a:r>
              <a:rPr lang="en-US" dirty="0"/>
              <a:t>upon backtracking, clause will backtrack and unify P with the next clause</a:t>
            </a:r>
          </a:p>
          <a:p>
            <a:pPr lvl="1"/>
            <a:r>
              <a:rPr lang="en-US" dirty="0"/>
              <a:t>Note that, when P is unified with the clause Q :- B, the variable substitutions obtained via P=Q are automatically applied to B</a:t>
            </a:r>
          </a:p>
          <a:p>
            <a:r>
              <a:rPr lang="en-US" dirty="0"/>
              <a:t>The interesting part of meta-interpreters is that you can alter the language behaviour</a:t>
            </a:r>
          </a:p>
          <a:p>
            <a:r>
              <a:rPr lang="en-US" dirty="0"/>
              <a:t>Example: a meta-interpreter that selects goals from right-to-left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solve( true ) :- !.</a:t>
            </a:r>
          </a:p>
          <a:p>
            <a:pPr>
              <a:buFontTx/>
              <a:buNone/>
            </a:pPr>
            <a:r>
              <a:rPr lang="en-US" dirty="0"/>
              <a:t>solve( not P ) :- !, \+ solve(P).</a:t>
            </a:r>
          </a:p>
          <a:p>
            <a:pPr>
              <a:buFontTx/>
              <a:buNone/>
            </a:pPr>
            <a:r>
              <a:rPr lang="en-US" dirty="0"/>
              <a:t>solve( (P, Q) ) :- !, solve(Q), solve(P).</a:t>
            </a:r>
          </a:p>
          <a:p>
            <a:pPr>
              <a:buFontTx/>
              <a:buNone/>
            </a:pPr>
            <a:r>
              <a:rPr lang="en-US" dirty="0"/>
              <a:t>solve( P ) :- clause(P, Body), solve(Body).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0850" y="4718050"/>
            <a:ext cx="4787900" cy="158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Example: A meta-interpreter that doesn’t do any backtracking 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solve( true ) :- !.</a:t>
            </a:r>
          </a:p>
          <a:p>
            <a:pPr>
              <a:buFontTx/>
              <a:buNone/>
            </a:pPr>
            <a:r>
              <a:rPr lang="en-US" sz="1800" dirty="0"/>
              <a:t>solve( not P ) :- !, \+ solve(P).</a:t>
            </a:r>
          </a:p>
          <a:p>
            <a:pPr>
              <a:buFontTx/>
              <a:buNone/>
            </a:pPr>
            <a:r>
              <a:rPr lang="en-US" sz="1800" dirty="0"/>
              <a:t>solve( (P, Q) ) :- !, solve(P), solve(Q).</a:t>
            </a:r>
          </a:p>
          <a:p>
            <a:pPr>
              <a:buFontTx/>
              <a:buNone/>
            </a:pPr>
            <a:r>
              <a:rPr lang="en-US" sz="1800" dirty="0"/>
              <a:t>solve( P ) :- clause(P, Body), !, solve(Body).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Example: adding some </a:t>
            </a:r>
            <a:r>
              <a:rPr lang="en-US" sz="1800" dirty="0" smtClean="0"/>
              <a:t>built-in </a:t>
            </a:r>
            <a:r>
              <a:rPr lang="en-US" sz="1800" dirty="0"/>
              <a:t>predicates (no longer pure Prolog)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solve( true ) :- !.</a:t>
            </a:r>
          </a:p>
          <a:p>
            <a:pPr>
              <a:buFontTx/>
              <a:buNone/>
            </a:pPr>
            <a:r>
              <a:rPr lang="en-US" sz="1800" dirty="0"/>
              <a:t>solve( not P ) :- !, \+ solve(P).</a:t>
            </a:r>
          </a:p>
          <a:p>
            <a:pPr>
              <a:buFontTx/>
              <a:buNone/>
            </a:pPr>
            <a:r>
              <a:rPr lang="en-US" sz="1800" dirty="0"/>
              <a:t>solve( (P, Q) ) :- !, solve(P), solve(Q).</a:t>
            </a:r>
          </a:p>
          <a:p>
            <a:pPr>
              <a:buFontTx/>
              <a:buNone/>
            </a:pPr>
            <a:r>
              <a:rPr lang="en-US" sz="1800" dirty="0"/>
              <a:t>solve( write(X) ) :- !, write(X).</a:t>
            </a:r>
          </a:p>
          <a:p>
            <a:pPr>
              <a:buFontTx/>
              <a:buNone/>
            </a:pPr>
            <a:r>
              <a:rPr lang="en-US" sz="1800" dirty="0"/>
              <a:t>solve( read(X) ) :- !, read(X).</a:t>
            </a:r>
          </a:p>
          <a:p>
            <a:pPr>
              <a:buFontTx/>
              <a:buNone/>
            </a:pPr>
            <a:r>
              <a:rPr lang="en-US" sz="1800" dirty="0"/>
              <a:t>solve( P ) :- clause(P, Body), solve(Body).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1828800"/>
            <a:ext cx="5168900" cy="1511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1000" y="4038600"/>
            <a:ext cx="5549900" cy="2273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Example: print out a trace of your execution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solve( true ) :- !.</a:t>
            </a:r>
          </a:p>
          <a:p>
            <a:pPr>
              <a:buFontTx/>
              <a:buNone/>
            </a:pPr>
            <a:r>
              <a:rPr lang="en-US" sz="1800" dirty="0"/>
              <a:t>solve( not(P) ) :- !, \+ solve(P).</a:t>
            </a:r>
          </a:p>
          <a:p>
            <a:pPr>
              <a:buFontTx/>
              <a:buNone/>
            </a:pPr>
            <a:r>
              <a:rPr lang="en-US" sz="1800" dirty="0"/>
              <a:t>solve( (P, Q) ) :- !, solve(P), solve(Q).</a:t>
            </a:r>
          </a:p>
          <a:p>
            <a:pPr>
              <a:buFontTx/>
              <a:buNone/>
            </a:pPr>
            <a:r>
              <a:rPr lang="en-US" sz="1800" dirty="0"/>
              <a:t>solve( P ) :- </a:t>
            </a:r>
          </a:p>
          <a:p>
            <a:pPr>
              <a:buFontTx/>
              <a:buNone/>
            </a:pPr>
            <a:r>
              <a:rPr lang="en-US" sz="1800" dirty="0"/>
              <a:t>     (write(‘calling ‘), write(P) ; write(P), write(‘fails’), </a:t>
            </a:r>
            <a:r>
              <a:rPr lang="en-US" sz="1800" dirty="0" err="1"/>
              <a:t>nl</a:t>
            </a:r>
            <a:r>
              <a:rPr lang="en-US" sz="1800" dirty="0"/>
              <a:t>, !, fail), </a:t>
            </a:r>
          </a:p>
          <a:p>
            <a:pPr>
              <a:buFontTx/>
              <a:buNone/>
            </a:pPr>
            <a:r>
              <a:rPr lang="en-US" sz="1800" dirty="0"/>
              <a:t>     clause(P, Body), </a:t>
            </a:r>
          </a:p>
          <a:p>
            <a:pPr>
              <a:buFontTx/>
              <a:buNone/>
            </a:pPr>
            <a:r>
              <a:rPr lang="en-US" sz="1800" dirty="0"/>
              <a:t>     write(‘...succeeds’), </a:t>
            </a:r>
            <a:r>
              <a:rPr lang="en-US" sz="1800" dirty="0" err="1"/>
              <a:t>nl</a:t>
            </a:r>
            <a:r>
              <a:rPr lang="en-US" sz="1800" dirty="0"/>
              <a:t>, </a:t>
            </a:r>
          </a:p>
          <a:p>
            <a:pPr>
              <a:buFontTx/>
              <a:buNone/>
            </a:pPr>
            <a:r>
              <a:rPr lang="en-US" sz="1800" dirty="0"/>
              <a:t>     solve(Body).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74650" y="2279650"/>
            <a:ext cx="6616700" cy="2806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Meta-interpreters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908050"/>
            <a:ext cx="8001000" cy="4953000"/>
          </a:xfrm>
          <a:noFill/>
          <a:ln/>
        </p:spPr>
        <p:txBody>
          <a:bodyPr/>
          <a:lstStyle/>
          <a:p>
            <a:r>
              <a:rPr lang="en-US" sz="1800" dirty="0"/>
              <a:t>By creating new operators, you can even change the syntax of the source program -- great for creating a new language</a:t>
            </a:r>
          </a:p>
          <a:p>
            <a:r>
              <a:rPr lang="en-US" sz="1800" dirty="0"/>
              <a:t>Example: a new syntax for Prolog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op(700, </a:t>
            </a:r>
            <a:r>
              <a:rPr lang="en-US" sz="1800" dirty="0" err="1"/>
              <a:t>xfy</a:t>
            </a:r>
            <a:r>
              <a:rPr lang="en-US" sz="1800" dirty="0"/>
              <a:t>, and).</a:t>
            </a:r>
          </a:p>
          <a:p>
            <a:pPr>
              <a:buFontTx/>
              <a:buNone/>
            </a:pPr>
            <a:r>
              <a:rPr lang="en-US" sz="1800" dirty="0"/>
              <a:t>?- op(800, </a:t>
            </a:r>
            <a:r>
              <a:rPr lang="en-US" sz="1800" dirty="0" err="1"/>
              <a:t>xfx</a:t>
            </a:r>
            <a:r>
              <a:rPr lang="en-US" sz="1800" dirty="0"/>
              <a:t>, if).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solve( true ) :- !.</a:t>
            </a:r>
          </a:p>
          <a:p>
            <a:pPr>
              <a:buFontTx/>
              <a:buNone/>
            </a:pPr>
            <a:r>
              <a:rPr lang="en-US" sz="1800" dirty="0"/>
              <a:t>solve( not P ) :- !, \+ solve(P).</a:t>
            </a:r>
          </a:p>
          <a:p>
            <a:pPr>
              <a:buFontTx/>
              <a:buNone/>
            </a:pPr>
            <a:r>
              <a:rPr lang="en-US" sz="1800" dirty="0"/>
              <a:t>solve( P and Q ) :- !, solve(P), solve(Q).</a:t>
            </a:r>
          </a:p>
          <a:p>
            <a:pPr>
              <a:buFontTx/>
              <a:buNone/>
            </a:pPr>
            <a:r>
              <a:rPr lang="en-US" sz="1800" dirty="0"/>
              <a:t>solve( P ) :- P if Body, solve(Body).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grandmother(X, Y) if mother(X, Z) and mother(Z, Y).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Note how ‘if’ is just another predicate name:</a:t>
            </a:r>
          </a:p>
          <a:p>
            <a:pPr lvl="1"/>
            <a:r>
              <a:rPr lang="en-US" sz="1600" dirty="0"/>
              <a:t>same as:  if(grandmother(X,Y), (mother(X,Z), mother(Z,Y)).</a:t>
            </a:r>
          </a:p>
          <a:p>
            <a:pPr lvl="1"/>
            <a:r>
              <a:rPr lang="en-US" sz="1600" dirty="0"/>
              <a:t>we essentially let the meta-level Prolog do the backtracking for us!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81000" y="2057400"/>
            <a:ext cx="6083300" cy="3263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Metainterpreters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a </a:t>
            </a:r>
            <a:r>
              <a:rPr lang="en-US" dirty="0" err="1"/>
              <a:t>metainterpreter</a:t>
            </a:r>
            <a:r>
              <a:rPr lang="en-US" dirty="0"/>
              <a:t> that constructs a logical proof tree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sz="1800" dirty="0"/>
              <a:t>solve(true, true) :- !.</a:t>
            </a:r>
          </a:p>
          <a:p>
            <a:pPr>
              <a:buFontTx/>
              <a:buNone/>
            </a:pPr>
            <a:r>
              <a:rPr lang="en-US" sz="1800" dirty="0"/>
              <a:t>solve(not P, (not Proof)) :- !, \+ solve(P, Proof).</a:t>
            </a:r>
          </a:p>
          <a:p>
            <a:pPr>
              <a:buFontTx/>
              <a:buNone/>
            </a:pPr>
            <a:r>
              <a:rPr lang="en-US" sz="1800" dirty="0"/>
              <a:t>solve((P, Q), (</a:t>
            </a:r>
            <a:r>
              <a:rPr lang="en-US" sz="1800" dirty="0" err="1"/>
              <a:t>ProofP</a:t>
            </a:r>
            <a:r>
              <a:rPr lang="en-US" sz="1800" dirty="0"/>
              <a:t>, </a:t>
            </a:r>
            <a:r>
              <a:rPr lang="en-US" sz="1800" dirty="0" err="1"/>
              <a:t>ProofQ</a:t>
            </a:r>
            <a:r>
              <a:rPr lang="en-US" sz="1800" dirty="0"/>
              <a:t>)) :- !, solve(P, </a:t>
            </a:r>
            <a:r>
              <a:rPr lang="en-US" sz="1800" dirty="0" err="1"/>
              <a:t>ProofP</a:t>
            </a:r>
            <a:r>
              <a:rPr lang="en-US" sz="1800" dirty="0"/>
              <a:t>), solve(Q, </a:t>
            </a:r>
            <a:r>
              <a:rPr lang="en-US" sz="1800" dirty="0" err="1"/>
              <a:t>ProofQ</a:t>
            </a:r>
            <a:r>
              <a:rPr lang="en-US" sz="1800" dirty="0"/>
              <a:t>).</a:t>
            </a:r>
          </a:p>
          <a:p>
            <a:pPr>
              <a:buFontTx/>
              <a:buNone/>
            </a:pPr>
            <a:r>
              <a:rPr lang="en-US" sz="1800" dirty="0"/>
              <a:t>solve(P, (P &lt;== </a:t>
            </a:r>
            <a:r>
              <a:rPr lang="en-US" sz="1800" dirty="0" err="1"/>
              <a:t>ProofP</a:t>
            </a:r>
            <a:r>
              <a:rPr lang="en-US" sz="1800" dirty="0"/>
              <a:t>)) :- clause(P, Body), solve(Body, </a:t>
            </a:r>
            <a:r>
              <a:rPr lang="en-US" sz="1800" dirty="0" err="1"/>
              <a:t>ProofP</a:t>
            </a:r>
            <a:r>
              <a:rPr lang="en-US" sz="1800" dirty="0"/>
              <a:t>).</a:t>
            </a:r>
          </a:p>
          <a:p>
            <a:pPr>
              <a:buFontTx/>
              <a:buNone/>
            </a:pPr>
            <a:endParaRPr lang="en-US" sz="1600" dirty="0"/>
          </a:p>
          <a:p>
            <a:r>
              <a:rPr lang="en-US" dirty="0" err="1"/>
              <a:t>arg</a:t>
            </a:r>
            <a:r>
              <a:rPr lang="en-US" dirty="0"/>
              <a:t> 2 contains pattern of proof</a:t>
            </a:r>
          </a:p>
          <a:p>
            <a:r>
              <a:rPr lang="en-US" dirty="0"/>
              <a:t>Would be nice to print it out in a legible form...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Meta-interpreters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1498</Words>
  <Application>Microsoft Office PowerPoint</Application>
  <PresentationFormat>Custom</PresentationFormat>
  <Paragraphs>289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Stream</vt:lpstr>
      <vt:lpstr>Meta-interpreters</vt:lpstr>
      <vt:lpstr>User-defined operators</vt:lpstr>
      <vt:lpstr>User-defined operators</vt:lpstr>
      <vt:lpstr>Meta-interpreter</vt:lpstr>
      <vt:lpstr>Meta-interpreters</vt:lpstr>
      <vt:lpstr>Meta-interpreters</vt:lpstr>
      <vt:lpstr>Meta-interpreters</vt:lpstr>
      <vt:lpstr>Meta-interpreters</vt:lpstr>
      <vt:lpstr>Metainterpreters</vt:lpstr>
      <vt:lpstr>Metainterps</vt:lpstr>
      <vt:lpstr>Prettyprint (cont)</vt:lpstr>
      <vt:lpstr>Another metainterpreter: “C”</vt:lpstr>
      <vt:lpstr>C metainterpreter: “interp3”</vt:lpstr>
      <vt:lpstr>interp3 code examples</vt:lpstr>
      <vt:lpstr>interp3</vt:lpstr>
      <vt:lpstr>interp3</vt:lpstr>
      <vt:lpstr>interp3: arithmetic</vt:lpstr>
      <vt:lpstr>interp3: boolean</vt:lpstr>
      <vt:lpstr>interp3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Meta-interpreters</dc:title>
  <dc:creator>Preferred Customer</dc:creator>
  <cp:lastModifiedBy>Brian Ross</cp:lastModifiedBy>
  <cp:revision>20</cp:revision>
  <cp:lastPrinted>2001-03-12T14:50:30Z</cp:lastPrinted>
  <dcterms:created xsi:type="dcterms:W3CDTF">2001-03-12T14:49:08Z</dcterms:created>
  <dcterms:modified xsi:type="dcterms:W3CDTF">2013-03-11T19:37:06Z</dcterms:modified>
</cp:coreProperties>
</file>