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</p:sldMasterIdLst>
  <p:notesMasterIdLst>
    <p:notesMasterId r:id="rId62"/>
  </p:notesMasterIdLst>
  <p:sldIdLst>
    <p:sldId id="283" r:id="rId9"/>
    <p:sldId id="256" r:id="rId10"/>
    <p:sldId id="257" r:id="rId11"/>
    <p:sldId id="258" r:id="rId12"/>
    <p:sldId id="284" r:id="rId13"/>
    <p:sldId id="259" r:id="rId14"/>
    <p:sldId id="260" r:id="rId15"/>
    <p:sldId id="261" r:id="rId16"/>
    <p:sldId id="262" r:id="rId17"/>
    <p:sldId id="263" r:id="rId18"/>
    <p:sldId id="285" r:id="rId19"/>
    <p:sldId id="286" r:id="rId20"/>
    <p:sldId id="264" r:id="rId21"/>
    <p:sldId id="287" r:id="rId22"/>
    <p:sldId id="288" r:id="rId23"/>
    <p:sldId id="265" r:id="rId24"/>
    <p:sldId id="307" r:id="rId25"/>
    <p:sldId id="326" r:id="rId26"/>
    <p:sldId id="339" r:id="rId27"/>
    <p:sldId id="340" r:id="rId28"/>
    <p:sldId id="266" r:id="rId29"/>
    <p:sldId id="350" r:id="rId30"/>
    <p:sldId id="342" r:id="rId31"/>
    <p:sldId id="343" r:id="rId32"/>
    <p:sldId id="267" r:id="rId33"/>
    <p:sldId id="345" r:id="rId34"/>
    <p:sldId id="335" r:id="rId35"/>
    <p:sldId id="336" r:id="rId36"/>
    <p:sldId id="351" r:id="rId37"/>
    <p:sldId id="282" r:id="rId38"/>
    <p:sldId id="268" r:id="rId39"/>
    <p:sldId id="269" r:id="rId40"/>
    <p:sldId id="270" r:id="rId41"/>
    <p:sldId id="271" r:id="rId42"/>
    <p:sldId id="272" r:id="rId43"/>
    <p:sldId id="273" r:id="rId44"/>
    <p:sldId id="274" r:id="rId45"/>
    <p:sldId id="275" r:id="rId46"/>
    <p:sldId id="276" r:id="rId47"/>
    <p:sldId id="352" r:id="rId48"/>
    <p:sldId id="277" r:id="rId49"/>
    <p:sldId id="278" r:id="rId50"/>
    <p:sldId id="279" r:id="rId51"/>
    <p:sldId id="353" r:id="rId52"/>
    <p:sldId id="354" r:id="rId53"/>
    <p:sldId id="355" r:id="rId54"/>
    <p:sldId id="356" r:id="rId55"/>
    <p:sldId id="357" r:id="rId56"/>
    <p:sldId id="280" r:id="rId57"/>
    <p:sldId id="281" r:id="rId58"/>
    <p:sldId id="358" r:id="rId59"/>
    <p:sldId id="359" r:id="rId60"/>
    <p:sldId id="36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25-C4EE-4AC9-A2A6-99A103893871}" type="datetimeFigureOut">
              <a:rPr lang="en-US" smtClean="0"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BF95C-7289-4568-83BD-2BAFF6E55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2B44D81-7FBB-4ADE-8624-C40386368BE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31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F372D6-5CBE-49C6-852E-059C03EA09F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78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971E5B-9FB1-4C14-8DB8-1AC7933F8F4C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37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9876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873844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C733A85-4820-47D7-B4D2-996FB43AE684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46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75903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76AD7D-96A3-45AC-A62F-5772E72C9C8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4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3D8AD49-C278-4B9F-B8D1-FC8235D6942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38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5EAEB58-44FD-48CB-8DA6-290DC4B8127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38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38AC79C-90CF-44B2-8DD2-AACCECC4BB0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5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95CCAA-A687-4F01-AD44-3D2A8CE0EFE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566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A88394B-CD15-4493-B311-F823E46E783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482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8F4FCD-DEFB-4B58-8EA1-3CA676E1B3F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17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2E2A86-00C6-467E-97A9-534B8263F29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404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B1598D-F7FE-474B-B877-C836BF73B2F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06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D248774-7E50-4884-A624-4BC30C609E4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13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E98153-2599-4316-A732-03BFF1F44D9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96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885551A-41E0-487B-94CF-85543915238A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00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BC6A72-48A6-4E77-B78A-B1C02A9CBB8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D16FA7-3464-468D-A6E2-A2779DF3E39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298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1B00E3F-B572-4FF3-A54B-77A814309112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50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789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944565-965A-4B1D-B2A3-6EE84C6C5F7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691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E100BF0-D64E-4A55-B876-6867038580A1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78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5F9B2DC-5E05-4DA4-BAB3-94A5C08C10E8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1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2A022C1-A49F-434B-8D33-DC484D32679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22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2A90C07-4275-4548-987B-B90DE9CDD930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58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0C5164-B01B-4A69-A669-F9DDAD134B79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2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47A2394-5CAF-457A-B7AB-67F0352BD553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5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416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57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09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8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309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258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69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5353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068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122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086100"/>
            <a:ext cx="54864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14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2118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676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299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5241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611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695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40A3-8C98-7643-999B-D2E4C4DFC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28789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20AD-0A16-4141-82CA-5619F80A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29564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AF1E-9B18-0243-8AD1-50A6A8AC0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311413"/>
      </p:ext>
    </p:extLst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BC69-CB41-DD44-A638-C4F95AA942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165346"/>
      </p:ext>
    </p:extLst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444D-6BBE-FA46-910D-A293AF635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5341"/>
      </p:ext>
    </p:extLst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106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7DD-CC47-414C-BF78-C5251FE0B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81326"/>
      </p:ext>
    </p:extLst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8AD6-5F3D-BA44-875A-31E2927FBE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94144"/>
      </p:ext>
    </p:extLst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686C-6E28-9A40-BAFE-97DC9D1AE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13981"/>
      </p:ext>
    </p:extLst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899C-C9DE-4C43-812F-DCCD705BC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69175"/>
      </p:ext>
    </p:extLst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CDAE-E963-2B45-BB51-53CEBFE15B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8002"/>
      </p:ext>
    </p:extLst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119D-3673-024B-9609-A7D5472222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62862"/>
      </p:ext>
    </p:extLst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40A3-8C98-7643-999B-D2E4C4DFC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59509"/>
      </p:ext>
    </p:extLst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20AD-0A16-4141-82CA-5619F80A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33238"/>
      </p:ext>
    </p:extLst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AF1E-9B18-0243-8AD1-50A6A8AC0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119888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BC69-CB41-DD44-A638-C4F95AA942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84522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52939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444D-6BBE-FA46-910D-A293AF635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71265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7DD-CC47-414C-BF78-C5251FE0B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5052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8AD6-5F3D-BA44-875A-31E2927FBE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7703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686C-6E28-9A40-BAFE-97DC9D1AE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90912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899C-C9DE-4C43-812F-DCCD705BC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320482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CDAE-E963-2B45-BB51-53CEBFE15B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468582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119D-3673-024B-9609-A7D5472222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70783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40A3-8C98-7643-999B-D2E4C4DFC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355685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20AD-0A16-4141-82CA-5619F80A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23971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AF1E-9B18-0243-8AD1-50A6A8AC0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0431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730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BC69-CB41-DD44-A638-C4F95AA942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70676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444D-6BBE-FA46-910D-A293AF635E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916365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7DD-CC47-414C-BF78-C5251FE0B06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360667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8AD6-5F3D-BA44-875A-31E2927FBE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81397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686C-6E28-9A40-BAFE-97DC9D1AE6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557021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899C-C9DE-4C43-812F-DCCD705BC8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0027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CDAE-E963-2B45-BB51-53CEBFE15B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42187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119D-3673-024B-9609-A7D5472222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56169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B40A3-8C98-7643-999B-D2E4C4DFCA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35246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720AD-0A16-4141-82CA-5619F80A2B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67278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2259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AF1E-9B18-0243-8AD1-50A6A8AC0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00544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8BC69-CB41-DD44-A638-C4F95AA942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97733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444D-6BBE-FA46-910D-A293AF635E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7013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D7DD-CC47-414C-BF78-C5251FE0B0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89203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78AD6-5F3D-BA44-875A-31E2927FBE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55566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9686C-6E28-9A40-BAFE-97DC9D1AE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92719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5899C-C9DE-4C43-812F-DCCD705BC8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22593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ACDAE-E963-2B45-BB51-53CEBFE15B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11009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D119D-3673-024B-9609-A7D5472222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45922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D278-956A-2946-9CE2-9D3773855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8312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086100"/>
            <a:ext cx="5486400" cy="685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129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21811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4D99-7786-3A47-A0D2-BD20D34577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813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BB66-3A15-F64E-87CC-B8CCF7F3E7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60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BCC1-1E15-814C-B2E6-5124192EA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867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6B7E-89C5-FC4F-92F9-AFC105C69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2350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CD3A-6A10-3249-A17B-90B73EF037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763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B603-B29B-9F4A-8449-859DA19F67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001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E2BA-5D4B-814E-BBF4-D418023BB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2722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3012-213F-D34C-8A21-808A5790D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5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93C5-4D62-2844-B9B8-045E9E31D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335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463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3D278-956A-2946-9CE2-9D37738555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03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Font typeface="Wingdings" charset="2"/>
              <a:buChar char="²"/>
              <a:defRPr sz="2400">
                <a:solidFill>
                  <a:srgbClr val="46424D"/>
                </a:solidFill>
                <a:latin typeface="Arial"/>
                <a:cs typeface="Arial"/>
              </a:defRPr>
            </a:lvl1pPr>
            <a:lvl2pPr>
              <a:spcBef>
                <a:spcPts val="300"/>
              </a:spcBef>
              <a:spcAft>
                <a:spcPts val="300"/>
              </a:spcAft>
              <a:buFont typeface="Wingdings" charset="2"/>
              <a:buChar char="§"/>
              <a:defRPr sz="2000">
                <a:solidFill>
                  <a:srgbClr val="46424D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46424D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46424D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46424D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75033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C4D99-7786-3A47-A0D2-BD20D34577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559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BBB66-3A15-F64E-87CC-B8CCF7F3E7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44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7BCC1-1E15-814C-B2E6-5124192EA2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31382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6B7E-89C5-FC4F-92F9-AFC105C698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404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CD3A-6A10-3249-A17B-90B73EF037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518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0B603-B29B-9F4A-8449-859DA19F67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802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E2BA-5D4B-814E-BBF4-D418023BB2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9787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3012-213F-D34C-8A21-808A5790DE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77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3558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F93C5-4D62-2844-B9B8-045E9E31D9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9074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350" y="6434138"/>
            <a:ext cx="12215284" cy="430212"/>
          </a:xfrm>
          <a:prstGeom prst="rect">
            <a:avLst/>
          </a:prstGeom>
          <a:solidFill>
            <a:srgbClr val="364395"/>
          </a:solidFill>
          <a:ln>
            <a:solidFill>
              <a:srgbClr val="36439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028" name="Picture 12" descr="Pearson_Bound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1" y="6440488"/>
            <a:ext cx="192193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Pearson_Strap_Bound_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42076"/>
            <a:ext cx="221403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47"/>
          <p:cNvSpPr txBox="1">
            <a:spLocks noChangeArrowheads="1"/>
          </p:cNvSpPr>
          <p:nvPr userDrawn="1"/>
        </p:nvSpPr>
        <p:spPr bwMode="auto">
          <a:xfrm>
            <a:off x="2044701" y="6477000"/>
            <a:ext cx="750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 i="1">
                <a:solidFill>
                  <a:srgbClr val="FFFFFF"/>
                </a:solidFill>
                <a:latin typeface="Verdana" panose="020B0604030504040204" pitchFamily="34" charset="0"/>
              </a:rPr>
              <a:t>Software Engineering</a:t>
            </a:r>
            <a:r>
              <a:rPr lang="en-US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, Tenth Edition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Ian Sommerville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689600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 Copyright ©2016, 2011, 2006 by Pearson Education, Inc.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041876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/>
          <a:ea typeface="+mj-ea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 pitchFamily="-1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 pitchFamily="-1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 pitchFamily="-1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 pitchFamily="-1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SzPct val="90000"/>
        <a:buFont typeface="Times" panose="02020603050405020304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Font typeface="Wingdings" panose="05000000000000000000" pitchFamily="2" charset="2"/>
        <a:buChar char="§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panose="05000000000000000000" pitchFamily="2" charset="2"/>
        <a:buChar char="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6350" y="6434138"/>
            <a:ext cx="12215284" cy="430212"/>
          </a:xfrm>
          <a:prstGeom prst="rect">
            <a:avLst/>
          </a:prstGeom>
          <a:solidFill>
            <a:srgbClr val="364395"/>
          </a:solidFill>
          <a:ln>
            <a:solidFill>
              <a:srgbClr val="36439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028" name="Picture 12" descr="Pearson_Bound_White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1" y="6440488"/>
            <a:ext cx="192193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Pearson_Strap_Bound_Whit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42076"/>
            <a:ext cx="221403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47"/>
          <p:cNvSpPr txBox="1">
            <a:spLocks noChangeArrowheads="1"/>
          </p:cNvSpPr>
          <p:nvPr userDrawn="1"/>
        </p:nvSpPr>
        <p:spPr bwMode="auto">
          <a:xfrm>
            <a:off x="2044701" y="6477000"/>
            <a:ext cx="7505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i="1">
                <a:solidFill>
                  <a:srgbClr val="FFFFFF"/>
                </a:solidFill>
                <a:latin typeface="Verdana" pitchFamily="-107" charset="0"/>
              </a:rPr>
              <a:t>Software Engineering</a:t>
            </a:r>
            <a:r>
              <a:rPr lang="en-US" sz="900">
                <a:solidFill>
                  <a:srgbClr val="FFFFFF"/>
                </a:solidFill>
                <a:latin typeface="Verdana" pitchFamily="-107" charset="0"/>
              </a:rPr>
              <a:t>, Tenth Edition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>
                <a:solidFill>
                  <a:srgbClr val="FFFFFF"/>
                </a:solidFill>
                <a:latin typeface="Verdana" pitchFamily="-107" charset="0"/>
              </a:rPr>
              <a:t>Ian Sommerville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689600" y="640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 Copyright ©2016, 2011, 2006 by Pearson Education, Inc.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900">
                <a:solidFill>
                  <a:srgbClr val="FFFFFF"/>
                </a:solidFill>
                <a:latin typeface="Verdana" panose="020B0604030504040204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86716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/>
          <a:ea typeface="+mj-ea"/>
          <a:cs typeface="Verdan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 pitchFamily="-1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 pitchFamily="-1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 pitchFamily="-1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100">
          <a:solidFill>
            <a:srgbClr val="000000"/>
          </a:solidFill>
          <a:latin typeface="Verdana" pitchFamily="-1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SzPct val="90000"/>
        <a:buFont typeface="Times" panose="02020603050405020304" pitchFamily="18" charset="0"/>
        <a:buChar char="•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Font typeface="Wingdings" panose="05000000000000000000" pitchFamily="2" charset="2"/>
        <a:buChar char="§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panose="05000000000000000000" pitchFamily="2" charset="2"/>
        <a:buChar char="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panose="05000000000000000000" pitchFamily="2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86CA"/>
        </a:buClr>
        <a:buSzPct val="90000"/>
        <a:buFont typeface="Wingdings" charset="2"/>
        <a:buChar char="Ø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7243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3E67C1E-A116-FA4E-B295-2EE9C41BD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1" y="1419226"/>
            <a:ext cx="974107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ommerville Cov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10" y="213186"/>
            <a:ext cx="1231725" cy="12193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09600" y="1417638"/>
            <a:ext cx="1095603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7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med">
    <p:wipe dir="r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7243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3E67C1E-A116-FA4E-B295-2EE9C41BD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1" y="1419226"/>
            <a:ext cx="974107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ommerville Cov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10" y="213186"/>
            <a:ext cx="1231725" cy="12193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09600" y="1417638"/>
            <a:ext cx="1095603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32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med">
    <p:wipe dir="r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7243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D3E67C1E-A116-FA4E-B295-2EE9C41BDD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1" y="1419226"/>
            <a:ext cx="974107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ommerville Cov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10" y="213186"/>
            <a:ext cx="1231725" cy="12193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09600" y="1417638"/>
            <a:ext cx="1095603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61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med">
    <p:wipe dir="r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7243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30/10/2014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E67C1E-A116-FA4E-B295-2EE9C41BDD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09601" y="1419226"/>
            <a:ext cx="974107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ommerville Cov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10" y="213186"/>
            <a:ext cx="1231725" cy="12193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09600" y="1417638"/>
            <a:ext cx="1095603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79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wipe dir="r"/>
  </p:transition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7243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3575804-F645-DB44-9DC0-C97E27A66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1" y="1419226"/>
            <a:ext cx="974107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ommerville Cov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10" y="213186"/>
            <a:ext cx="1231725" cy="12193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09600" y="1417638"/>
            <a:ext cx="1095603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42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972430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3575804-F645-DB44-9DC0-C97E27A660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9601" y="1419226"/>
            <a:ext cx="974107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Sommerville Cover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910" y="213186"/>
            <a:ext cx="1231725" cy="12193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609600" y="1417638"/>
            <a:ext cx="10956035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0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u="none" kern="1200">
          <a:solidFill>
            <a:srgbClr val="46424D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CA" sz="4800" dirty="0">
                <a:solidFill>
                  <a:srgbClr val="FF0000"/>
                </a:solidFill>
              </a:rPr>
              <a:t>Week 1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CA" sz="2400" dirty="0"/>
              <a:t>Programming today is a race between </a:t>
            </a:r>
            <a:r>
              <a:rPr lang="en-CA" sz="2400" b="1" dirty="0"/>
              <a:t>software engineers</a:t>
            </a:r>
            <a:r>
              <a:rPr lang="en-CA" sz="2400" dirty="0"/>
              <a:t> striving to build bigger and better idiot-proof programs, and the Universe trying to produce bigger and better idiots.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2.8</a:t>
            </a:r>
            <a:r>
              <a:rPr lang="en-US" altLang="en-US">
                <a:latin typeface="Verdana" panose="020B0604030504040204" pitchFamily="34" charset="0"/>
              </a:rPr>
              <a:t>   Software system evolution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29699" name="Picture 2" descr="fg02_008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35200"/>
            <a:ext cx="8229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932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prototyping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prototype is an initial version of a system used to demonstrate concepts and try out design options.</a:t>
            </a:r>
          </a:p>
          <a:p>
            <a:r>
              <a:rPr lang="en-US"/>
              <a:t>A prototype can be used in:</a:t>
            </a:r>
          </a:p>
          <a:p>
            <a:pPr lvl="1"/>
            <a:r>
              <a:rPr lang="en-US"/>
              <a:t>The requirements engineering process to help with requirements elicitation and validation;</a:t>
            </a:r>
          </a:p>
          <a:p>
            <a:pPr lvl="1"/>
            <a:r>
              <a:rPr lang="en-US"/>
              <a:t>In design processes to explore options and develop a UI design;</a:t>
            </a:r>
          </a:p>
          <a:p>
            <a:pPr lvl="1"/>
            <a:r>
              <a:rPr lang="en-US"/>
              <a:t>In the testing process to run back-to-back tests.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93601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prototyping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Improved system usability.</a:t>
            </a:r>
          </a:p>
          <a:p>
            <a:r>
              <a:rPr lang="en-US"/>
              <a:t>A closer match to users’ real needs.</a:t>
            </a:r>
          </a:p>
          <a:p>
            <a:r>
              <a:rPr lang="en-US"/>
              <a:t>Improved design quality.</a:t>
            </a:r>
          </a:p>
          <a:p>
            <a:r>
              <a:rPr lang="en-US"/>
              <a:t>Improved maintainability.</a:t>
            </a:r>
          </a:p>
          <a:p>
            <a:r>
              <a:rPr lang="en-US"/>
              <a:t>Reduced development effort.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25820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2.9</a:t>
            </a:r>
            <a:r>
              <a:rPr lang="en-US" altLang="en-US">
                <a:latin typeface="Verdana" panose="020B0604030504040204" pitchFamily="34" charset="0"/>
              </a:rPr>
              <a:t>   Prototype development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31747" name="Picture 2" descr="fg02_009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27275"/>
            <a:ext cx="82296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003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Incremental delivery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Rather than deliver the system as a single delivery, the development and delivery is broken down into increments with each increment delivering part of the required functionality.</a:t>
            </a:r>
          </a:p>
          <a:p>
            <a:r>
              <a:rPr lang="en-GB" dirty="0">
                <a:solidFill>
                  <a:srgbClr val="FF0000"/>
                </a:solidFill>
              </a:rPr>
              <a:t>User requirements are prioritised </a:t>
            </a:r>
            <a:r>
              <a:rPr lang="en-GB" dirty="0"/>
              <a:t>and the </a:t>
            </a:r>
            <a:r>
              <a:rPr lang="en-GB" dirty="0">
                <a:solidFill>
                  <a:srgbClr val="FF0000"/>
                </a:solidFill>
              </a:rPr>
              <a:t>highest priority requirements are included in early increments</a:t>
            </a:r>
            <a:r>
              <a:rPr lang="en-GB" dirty="0"/>
              <a:t>.</a:t>
            </a:r>
          </a:p>
          <a:p>
            <a:r>
              <a:rPr lang="en-GB" dirty="0"/>
              <a:t>Once the development of an increment is started, the requirements are frozen though requirements for later increments can continue to evolve.</a:t>
            </a:r>
          </a:p>
          <a:p>
            <a:pPr lvl="1"/>
            <a:r>
              <a:rPr lang="en-GB" dirty="0"/>
              <a:t>Prevent development of a moving target.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10761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development and 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Incremental development</a:t>
            </a:r>
          </a:p>
          <a:p>
            <a:pPr lvl="1"/>
            <a:r>
              <a:rPr lang="en-US" dirty="0"/>
              <a:t>Develop the system in increments and evaluate each increment before proceeding to the development of the next increment;</a:t>
            </a:r>
          </a:p>
          <a:p>
            <a:pPr lvl="1"/>
            <a:r>
              <a:rPr lang="en-US" dirty="0"/>
              <a:t>Normal approach used in agile methods;</a:t>
            </a:r>
          </a:p>
          <a:p>
            <a:pPr lvl="1"/>
            <a:r>
              <a:rPr lang="en-US" dirty="0"/>
              <a:t>Evaluation done by user/customer proxy.</a:t>
            </a:r>
          </a:p>
          <a:p>
            <a:r>
              <a:rPr lang="en-US" dirty="0"/>
              <a:t>Incremental delivery</a:t>
            </a:r>
          </a:p>
          <a:p>
            <a:pPr lvl="1"/>
            <a:r>
              <a:rPr lang="en-US" dirty="0"/>
              <a:t>Deploy an increment for use by end-users;</a:t>
            </a:r>
          </a:p>
          <a:p>
            <a:pPr lvl="1"/>
            <a:r>
              <a:rPr lang="en-US" dirty="0"/>
              <a:t>More realistic evaluation about practical use of software;</a:t>
            </a:r>
          </a:p>
          <a:p>
            <a:pPr lvl="1"/>
            <a:r>
              <a:rPr lang="en-US" dirty="0"/>
              <a:t>Difficult to implement for replacement systems as increments have less functionality than the system being replaced.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671973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2.10</a:t>
            </a:r>
            <a:r>
              <a:rPr lang="en-US" altLang="en-US">
                <a:latin typeface="Verdana" panose="020B0604030504040204" pitchFamily="34" charset="0"/>
              </a:rPr>
              <a:t>   Incremental delivery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33795" name="Picture 2" descr="fg02_01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2325"/>
            <a:ext cx="8229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5623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Incremental delivery advantages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Customer value can be delivered with each increment so system functionality is available earlier.</a:t>
            </a:r>
          </a:p>
          <a:p>
            <a:r>
              <a:rPr lang="en-GB"/>
              <a:t>Early increments act as a prototype to help elicit requirements for later increments.</a:t>
            </a:r>
          </a:p>
          <a:p>
            <a:r>
              <a:rPr lang="en-GB"/>
              <a:t>Lower risk of overall project failure.</a:t>
            </a:r>
          </a:p>
          <a:p>
            <a:r>
              <a:rPr lang="en-GB"/>
              <a:t>The highest priority system services tend to receive the most testing.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FD720AD-0A16-4141-82CA-5619F80A2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19860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delivery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1800" y="1600201"/>
            <a:ext cx="8229600" cy="4525963"/>
          </a:xfrm>
        </p:spPr>
        <p:txBody>
          <a:bodyPr/>
          <a:lstStyle/>
          <a:p>
            <a:r>
              <a:rPr lang="en-GB" dirty="0"/>
              <a:t>Most systems require a set of basic facilities that are used by different parts of the system. 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As requirements are not defined in detail until an increment is to be implemented, it can be hard to identify common facilities that are needed by all increments. </a:t>
            </a:r>
          </a:p>
          <a:p>
            <a:r>
              <a:rPr lang="en-GB" dirty="0"/>
              <a:t>The essence of iterative processes is that the specification is developed in conjunction with the software. </a:t>
            </a:r>
          </a:p>
          <a:p>
            <a:pPr lvl="1"/>
            <a:r>
              <a:rPr lang="en-GB" dirty="0"/>
              <a:t>However, this conflicts with the procurement model of many organizations, where the complete system specification is part of the system development contract. 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FD720AD-0A16-4141-82CA-5619F80A2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725205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software companies have turned to software process improvement as a way of enhancing the quality of their software, reducing costs or accelerating their development processes.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Software is Developed for Use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Process improvement means understanding existing processes and changing these processes to increase product quality and/or reduce costs and development time.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Cheaper Better Software.</a:t>
            </a:r>
            <a:endParaRPr lang="en-GB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FEBCE9-A86B-9C48-9EF4-AA1E30B0DC2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464266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2.1</a:t>
            </a:r>
            <a:r>
              <a:rPr lang="en-US" altLang="en-US">
                <a:latin typeface="Verdana" panose="020B0604030504040204" pitchFamily="34" charset="0"/>
              </a:rPr>
              <a:t>   The waterfall model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15363" name="Picture 2" descr="fg02_001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82689"/>
            <a:ext cx="82296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improvement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process maturity approach</a:t>
            </a:r>
            <a:r>
              <a:rPr lang="en-US" dirty="0"/>
              <a:t>, which focuses on improving process </a:t>
            </a:r>
            <a:r>
              <a:rPr lang="en-US" dirty="0" smtClean="0"/>
              <a:t>and </a:t>
            </a:r>
            <a:r>
              <a:rPr lang="en-US" dirty="0"/>
              <a:t>project management and introducing good software engineering practice. </a:t>
            </a:r>
          </a:p>
          <a:p>
            <a:pPr lvl="1"/>
            <a:r>
              <a:rPr lang="en-US" dirty="0"/>
              <a:t>The level of process maturity reflects the extent to which good technical and management practice has been adopted in organizational software development processes.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Highly dependent on skill of development team.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The agile approach</a:t>
            </a:r>
            <a:r>
              <a:rPr lang="en-US" dirty="0"/>
              <a:t>, which focuses on iterative development and the reduction of overheads in the software process. </a:t>
            </a:r>
          </a:p>
          <a:p>
            <a:pPr lvl="1"/>
            <a:r>
              <a:rPr lang="en-US" dirty="0"/>
              <a:t>The primary characteristics of agile methods are </a:t>
            </a:r>
            <a:r>
              <a:rPr lang="en-US" dirty="0">
                <a:solidFill>
                  <a:srgbClr val="FF0000"/>
                </a:solidFill>
              </a:rPr>
              <a:t>rapid delivery of functionality </a:t>
            </a:r>
            <a:r>
              <a:rPr lang="en-US" dirty="0"/>
              <a:t>and responsiveness to changing customer requirements.</a:t>
            </a:r>
            <a:endParaRPr lang="en-GB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FEBCE9-A86B-9C48-9EF4-AA1E30B0DC2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1936099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2.11</a:t>
            </a:r>
            <a:r>
              <a:rPr lang="en-US" altLang="en-US">
                <a:latin typeface="Verdana" panose="020B0604030504040204" pitchFamily="34" charset="0"/>
              </a:rPr>
              <a:t>   The process improvement cycle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35843" name="Picture 2" descr="fg02_011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9" y="971550"/>
            <a:ext cx="64738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358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improvement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Process measurement </a:t>
            </a:r>
          </a:p>
          <a:p>
            <a:pPr lvl="1"/>
            <a:r>
              <a:rPr lang="en-US" dirty="0"/>
              <a:t>You measure one or more attributes of the software process or product. These measurements forms a baseline that helps you decide if process improvements have been effective. </a:t>
            </a:r>
            <a:r>
              <a:rPr lang="en-GB" dirty="0"/>
              <a:t> </a:t>
            </a:r>
          </a:p>
          <a:p>
            <a:r>
              <a:rPr lang="en-US" i="1" dirty="0">
                <a:solidFill>
                  <a:srgbClr val="FF0000"/>
                </a:solidFill>
              </a:rPr>
              <a:t>Process analysis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/>
              <a:t>The current process is assessed, and process weaknesses and bottlenecks are identified. Process models (sometimes called process maps) that describe the process may be developed. </a:t>
            </a:r>
            <a:r>
              <a:rPr lang="en-GB" dirty="0"/>
              <a:t> </a:t>
            </a:r>
          </a:p>
          <a:p>
            <a:r>
              <a:rPr lang="en-US" i="1" dirty="0">
                <a:solidFill>
                  <a:srgbClr val="FF0000"/>
                </a:solidFill>
              </a:rPr>
              <a:t>Process change </a:t>
            </a:r>
          </a:p>
          <a:p>
            <a:pPr lvl="1"/>
            <a:r>
              <a:rPr lang="en-US" dirty="0"/>
              <a:t>Process changes are proposed to address some of the identified process weaknesses. These are introduced and the cycle resumes to collect data about the effectiveness of the changes.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FD720AD-0A16-4141-82CA-5619F80A2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508528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GB"/>
              <a:t>Process measurement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GB" dirty="0"/>
              <a:t>Wherever possible, </a:t>
            </a:r>
            <a:r>
              <a:rPr lang="en-GB" dirty="0">
                <a:solidFill>
                  <a:srgbClr val="FF0000"/>
                </a:solidFill>
              </a:rPr>
              <a:t>quantitative process data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should be collected</a:t>
            </a:r>
          </a:p>
          <a:p>
            <a:pPr lvl="1"/>
            <a:r>
              <a:rPr lang="en-GB" dirty="0"/>
              <a:t>However, where organisations do not have clearly defined process standards this is very difficult as you don’t know what to measure. A process may have to be defined before any measurement is possible.</a:t>
            </a:r>
          </a:p>
          <a:p>
            <a:r>
              <a:rPr lang="en-GB" dirty="0"/>
              <a:t>Process measurements should be used to </a:t>
            </a:r>
            <a:br>
              <a:rPr lang="en-GB" dirty="0"/>
            </a:br>
            <a:r>
              <a:rPr lang="en-GB" dirty="0"/>
              <a:t>assess process improvements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But this does not mean that measurements should drive the improvements. The improvement driver should be the organizational objectives</a:t>
            </a:r>
            <a:r>
              <a:rPr lang="en-GB" dirty="0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FEBCE9-A86B-9C48-9EF4-AA1E30B0DC2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318825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r>
              <a:rPr lang="en-GB" dirty="0"/>
              <a:t>Process metrics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lIns="90487" tIns="44450" rIns="90487" bIns="44450"/>
          <a:lstStyle/>
          <a:p>
            <a:r>
              <a:rPr lang="en-GB" dirty="0">
                <a:solidFill>
                  <a:srgbClr val="FF0000"/>
                </a:solidFill>
              </a:rPr>
              <a:t>Time taken for process activities to be 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dirty="0">
                <a:solidFill>
                  <a:srgbClr val="FF0000"/>
                </a:solidFill>
              </a:rPr>
              <a:t>completed</a:t>
            </a:r>
          </a:p>
          <a:p>
            <a:pPr lvl="1"/>
            <a:r>
              <a:rPr lang="en-GB" dirty="0"/>
              <a:t>E.g. Calendar time or effort to complete an activity or process.</a:t>
            </a:r>
          </a:p>
          <a:p>
            <a:r>
              <a:rPr lang="en-GB" dirty="0">
                <a:solidFill>
                  <a:srgbClr val="FF0000"/>
                </a:solidFill>
              </a:rPr>
              <a:t>Resources required for processes or activities</a:t>
            </a:r>
          </a:p>
          <a:p>
            <a:pPr lvl="1"/>
            <a:r>
              <a:rPr lang="en-GB" dirty="0"/>
              <a:t>E.g. Total effort in person-days.</a:t>
            </a:r>
          </a:p>
          <a:p>
            <a:r>
              <a:rPr lang="en-GB" dirty="0">
                <a:solidFill>
                  <a:srgbClr val="FF0000"/>
                </a:solidFill>
              </a:rPr>
              <a:t>Number of occurrences of a particular event</a:t>
            </a:r>
          </a:p>
          <a:p>
            <a:pPr lvl="1"/>
            <a:r>
              <a:rPr lang="en-GB" dirty="0"/>
              <a:t>E.g. Number of defects discovered.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FEBCE9-A86B-9C48-9EF4-AA1E30B0DC2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42710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2.12</a:t>
            </a:r>
            <a:r>
              <a:rPr lang="en-US" altLang="en-US">
                <a:latin typeface="Verdana" panose="020B0604030504040204" pitchFamily="34" charset="0"/>
              </a:rPr>
              <a:t>   Capability maturity levels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37891" name="Picture 2" descr="fg02_012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971550"/>
            <a:ext cx="78295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117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SEI capability maturity model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Initial</a:t>
            </a:r>
          </a:p>
          <a:p>
            <a:pPr lvl="1"/>
            <a:r>
              <a:rPr lang="en-GB"/>
              <a:t>Essentially uncontrolled</a:t>
            </a:r>
          </a:p>
          <a:p>
            <a:r>
              <a:rPr lang="en-GB"/>
              <a:t>Repeatable</a:t>
            </a:r>
          </a:p>
          <a:p>
            <a:pPr lvl="1"/>
            <a:r>
              <a:rPr lang="en-GB"/>
              <a:t>Product management procedures defined and used</a:t>
            </a:r>
          </a:p>
          <a:p>
            <a:r>
              <a:rPr lang="en-GB"/>
              <a:t>Defined</a:t>
            </a:r>
          </a:p>
          <a:p>
            <a:pPr lvl="1"/>
            <a:r>
              <a:rPr lang="en-GB"/>
              <a:t>Process management procedures and strategies defined </a:t>
            </a:r>
            <a:br>
              <a:rPr lang="en-GB"/>
            </a:br>
            <a:r>
              <a:rPr lang="en-GB"/>
              <a:t>and used</a:t>
            </a:r>
          </a:p>
          <a:p>
            <a:r>
              <a:rPr lang="en-GB"/>
              <a:t>Managed</a:t>
            </a:r>
          </a:p>
          <a:p>
            <a:pPr lvl="1"/>
            <a:r>
              <a:rPr lang="en-GB"/>
              <a:t>Quality management strategies defined and used</a:t>
            </a:r>
          </a:p>
          <a:p>
            <a:r>
              <a:rPr lang="en-GB"/>
              <a:t>Optimising</a:t>
            </a:r>
          </a:p>
          <a:p>
            <a:pPr lvl="1"/>
            <a:r>
              <a:rPr lang="en-GB"/>
              <a:t>Process improvement strategies defined and used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68FEBCE9-A86B-9C48-9EF4-AA1E30B0DC2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88728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Software processes are the activities involved in producing a software system. Software process models are abstract representations of these processes.</a:t>
            </a:r>
          </a:p>
          <a:p>
            <a:r>
              <a:rPr lang="en-GB" dirty="0"/>
              <a:t>General process models describe the organization of software processes. </a:t>
            </a:r>
          </a:p>
          <a:p>
            <a:pPr lvl="1"/>
            <a:r>
              <a:rPr lang="en-GB" dirty="0"/>
              <a:t>Examples of these general models include the ‘waterfall’ model,  incremental development, and reuse-oriented development.</a:t>
            </a:r>
          </a:p>
          <a:p>
            <a:r>
              <a:rPr lang="en-GB" dirty="0"/>
              <a:t>Requirements engineering is the process of developing a software specification.</a:t>
            </a:r>
          </a:p>
          <a:p>
            <a:pPr lvl="1"/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FD720AD-0A16-4141-82CA-5619F80A2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779458"/>
      </p:ext>
    </p:extLst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Design and implementation processes are concerned with transforming a requirements specification into an executable software system. </a:t>
            </a:r>
          </a:p>
          <a:p>
            <a:r>
              <a:rPr lang="en-GB" dirty="0"/>
              <a:t>Software validation is the process of checking that the system conforms to its specification and that it meets the real needs of the users of the system.</a:t>
            </a:r>
          </a:p>
          <a:p>
            <a:r>
              <a:rPr lang="en-GB" dirty="0"/>
              <a:t>Software evolution takes place when you change existing software systems to meet new requirements. The software must evolve to remain useful.</a:t>
            </a:r>
          </a:p>
          <a:p>
            <a:r>
              <a:rPr lang="en-GB" dirty="0"/>
              <a:t>Processes should include activities such as prototyping and incremental delivery to cope with change.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FD720AD-0A16-4141-82CA-5619F80A2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500701"/>
      </p:ext>
    </p:extLst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Processes may be structured for iterative development and delivery so that changes may be made without disrupting the system as a whole.</a:t>
            </a:r>
          </a:p>
          <a:p>
            <a:r>
              <a:rPr lang="en-GB" dirty="0"/>
              <a:t> The principal approaches to process improvement are agile approaches, geared to reducing process overheads, and maturity-based approaches based on better process management and the use of good software engineering practice.</a:t>
            </a:r>
          </a:p>
          <a:p>
            <a:r>
              <a:rPr lang="en-GB" dirty="0"/>
              <a:t>The SEI process maturity framework identifies maturity levels that essentially correspond to the use of good software engineering practice.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t>Chapter 2 Software Processes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FD720AD-0A16-4141-82CA-5619F80A2BC8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  <a:latin typeface="Calibri"/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825908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2.2</a:t>
            </a:r>
            <a:r>
              <a:rPr lang="en-US" altLang="en-US">
                <a:latin typeface="Verdana" panose="020B0604030504040204" pitchFamily="34" charset="0"/>
              </a:rPr>
              <a:t>   Incremental development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17411" name="Picture 2" descr="fg02_002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79525"/>
            <a:ext cx="82296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064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Agile Methods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0899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3.1</a:t>
            </a:r>
            <a:r>
              <a:rPr lang="en-US" altLang="en-US">
                <a:latin typeface="Verdana" panose="020B0604030504040204" pitchFamily="34" charset="0"/>
              </a:rPr>
              <a:t>   Plan-driven and agile development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15363" name="Picture 2" descr="fg03_001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4" y="971550"/>
            <a:ext cx="66325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788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3.2</a:t>
            </a:r>
            <a:r>
              <a:rPr lang="en-US" altLang="en-US">
                <a:latin typeface="Verdana" panose="020B0604030504040204" pitchFamily="34" charset="0"/>
              </a:rPr>
              <a:t>   The principles of agile methods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17411" name="Picture 2" descr="fig03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8686800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011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3.3</a:t>
            </a:r>
            <a:r>
              <a:rPr lang="en-US" altLang="en-US">
                <a:latin typeface="Verdana" panose="020B0604030504040204" pitchFamily="34" charset="0"/>
              </a:rPr>
              <a:t>   The XP release cycle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19459" name="Picture 2" descr="fg03_003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51025"/>
            <a:ext cx="82296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566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3.4</a:t>
            </a:r>
            <a:r>
              <a:rPr lang="en-US" altLang="en-US">
                <a:latin typeface="Verdana" panose="020B0604030504040204" pitchFamily="34" charset="0"/>
              </a:rPr>
              <a:t>   Extreme programming practices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21507" name="Picture 2" descr="fig03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990600"/>
            <a:ext cx="6223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32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3.5</a:t>
            </a:r>
            <a:r>
              <a:rPr lang="en-US" altLang="en-US">
                <a:latin typeface="Verdana" panose="020B0604030504040204" pitchFamily="34" charset="0"/>
              </a:rPr>
              <a:t>   A “prescribing medication” story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23555" name="Picture 2" descr="fg03_005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971550"/>
            <a:ext cx="61436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0676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3.6</a:t>
            </a:r>
            <a:r>
              <a:rPr lang="en-US" altLang="en-US">
                <a:latin typeface="Verdana" panose="020B0604030504040204" pitchFamily="34" charset="0"/>
              </a:rPr>
              <a:t>   Examples of task cards for prescribing medication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25603" name="Picture 2" descr="fg03_006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9" y="971550"/>
            <a:ext cx="71469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1715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3.7</a:t>
            </a:r>
            <a:r>
              <a:rPr lang="en-US" altLang="en-US">
                <a:latin typeface="Verdana" panose="020B0604030504040204" pitchFamily="34" charset="0"/>
              </a:rPr>
              <a:t>   Test case description for dose checking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27651" name="Picture 2" descr="fg03_007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335089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098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3.8</a:t>
            </a:r>
            <a:r>
              <a:rPr lang="en-US" altLang="en-US">
                <a:latin typeface="Verdana" panose="020B0604030504040204" pitchFamily="34" charset="0"/>
              </a:rPr>
              <a:t>   Scrum terminology</a:t>
            </a:r>
            <a:endParaRPr lang="en-US" altLang="en-US" b="1">
              <a:latin typeface="Verdana" panose="020B060403050404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87726" y="952500"/>
            <a:ext cx="5375275" cy="5257800"/>
            <a:chOff x="3387726" y="952500"/>
            <a:chExt cx="5375275" cy="5257800"/>
          </a:xfrm>
        </p:grpSpPr>
        <p:pic>
          <p:nvPicPr>
            <p:cNvPr id="29699" name="Picture 2" descr="fig03_08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726" y="952500"/>
              <a:ext cx="5375275" cy="525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810250" y="1333500"/>
              <a:ext cx="685800" cy="12382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19059" y="1679388"/>
              <a:ext cx="2450353" cy="1195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19059" y="2402541"/>
              <a:ext cx="2773082" cy="1314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19059" y="3012141"/>
              <a:ext cx="3048000" cy="37651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402729" y="3878729"/>
              <a:ext cx="3137647" cy="113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19059" y="3986306"/>
              <a:ext cx="1176991" cy="1195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73929" y="4619812"/>
              <a:ext cx="1452283" cy="5199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solidFill>
                    <a:schemeClr val="bg1">
                      <a:lumMod val="60000"/>
                      <a:lumOff val="40000"/>
                    </a:schemeClr>
                  </a:solidFill>
                </a:rPr>
                <a:t>Manager</a:t>
              </a:r>
              <a:endParaRPr lang="en-US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48612" y="5331012"/>
              <a:ext cx="1703294" cy="13148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1655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3.9</a:t>
            </a:r>
            <a:r>
              <a:rPr lang="en-US" altLang="en-US">
                <a:latin typeface="Verdana" panose="020B0604030504040204" pitchFamily="34" charset="0"/>
              </a:rPr>
              <a:t>   The Scrum sprint cycle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31747" name="Picture 2" descr="fg03_009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47850"/>
            <a:ext cx="82296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01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2.3</a:t>
            </a:r>
            <a:r>
              <a:rPr lang="en-US" altLang="en-US">
                <a:latin typeface="Verdana" panose="020B0604030504040204" pitchFamily="34" charset="0"/>
              </a:rPr>
              <a:t>   Reuse-oriented software engineering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19459" name="Picture 2" descr="fg02_003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2825"/>
            <a:ext cx="82296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9825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Scrum Room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285875"/>
            <a:ext cx="857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88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3.10</a:t>
            </a:r>
            <a:r>
              <a:rPr lang="en-US" altLang="en-US">
                <a:latin typeface="Verdana" panose="020B0604030504040204" pitchFamily="34" charset="0"/>
              </a:rPr>
              <a:t>   Distributed Scrum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33795" name="Picture 3" descr="fg03_010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971550"/>
            <a:ext cx="65722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096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3.11</a:t>
            </a:r>
            <a:r>
              <a:rPr lang="en-US" altLang="en-US">
                <a:latin typeface="Verdana" panose="020B0604030504040204" pitchFamily="34" charset="0"/>
              </a:rPr>
              <a:t>   Agile principles and organizational practice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35843" name="Picture 2" descr="fig03_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31900"/>
            <a:ext cx="868680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81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3.12</a:t>
            </a:r>
            <a:r>
              <a:rPr lang="en-US" altLang="en-US">
                <a:latin typeface="Verdana" panose="020B0604030504040204" pitchFamily="34" charset="0"/>
              </a:rPr>
              <a:t>   Factors influencing the choice of plan-based or agile development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37891" name="Picture 2" descr="fg03_012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60600"/>
            <a:ext cx="82296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855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470900" cy="4756150"/>
          </a:xfrm>
        </p:spPr>
        <p:txBody>
          <a:bodyPr/>
          <a:lstStyle/>
          <a:p>
            <a:r>
              <a:rPr lang="en-GB" dirty="0" smtClean="0"/>
              <a:t>How large is the system being developed?</a:t>
            </a:r>
          </a:p>
          <a:p>
            <a:pPr lvl="1"/>
            <a:r>
              <a:rPr lang="en-GB" dirty="0"/>
              <a:t>Agile methods are most </a:t>
            </a:r>
            <a:r>
              <a:rPr lang="en-GB" dirty="0">
                <a:solidFill>
                  <a:srgbClr val="FF0000"/>
                </a:solidFill>
              </a:rPr>
              <a:t>effective </a:t>
            </a:r>
            <a:r>
              <a:rPr lang="en-GB" dirty="0" smtClean="0">
                <a:solidFill>
                  <a:srgbClr val="FF0000"/>
                </a:solidFill>
              </a:rPr>
              <a:t>a </a:t>
            </a:r>
            <a:r>
              <a:rPr lang="en-GB" dirty="0">
                <a:solidFill>
                  <a:srgbClr val="FF0000"/>
                </a:solidFill>
              </a:rPr>
              <a:t>relatively small co-located </a:t>
            </a:r>
            <a:r>
              <a:rPr lang="en-GB" dirty="0"/>
              <a:t>team who can communicate informally. </a:t>
            </a:r>
            <a:endParaRPr lang="en-GB" dirty="0" smtClean="0"/>
          </a:p>
          <a:p>
            <a:r>
              <a:rPr lang="en-GB" dirty="0" smtClean="0"/>
              <a:t>What type of system is being developed?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Systems that require a lot of analysis before </a:t>
            </a:r>
            <a:r>
              <a:rPr lang="en-GB" dirty="0" smtClean="0">
                <a:solidFill>
                  <a:srgbClr val="FF0000"/>
                </a:solidFill>
              </a:rPr>
              <a:t>implementation need </a:t>
            </a:r>
            <a:r>
              <a:rPr lang="en-GB" dirty="0">
                <a:solidFill>
                  <a:srgbClr val="FF0000"/>
                </a:solidFill>
              </a:rPr>
              <a:t>a fairly detailed design to carry out this analysis.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What is the expected system lifetime?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Long-lifetime systems </a:t>
            </a:r>
            <a:r>
              <a:rPr lang="en-GB" dirty="0" smtClean="0">
                <a:solidFill>
                  <a:srgbClr val="FF0000"/>
                </a:solidFill>
              </a:rPr>
              <a:t>require documentation </a:t>
            </a:r>
            <a:r>
              <a:rPr lang="en-GB" dirty="0"/>
              <a:t>to communicate the </a:t>
            </a:r>
            <a:r>
              <a:rPr lang="en-GB" dirty="0" smtClean="0"/>
              <a:t>intentions </a:t>
            </a:r>
            <a:r>
              <a:rPr lang="en-GB" dirty="0"/>
              <a:t>of the system developers to the support team. </a:t>
            </a:r>
            <a:endParaRPr lang="en-GB" dirty="0" smtClean="0"/>
          </a:p>
          <a:p>
            <a:r>
              <a:rPr lang="en-GB" dirty="0" smtClean="0"/>
              <a:t>Is the system subject to external regulation?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If a system </a:t>
            </a:r>
            <a:r>
              <a:rPr lang="en-GB" dirty="0" smtClean="0">
                <a:solidFill>
                  <a:srgbClr val="FF0000"/>
                </a:solidFill>
              </a:rPr>
              <a:t>is regulated you </a:t>
            </a:r>
            <a:r>
              <a:rPr lang="en-GB" dirty="0">
                <a:solidFill>
                  <a:srgbClr val="FF0000"/>
                </a:solidFill>
              </a:rPr>
              <a:t>will probably be required to produce detailed documentation as part of the system safety case. </a:t>
            </a:r>
            <a:endParaRPr lang="en-GB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GB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103560"/>
      </p:ext>
    </p:extLst>
  </p:cSld>
  <p:clrMapOvr>
    <a:masterClrMapping/>
  </p:clrMapOvr>
  <p:transition spd="med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and 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good are the designers and programmers in the development team?</a:t>
            </a:r>
          </a:p>
          <a:p>
            <a:pPr lvl="1"/>
            <a:r>
              <a:rPr lang="en-GB" dirty="0" smtClean="0"/>
              <a:t> It is sometimes argued that agile methods require higher skill levels than plan-based approaches in which programmers simply translate a detailed design into code.</a:t>
            </a:r>
          </a:p>
          <a:p>
            <a:r>
              <a:rPr lang="en-GB" dirty="0" smtClean="0"/>
              <a:t>How is the development team organized?</a:t>
            </a:r>
          </a:p>
          <a:p>
            <a:pPr lvl="1"/>
            <a:r>
              <a:rPr lang="en-GB" dirty="0" smtClean="0"/>
              <a:t>Design documents may be required if the team is distributed.</a:t>
            </a:r>
          </a:p>
          <a:p>
            <a:r>
              <a:rPr lang="en-GB" dirty="0" smtClean="0"/>
              <a:t>What support technologies are available?</a:t>
            </a:r>
          </a:p>
          <a:p>
            <a:pPr lvl="1"/>
            <a:r>
              <a:rPr lang="en-GB" dirty="0" smtClean="0"/>
              <a:t>IDE support for visualisation and program analysis is essential if design documentation is not available.</a:t>
            </a:r>
          </a:p>
          <a:p>
            <a:pPr lvl="1"/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904606"/>
      </p:ext>
    </p:extLst>
  </p:cSld>
  <p:clrMapOvr>
    <a:masterClrMapping/>
  </p:clrMapOvr>
  <p:transition spd="med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Traditional engineering organizations have a </a:t>
            </a:r>
            <a:r>
              <a:rPr lang="en-GB" dirty="0">
                <a:solidFill>
                  <a:srgbClr val="FF0000"/>
                </a:solidFill>
              </a:rPr>
              <a:t>culture of plan-based </a:t>
            </a:r>
            <a:r>
              <a:rPr lang="en-GB" dirty="0"/>
              <a:t>development, as this is the </a:t>
            </a:r>
            <a:r>
              <a:rPr lang="en-GB" dirty="0">
                <a:solidFill>
                  <a:srgbClr val="FF0000"/>
                </a:solidFill>
              </a:rPr>
              <a:t>norm in engineering</a:t>
            </a:r>
            <a:r>
              <a:rPr lang="en-GB" dirty="0" smtClean="0"/>
              <a:t>.</a:t>
            </a:r>
          </a:p>
          <a:p>
            <a:r>
              <a:rPr lang="en-GB" dirty="0" smtClean="0"/>
              <a:t>Is it standard organizational practice to develop a detailed system specification?</a:t>
            </a:r>
          </a:p>
          <a:p>
            <a:r>
              <a:rPr lang="en-GB" dirty="0" smtClean="0"/>
              <a:t>Will customer representatives be available to provide feedback of system increments?</a:t>
            </a:r>
          </a:p>
          <a:p>
            <a:r>
              <a:rPr lang="en-GB" dirty="0" smtClean="0"/>
              <a:t>Can informal agile development fit into the organizational culture of detailed documentation?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00810"/>
      </p:ext>
    </p:extLst>
  </p:cSld>
  <p:clrMapOvr>
    <a:masterClrMapping/>
  </p:clrMapOvr>
  <p:transition spd="med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methods for large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>
                <a:solidFill>
                  <a:srgbClr val="FF0000"/>
                </a:solidFill>
              </a:rPr>
              <a:t>Large systems are usually collections of separate, communicating systems, where separate teams develop each system</a:t>
            </a:r>
            <a:r>
              <a:rPr lang="en-GB" sz="2200" dirty="0"/>
              <a:t>. Frequently, these teams are working in different places, sometimes in different time zones. </a:t>
            </a:r>
          </a:p>
          <a:p>
            <a:r>
              <a:rPr lang="en-GB" sz="2200" dirty="0"/>
              <a:t>Large systems are ‘</a:t>
            </a:r>
            <a:r>
              <a:rPr lang="en-GB" sz="2200" dirty="0" err="1"/>
              <a:t>brownfield</a:t>
            </a:r>
            <a:r>
              <a:rPr lang="en-GB" sz="2200" dirty="0"/>
              <a:t> systems’, that is they include and interact with a number of existing systems. Many of the system requirements are concerned with this interaction and so don’t really lend themselves to flexibility and incremental development. </a:t>
            </a:r>
          </a:p>
          <a:p>
            <a:r>
              <a:rPr lang="en-GB" sz="2200" dirty="0"/>
              <a:t>Where several systems are integrated to create a system, a significant fraction of the development is concerned with system configuration rather than original code development. </a:t>
            </a:r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41226"/>
      </p:ext>
    </p:extLst>
  </p:cSld>
  <p:clrMapOvr>
    <a:masterClrMapping/>
  </p:clrMapOvr>
  <p:transition spd="med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system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Large systems and their development processes are often constrained by external rules and regulations limiting the way that they can be developed</a:t>
            </a:r>
            <a:r>
              <a:rPr lang="en-GB" dirty="0" smtClean="0"/>
              <a:t>.</a:t>
            </a:r>
          </a:p>
          <a:p>
            <a:r>
              <a:rPr lang="en-GB" dirty="0" smtClean="0"/>
              <a:t>Large systems have a long procurement and development time. It is difficult to maintain coherent teams who know about the system over that period as, inevitably, people move on to other jobs and projects. </a:t>
            </a:r>
          </a:p>
          <a:p>
            <a:r>
              <a:rPr lang="en-GB" dirty="0" smtClean="0"/>
              <a:t>Large systems usually have a </a:t>
            </a:r>
            <a:r>
              <a:rPr lang="en-GB" dirty="0" smtClean="0">
                <a:solidFill>
                  <a:srgbClr val="FF0000"/>
                </a:solidFill>
              </a:rPr>
              <a:t>diverse set of stakeholders</a:t>
            </a:r>
            <a:r>
              <a:rPr lang="en-GB" dirty="0" smtClean="0"/>
              <a:t>. It is practically impossible to involve all of these different stakeholders in the development process.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726332"/>
      </p:ext>
    </p:extLst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3.13</a:t>
            </a:r>
            <a:r>
              <a:rPr lang="en-US" altLang="en-US">
                <a:latin typeface="Verdana" panose="020B0604030504040204" pitchFamily="34" charset="0"/>
              </a:rPr>
              <a:t>   Large project characteristics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39939" name="Picture 2" descr="fg03_013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049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91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process stages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 specification</a:t>
            </a:r>
          </a:p>
          <a:p>
            <a:r>
              <a:rPr lang="en-US" dirty="0"/>
              <a:t>Software discovery and evaluation</a:t>
            </a:r>
          </a:p>
          <a:p>
            <a:r>
              <a:rPr lang="en-US" dirty="0"/>
              <a:t>Requirements refinement</a:t>
            </a:r>
          </a:p>
          <a:p>
            <a:r>
              <a:rPr lang="en-US" dirty="0"/>
              <a:t>Application system configuration</a:t>
            </a:r>
          </a:p>
          <a:p>
            <a:r>
              <a:rPr lang="en-US" dirty="0"/>
              <a:t>Component adaptation and integration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Chapter 2 Software Processes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720AD-0A16-4141-82CA-5619F80A2B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45251"/>
      </p:ext>
    </p:extLst>
  </p:cSld>
  <p:clrMapOvr>
    <a:masterClrMapping/>
  </p:clrMapOvr>
  <p:transition spd="med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3.14</a:t>
            </a:r>
            <a:r>
              <a:rPr lang="en-US" altLang="en-US">
                <a:latin typeface="Verdana" panose="020B0604030504040204" pitchFamily="34" charset="0"/>
              </a:rPr>
              <a:t>   IBM’s Agility at Scale model</a:t>
            </a:r>
            <a:br>
              <a:rPr lang="en-US" altLang="en-US">
                <a:latin typeface="Verdana" panose="020B0604030504040204" pitchFamily="34" charset="0"/>
              </a:rPr>
            </a:br>
            <a:r>
              <a:rPr lang="en-US" altLang="en-US" i="1">
                <a:latin typeface="Verdana" panose="020B0604030504040204" pitchFamily="34" charset="0"/>
              </a:rPr>
              <a:t>Source</a:t>
            </a:r>
            <a:r>
              <a:rPr lang="en-US" altLang="en-US">
                <a:latin typeface="Verdana" panose="020B0604030504040204" pitchFamily="34" charset="0"/>
              </a:rPr>
              <a:t>: © IBM 2010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41987" name="Picture 2" descr="fg03_014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39825"/>
            <a:ext cx="82296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513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up to large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A completely </a:t>
            </a:r>
            <a:r>
              <a:rPr lang="en-GB" sz="2200" dirty="0">
                <a:solidFill>
                  <a:srgbClr val="FF0000"/>
                </a:solidFill>
              </a:rPr>
              <a:t>incremental approach to requirements engineering is impossible</a:t>
            </a:r>
            <a:r>
              <a:rPr lang="en-GB" sz="2200" dirty="0"/>
              <a:t>.</a:t>
            </a:r>
          </a:p>
          <a:p>
            <a:r>
              <a:rPr lang="en-GB" sz="2200" dirty="0">
                <a:solidFill>
                  <a:srgbClr val="FF0000"/>
                </a:solidFill>
              </a:rPr>
              <a:t>There cannot be a single product owner or customer representative</a:t>
            </a:r>
            <a:r>
              <a:rPr lang="en-GB" sz="2200" dirty="0"/>
              <a:t>.</a:t>
            </a:r>
          </a:p>
          <a:p>
            <a:r>
              <a:rPr lang="en-GB" sz="2200" dirty="0"/>
              <a:t>For large systems development, it is </a:t>
            </a:r>
            <a:r>
              <a:rPr lang="en-GB" sz="2200" dirty="0">
                <a:solidFill>
                  <a:srgbClr val="FF0000"/>
                </a:solidFill>
              </a:rPr>
              <a:t>not possible to focus only on the code of the system</a:t>
            </a:r>
            <a:r>
              <a:rPr lang="en-GB" sz="2200" dirty="0" smtClean="0">
                <a:solidFill>
                  <a:srgbClr val="FF0000"/>
                </a:solidFill>
              </a:rPr>
              <a:t>.</a:t>
            </a:r>
            <a:endParaRPr lang="en-GB" sz="2200" dirty="0" smtClean="0"/>
          </a:p>
          <a:p>
            <a:pPr lvl="1"/>
            <a:r>
              <a:rPr lang="en-GB" sz="1800" dirty="0" smtClean="0">
                <a:solidFill>
                  <a:srgbClr val="00B0F0"/>
                </a:solidFill>
              </a:rPr>
              <a:t>Flight control, requires aeronautical engineering</a:t>
            </a:r>
            <a:endParaRPr lang="en-GB" sz="1800" dirty="0">
              <a:solidFill>
                <a:srgbClr val="00B0F0"/>
              </a:solidFill>
            </a:endParaRPr>
          </a:p>
          <a:p>
            <a:r>
              <a:rPr lang="en-GB" sz="2200" dirty="0"/>
              <a:t>Cross-team communication mechanisms have to be designed and used. </a:t>
            </a:r>
          </a:p>
          <a:p>
            <a:r>
              <a:rPr lang="en-GB" sz="2200" dirty="0"/>
              <a:t>Continuous integration is practically impossible. However, it is essential to maintain frequent system builds and regular releases of the system. </a:t>
            </a:r>
            <a:endParaRPr lang="en-GB" sz="2200" dirty="0" smtClean="0"/>
          </a:p>
          <a:p>
            <a:pPr lvl="1"/>
            <a:r>
              <a:rPr lang="en-GB" sz="1800" dirty="0" smtClean="0">
                <a:solidFill>
                  <a:srgbClr val="00B0F0"/>
                </a:solidFill>
              </a:rPr>
              <a:t>E.g. flight control</a:t>
            </a:r>
            <a:endParaRPr lang="en-US" sz="1800" dirty="0">
              <a:solidFill>
                <a:srgbClr val="00B0F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97933"/>
      </p:ext>
    </p:extLst>
  </p:cSld>
  <p:clrMapOvr>
    <a:masterClrMapping/>
  </p:clrMapOvr>
  <p:transition spd="med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Multi-team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Role replication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Each </a:t>
            </a:r>
            <a:r>
              <a:rPr lang="en-GB" dirty="0"/>
              <a:t>team has a Product Owner for their work component and </a:t>
            </a:r>
            <a:r>
              <a:rPr lang="en-GB" dirty="0" err="1"/>
              <a:t>ScrumMaster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i="1" dirty="0" smtClean="0"/>
              <a:t>Product </a:t>
            </a:r>
            <a:r>
              <a:rPr lang="en-GB" i="1" dirty="0"/>
              <a:t>architects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Each </a:t>
            </a:r>
            <a:r>
              <a:rPr lang="en-GB" dirty="0"/>
              <a:t>team chooses a product architect and these architects collaborate to design and evolve the overall system architecture.</a:t>
            </a:r>
          </a:p>
          <a:p>
            <a:r>
              <a:rPr lang="en-GB" i="1" dirty="0" smtClean="0"/>
              <a:t>Release </a:t>
            </a:r>
            <a:r>
              <a:rPr lang="en-GB" i="1" dirty="0"/>
              <a:t>alignment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dates of product releases from each team are aligned so that a demonstrable and complete system is produced.</a:t>
            </a:r>
          </a:p>
          <a:p>
            <a:r>
              <a:rPr lang="en-GB" i="1" dirty="0" smtClean="0"/>
              <a:t>Scrum </a:t>
            </a:r>
            <a:r>
              <a:rPr lang="en-GB" i="1" dirty="0"/>
              <a:t>of Scrums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GB" dirty="0" smtClean="0"/>
              <a:t>There </a:t>
            </a:r>
            <a:r>
              <a:rPr lang="en-GB" dirty="0"/>
              <a:t>is a daily Scrum of Scrums where representatives from each team meet to discuss </a:t>
            </a:r>
            <a:r>
              <a:rPr lang="en-GB" dirty="0" smtClean="0"/>
              <a:t>progress and </a:t>
            </a:r>
            <a:r>
              <a:rPr lang="en-GB" dirty="0"/>
              <a:t>plan </a:t>
            </a:r>
            <a:r>
              <a:rPr lang="en-GB" dirty="0" smtClean="0"/>
              <a:t>work </a:t>
            </a:r>
            <a:r>
              <a:rPr lang="en-GB" dirty="0"/>
              <a:t>to be </a:t>
            </a:r>
            <a:r>
              <a:rPr lang="en-GB" dirty="0" smtClean="0"/>
              <a:t>done.</a:t>
            </a:r>
            <a:endParaRPr lang="en-GB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48012"/>
      </p:ext>
    </p:extLst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2076"/>
            <a:ext cx="9724309" cy="1143000"/>
          </a:xfrm>
        </p:spPr>
        <p:txBody>
          <a:bodyPr/>
          <a:lstStyle/>
          <a:p>
            <a:r>
              <a:rPr lang="en-US" dirty="0" smtClean="0"/>
              <a:t>Agile methods across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59568"/>
            <a:ext cx="8407400" cy="4996783"/>
          </a:xfrm>
        </p:spPr>
        <p:txBody>
          <a:bodyPr/>
          <a:lstStyle/>
          <a:p>
            <a:r>
              <a:rPr lang="en-GB" sz="2200" dirty="0"/>
              <a:t>Project managers who do not have experience of agile methods may be reluctant to accept the risk of a new approach.</a:t>
            </a:r>
          </a:p>
          <a:p>
            <a:r>
              <a:rPr lang="en-GB" sz="2200" dirty="0"/>
              <a:t>Large organizations often have quality procedures and standards that all projects are expected to follow and, because of their </a:t>
            </a:r>
            <a:r>
              <a:rPr lang="en-GB" sz="2200" dirty="0">
                <a:solidFill>
                  <a:srgbClr val="FF0000"/>
                </a:solidFill>
              </a:rPr>
              <a:t>bureaucratic nature</a:t>
            </a:r>
            <a:r>
              <a:rPr lang="en-GB" sz="2200" dirty="0"/>
              <a:t>, these are likely to be incompatible with agile methods. </a:t>
            </a:r>
          </a:p>
          <a:p>
            <a:r>
              <a:rPr lang="en-GB" sz="2200" dirty="0"/>
              <a:t>Agile methods seem to work best when team members have a relatively high skill level. However, </a:t>
            </a:r>
            <a:r>
              <a:rPr lang="en-GB" sz="2200" dirty="0">
                <a:solidFill>
                  <a:srgbClr val="FF0000"/>
                </a:solidFill>
              </a:rPr>
              <a:t>within large organizations, there are likely to be a wide range of skills and abilities</a:t>
            </a:r>
            <a:r>
              <a:rPr lang="en-GB" sz="2200" dirty="0"/>
              <a:t>. </a:t>
            </a:r>
          </a:p>
          <a:p>
            <a:r>
              <a:rPr lang="en-GB" sz="2200" dirty="0"/>
              <a:t>There may be cultural resistance to agile methods, especially in those organizations that have a long history of using conventional systems engineering processes</a:t>
            </a:r>
            <a:r>
              <a:rPr lang="en-GB" sz="2200" dirty="0" smtClean="0"/>
              <a:t>.</a:t>
            </a:r>
          </a:p>
          <a:p>
            <a:pPr lvl="1"/>
            <a:r>
              <a:rPr lang="en-GB" sz="1800" dirty="0" smtClean="0">
                <a:solidFill>
                  <a:srgbClr val="00B0F0"/>
                </a:solidFill>
              </a:rPr>
              <a:t>Engineers are taught to </a:t>
            </a:r>
            <a:r>
              <a:rPr lang="en-GB" sz="1800" smtClean="0">
                <a:solidFill>
                  <a:srgbClr val="00B0F0"/>
                </a:solidFill>
              </a:rPr>
              <a:t>be thorough.</a:t>
            </a:r>
            <a:endParaRPr lang="en-GB" sz="1800" dirty="0" smtClean="0">
              <a:solidFill>
                <a:srgbClr val="00B0F0"/>
              </a:solidFill>
            </a:endParaRPr>
          </a:p>
          <a:p>
            <a:endParaRPr lang="en-GB" sz="2200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Chapter 3 Agile Software Development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5BBF0-B782-3644-AFE1-10103AC253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30/10/2014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40524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2.4</a:t>
            </a:r>
            <a:r>
              <a:rPr lang="en-US" altLang="en-US">
                <a:latin typeface="Verdana" panose="020B0604030504040204" pitchFamily="34" charset="0"/>
              </a:rPr>
              <a:t>   The requirements engineering process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21507" name="Picture 2" descr="fg02_004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4" y="971550"/>
            <a:ext cx="717867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600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2.5</a:t>
            </a:r>
            <a:r>
              <a:rPr lang="en-US" altLang="en-US">
                <a:latin typeface="Verdana" panose="020B0604030504040204" pitchFamily="34" charset="0"/>
              </a:rPr>
              <a:t>   A general model of the design process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23555" name="Picture 2" descr="fg02_005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9" y="971550"/>
            <a:ext cx="53181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2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2.6</a:t>
            </a:r>
            <a:r>
              <a:rPr lang="en-US" altLang="en-US">
                <a:latin typeface="Verdana" panose="020B0604030504040204" pitchFamily="34" charset="0"/>
              </a:rPr>
              <a:t>   Stages of testing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25603" name="Picture 2" descr="fg02_006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89189"/>
            <a:ext cx="822960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50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latin typeface="Verdana" panose="020B0604030504040204" pitchFamily="34" charset="0"/>
              </a:rPr>
              <a:t>Figure 2.7</a:t>
            </a:r>
            <a:r>
              <a:rPr lang="en-US" altLang="en-US">
                <a:latin typeface="Verdana" panose="020B0604030504040204" pitchFamily="34" charset="0"/>
              </a:rPr>
              <a:t>   Testing phases in a plan-driven software process</a:t>
            </a:r>
            <a:endParaRPr lang="en-US" altLang="en-US" b="1">
              <a:latin typeface="Verdana" panose="020B0604030504040204" pitchFamily="34" charset="0"/>
            </a:endParaRPr>
          </a:p>
        </p:txBody>
      </p:sp>
      <p:pic>
        <p:nvPicPr>
          <p:cNvPr id="27651" name="Picture 2" descr="fg02_007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33589"/>
            <a:ext cx="82296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612918"/>
      </p:ext>
    </p:extLst>
  </p:cSld>
  <p:clrMapOvr>
    <a:masterClrMapping/>
  </p:clrMapOvr>
</p:sld>
</file>

<file path=ppt/theme/theme1.xml><?xml version="1.0" encoding="utf-8"?>
<a:theme xmlns:a="http://schemas.openxmlformats.org/drawingml/2006/main" name="hibbeler_template">
  <a:themeElements>
    <a:clrScheme name="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1B19CE"/>
      </a:hlink>
      <a:folHlink>
        <a:srgbClr val="9A1EF6"/>
      </a:folHlink>
    </a:clrScheme>
    <a:fontScheme name="hibbele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ibbeler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ibbeler_template">
  <a:themeElements>
    <a:clrScheme name="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1B19CE"/>
      </a:hlink>
      <a:folHlink>
        <a:srgbClr val="9A1EF6"/>
      </a:folHlink>
    </a:clrScheme>
    <a:fontScheme name="hibbeler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ibbeler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bbeler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SE10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2035</Words>
  <Application>Microsoft Office PowerPoint</Application>
  <PresentationFormat>Widescreen</PresentationFormat>
  <Paragraphs>278</Paragraphs>
  <Slides>53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53</vt:i4>
      </vt:variant>
    </vt:vector>
  </HeadingPairs>
  <TitlesOfParts>
    <vt:vector size="67" baseType="lpstr">
      <vt:lpstr>ＭＳ Ｐゴシック</vt:lpstr>
      <vt:lpstr>Arial</vt:lpstr>
      <vt:lpstr>Calibri</vt:lpstr>
      <vt:lpstr>Times</vt:lpstr>
      <vt:lpstr>Verdana</vt:lpstr>
      <vt:lpstr>Wingdings</vt:lpstr>
      <vt:lpstr>hibbeler_template</vt:lpstr>
      <vt:lpstr>1_hibbeler_template</vt:lpstr>
      <vt:lpstr>SE10 slides</vt:lpstr>
      <vt:lpstr>1_SE10 slides</vt:lpstr>
      <vt:lpstr>2_SE10 slides</vt:lpstr>
      <vt:lpstr>3_SE10 slides</vt:lpstr>
      <vt:lpstr>4_SE10 slides</vt:lpstr>
      <vt:lpstr>5_SE10 slides</vt:lpstr>
      <vt:lpstr>Week 1</vt:lpstr>
      <vt:lpstr>Figure 2.1   The waterfall model</vt:lpstr>
      <vt:lpstr>Figure 2.2   Incremental development</vt:lpstr>
      <vt:lpstr>Figure 2.3   Reuse-oriented software engineering</vt:lpstr>
      <vt:lpstr>Key process stages</vt:lpstr>
      <vt:lpstr>Figure 2.4   The requirements engineering process</vt:lpstr>
      <vt:lpstr>Figure 2.5   A general model of the design process</vt:lpstr>
      <vt:lpstr>Figure 2.6   Stages of testing</vt:lpstr>
      <vt:lpstr>Figure 2.7   Testing phases in a plan-driven software process</vt:lpstr>
      <vt:lpstr>Figure 2.8   Software system evolution</vt:lpstr>
      <vt:lpstr>Software prototyping</vt:lpstr>
      <vt:lpstr>Benefits of prototyping</vt:lpstr>
      <vt:lpstr>Figure 2.9   Prototype development</vt:lpstr>
      <vt:lpstr>Incremental delivery</vt:lpstr>
      <vt:lpstr>Incremental development and delivery</vt:lpstr>
      <vt:lpstr>Figure 2.10   Incremental delivery</vt:lpstr>
      <vt:lpstr>Incremental delivery advantages</vt:lpstr>
      <vt:lpstr>Incremental delivery problems</vt:lpstr>
      <vt:lpstr>Process improvement</vt:lpstr>
      <vt:lpstr>Approaches to improvement</vt:lpstr>
      <vt:lpstr>Figure 2.11   The process improvement cycle</vt:lpstr>
      <vt:lpstr>Process improvement activities</vt:lpstr>
      <vt:lpstr>Process measurement</vt:lpstr>
      <vt:lpstr>Process metrics</vt:lpstr>
      <vt:lpstr>Figure 2.12   Capability maturity levels</vt:lpstr>
      <vt:lpstr>The SEI capability maturity model</vt:lpstr>
      <vt:lpstr>Key points</vt:lpstr>
      <vt:lpstr>Key points</vt:lpstr>
      <vt:lpstr>Key points</vt:lpstr>
      <vt:lpstr>Agile Methods</vt:lpstr>
      <vt:lpstr>Figure 3.1   Plan-driven and agile development</vt:lpstr>
      <vt:lpstr>Figure 3.2   The principles of agile methods</vt:lpstr>
      <vt:lpstr>Figure 3.3   The XP release cycle</vt:lpstr>
      <vt:lpstr>Figure 3.4   Extreme programming practices</vt:lpstr>
      <vt:lpstr>Figure 3.5   A “prescribing medication” story</vt:lpstr>
      <vt:lpstr>Figure 3.6   Examples of task cards for prescribing medication</vt:lpstr>
      <vt:lpstr>Figure 3.7   Test case description for dose checking</vt:lpstr>
      <vt:lpstr>Figure 3.8   Scrum terminology</vt:lpstr>
      <vt:lpstr>Figure 3.9   The Scrum sprint cycle</vt:lpstr>
      <vt:lpstr>Scrum Room</vt:lpstr>
      <vt:lpstr>Figure 3.10   Distributed Scrum</vt:lpstr>
      <vt:lpstr>Figure 3.11   Agile principles and organizational practice</vt:lpstr>
      <vt:lpstr>Figure 3.12   Factors influencing the choice of plan-based or agile development</vt:lpstr>
      <vt:lpstr>System issues</vt:lpstr>
      <vt:lpstr>People and teams</vt:lpstr>
      <vt:lpstr>Organizational issues</vt:lpstr>
      <vt:lpstr>Agile methods for large systems</vt:lpstr>
      <vt:lpstr>Large system development</vt:lpstr>
      <vt:lpstr>Figure 3.13   Large project characteristics</vt:lpstr>
      <vt:lpstr>Figure 3.14   IBM’s Agility at Scale model Source: © IBM 2010</vt:lpstr>
      <vt:lpstr>Scaling up to large systems</vt:lpstr>
      <vt:lpstr>Multi-team Scrum</vt:lpstr>
      <vt:lpstr>Agile methods across organizations</vt:lpstr>
    </vt:vector>
  </TitlesOfParts>
  <Company>Brock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2.1   The waterfall model</dc:title>
  <dc:creator>Dave Bockus</dc:creator>
  <cp:lastModifiedBy>Dave Bockus</cp:lastModifiedBy>
  <cp:revision>17</cp:revision>
  <dcterms:created xsi:type="dcterms:W3CDTF">2018-09-04T17:40:25Z</dcterms:created>
  <dcterms:modified xsi:type="dcterms:W3CDTF">2019-09-04T14:23:14Z</dcterms:modified>
</cp:coreProperties>
</file>