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57" r:id="rId2"/>
    <p:sldId id="385" r:id="rId3"/>
    <p:sldId id="387" r:id="rId4"/>
    <p:sldId id="390" r:id="rId5"/>
    <p:sldId id="418" r:id="rId6"/>
    <p:sldId id="392" r:id="rId7"/>
    <p:sldId id="393" r:id="rId8"/>
    <p:sldId id="419" r:id="rId9"/>
    <p:sldId id="420" r:id="rId10"/>
    <p:sldId id="421" r:id="rId11"/>
    <p:sldId id="422" r:id="rId12"/>
    <p:sldId id="425" r:id="rId13"/>
    <p:sldId id="423" r:id="rId14"/>
    <p:sldId id="424" r:id="rId15"/>
    <p:sldId id="397" r:id="rId16"/>
    <p:sldId id="41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FB2"/>
    <a:srgbClr val="AAAF4E"/>
    <a:srgbClr val="C45647"/>
    <a:srgbClr val="7C4AB7"/>
    <a:srgbClr val="7C48B7"/>
    <a:srgbClr val="57619C"/>
    <a:srgbClr val="9E2600"/>
    <a:srgbClr val="D9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3" autoAdjust="0"/>
    <p:restoredTop sz="93034" autoAdjust="0"/>
  </p:normalViewPr>
  <p:slideViewPr>
    <p:cSldViewPr>
      <p:cViewPr varScale="1">
        <p:scale>
          <a:sx n="108" d="100"/>
          <a:sy n="108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>
      <p:cViewPr varScale="1">
        <p:scale>
          <a:sx n="45" d="100"/>
          <a:sy n="45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6518450-B517-472F-B25E-F6FC38AB9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57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B6DD2056-9D87-40EC-80AF-FAACB3B9D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2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fld id="{0A5E0E0F-B9D9-49C1-BB01-B2BBD2F90DC2}" type="slidenum">
              <a:rPr lang="en-US" altLang="en-US" smtClean="0">
                <a:latin typeface="Times" panose="02020603050405020304" pitchFamily="18" charset="0"/>
              </a:rPr>
              <a:pPr/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1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9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11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87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8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5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6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1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86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14.10 and 14.11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D2056-9D87-40EC-80AF-FAACB3B9D90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77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D9EAFF"/>
            </a:gs>
            <a:gs pos="100000">
              <a:srgbClr val="5761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0200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rgbClr val="D9EAFF"/>
                </a:solidFill>
              </a:rPr>
              <a:t>© 2017 Pearson Education, Inc., Hoboken, NJ.  All rights reserved.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flipH="1">
            <a:off x="0" y="1676400"/>
            <a:ext cx="9144000" cy="152400"/>
          </a:xfrm>
          <a:prstGeom prst="homePlate">
            <a:avLst>
              <a:gd name="adj" fmla="val 0"/>
            </a:avLst>
          </a:prstGeom>
          <a:solidFill>
            <a:srgbClr val="5761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pPr eaLnBrk="1" hangingPunct="1">
              <a:defRPr/>
            </a:pPr>
            <a:endParaRPr lang="en-US" altLang="en-US" sz="2400" baseline="-25000">
              <a:latin typeface="Times New Roman" pitchFamily="18" charset="0"/>
            </a:endParaRPr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03200" y="5715000"/>
            <a:ext cx="1371600" cy="914400"/>
            <a:chOff x="128" y="3600"/>
            <a:chExt cx="864" cy="576"/>
          </a:xfrm>
        </p:grpSpPr>
        <p:pic>
          <p:nvPicPr>
            <p:cNvPr id="5" name="Picture 10" descr="Pearson_CMY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48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100" b="1">
                  <a:solidFill>
                    <a:srgbClr val="D9EAFF"/>
                  </a:solidFill>
                </a:rPr>
                <a:t>Addison Wesley </a:t>
              </a:r>
              <a:r>
                <a:rPr lang="en-US" altLang="en-US" sz="1100">
                  <a:solidFill>
                    <a:srgbClr val="D9EAFF"/>
                  </a:solidFill>
                </a:rPr>
                <a:t>is an imprint of</a:t>
              </a:r>
              <a:endParaRPr lang="en-US" altLang="en-US" sz="1100" b="1">
                <a:solidFill>
                  <a:srgbClr val="D9EAFF"/>
                </a:solidFill>
              </a:endParaRPr>
            </a:p>
          </p:txBody>
        </p:sp>
      </p:grp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82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04E3-D50A-4EFF-9DDB-E2FC588B7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42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15C0-7A51-47A0-89B1-64025A2B3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7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0764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769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7121-2FC9-40AA-8E7E-77E09FF68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12-</a:t>
            </a:r>
            <a:fld id="{6FA2387B-71D5-4E7B-B719-F494FFE71DE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3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89BB-90C5-40E2-A6D4-CA646CEC9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7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D998-9E1D-48F2-95B9-1830B3E3F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03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6CFD-5DE6-4893-ACE1-E518F3826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0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9755-860F-4507-B3AC-C0C0678E5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3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DAC2-5FE2-4D25-9420-21E9ADFB4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4864-A4FF-4A2B-8A1D-09B468C2A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81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F3B9-397A-49BC-BE05-AFE0B7DC5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9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AE8D-40D8-42CA-B7E1-B3312A2C5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3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flipH="1">
            <a:off x="0" y="-12700"/>
            <a:ext cx="9150350" cy="22987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D9EAFF"/>
              </a:gs>
              <a:gs pos="100000">
                <a:srgbClr val="FAF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pPr eaLnBrk="1" hangingPunct="1">
              <a:defRPr/>
            </a:pPr>
            <a:endParaRPr lang="en-US" altLang="en-US" sz="2400" baseline="-250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DC90696-BDD6-4C8F-ABF8-3FA2D5DAC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0866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algn="r">
              <a:defRPr/>
            </a:pPr>
            <a:r>
              <a:rPr lang="en-US" altLang="en-US" sz="1200">
                <a:solidFill>
                  <a:schemeClr val="bg1"/>
                </a:solidFill>
              </a:rPr>
              <a:t>1-</a:t>
            </a:r>
            <a:fld id="{91B2F247-AFA0-4CCD-8C89-BF6E50CCF0D6}" type="slidenum">
              <a:rPr lang="en-US" altLang="en-US" sz="12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dirty="0"/>
              <a:t>© 2017 Pearson Education, Inc., Hoboken, NJ.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E2600"/>
          </a:solidFill>
          <a:latin typeface="Arial" charset="0"/>
          <a:ea typeface="ヒラギノ角ゴ Pro W3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E26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E2600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E2600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E2600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E2600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E260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E260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E260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E260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EAFF"/>
            </a:gs>
            <a:gs pos="100000">
              <a:srgbClr val="5761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981200"/>
            <a:ext cx="7543800" cy="3962400"/>
          </a:xfrm>
          <a:noFill/>
        </p:spPr>
        <p:txBody>
          <a:bodyPr/>
          <a:lstStyle/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2800" b="1" i="1" dirty="0">
                <a:latin typeface="Arial Narrow" panose="020B0606020202030204" pitchFamily="34" charset="0"/>
              </a:rPr>
              <a:t>Designing the User Interface:</a:t>
            </a:r>
          </a:p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2800" b="1" i="1" dirty="0">
                <a:latin typeface="Arial Narrow" panose="020B0606020202030204" pitchFamily="34" charset="0"/>
              </a:rPr>
              <a:t>Strategies for Effective Human-Computer Interaction</a:t>
            </a:r>
          </a:p>
          <a:p>
            <a:pPr marL="0" indent="0" algn="ctr" eaLnBrk="1" hangingPunct="1">
              <a:buFont typeface="Times" panose="02020603050405020304" pitchFamily="18" charset="0"/>
              <a:buNone/>
            </a:pPr>
            <a:endParaRPr lang="en-US" altLang="en-US" sz="2400" b="1" i="1" dirty="0">
              <a:latin typeface="Arial Narrow" panose="020B0606020202030204" pitchFamily="34" charset="0"/>
            </a:endParaRPr>
          </a:p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2600" b="1" i="1" dirty="0">
                <a:latin typeface="Arial Narrow" panose="020B0606020202030204" pitchFamily="34" charset="0"/>
              </a:rPr>
              <a:t>Sixth Edition</a:t>
            </a:r>
            <a:r>
              <a:rPr lang="en-US" altLang="en-US" sz="2600" b="1" i="1" dirty="0">
                <a:solidFill>
                  <a:schemeClr val="bg1"/>
                </a:solidFill>
              </a:rPr>
              <a:t/>
            </a:r>
            <a:br>
              <a:rPr lang="en-US" altLang="en-US" sz="2600" b="1" i="1" dirty="0">
                <a:solidFill>
                  <a:schemeClr val="bg1"/>
                </a:solidFill>
              </a:rPr>
            </a:br>
            <a:endParaRPr lang="en-US" altLang="en-US" sz="2400" b="1" i="1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Ben </a:t>
            </a:r>
            <a:r>
              <a:rPr lang="en-US" altLang="en-US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Shneiderman</a:t>
            </a:r>
            <a:r>
              <a:rPr lang="en-US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, Catherine </a:t>
            </a:r>
            <a:r>
              <a:rPr lang="en-US" altLang="en-US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Plaisant</a:t>
            </a:r>
            <a:r>
              <a:rPr lang="en-US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br>
              <a:rPr lang="en-US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Maxine S. Cohen, Steven M. Jacobs, and </a:t>
            </a:r>
            <a:r>
              <a:rPr lang="en-US" altLang="en-US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Niklas</a:t>
            </a:r>
            <a:r>
              <a:rPr lang="en-US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Elmqvist</a:t>
            </a:r>
            <a:endParaRPr lang="en-US" alt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 collaboration with</a:t>
            </a:r>
          </a:p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Nicholas </a:t>
            </a:r>
            <a:r>
              <a:rPr lang="en-US" altLang="en-US" sz="2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Diakopoulos</a:t>
            </a:r>
            <a:endParaRPr lang="en-US" alt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23" name="Rectangle 19"/>
          <p:cNvSpPr>
            <a:spLocks noGrp="1" noChangeArrowheads="1"/>
          </p:cNvSpPr>
          <p:nvPr>
            <p:ph type="ctrTitle" idx="4294967295"/>
          </p:nvPr>
        </p:nvSpPr>
        <p:spPr>
          <a:xfrm>
            <a:off x="342900" y="457200"/>
            <a:ext cx="8534400" cy="914400"/>
          </a:xfrm>
          <a:noFill/>
        </p:spPr>
        <p:txBody>
          <a:bodyPr anchor="b"/>
          <a:lstStyle/>
          <a:p>
            <a:pPr algn="ctr" eaLnBrk="1" hangingPunct="1"/>
            <a:r>
              <a:rPr lang="en-US" altLang="en-US" sz="3200" dirty="0"/>
              <a:t>CHAPTER 14: </a:t>
            </a:r>
            <a:br>
              <a:rPr lang="en-US" altLang="en-US" sz="3200" dirty="0"/>
            </a:br>
            <a:r>
              <a:rPr lang="en-US" altLang="en-US" sz="2800" dirty="0"/>
              <a:t>Documentation and User Support (</a:t>
            </a:r>
            <a:r>
              <a:rPr lang="en-US" altLang="en-US" sz="2800" dirty="0" err="1"/>
              <a:t>a.k.a</a:t>
            </a:r>
            <a:r>
              <a:rPr lang="en-US" altLang="en-US" sz="2800" dirty="0"/>
              <a:t> Help) </a:t>
            </a:r>
            <a:endParaRPr lang="en-US" altLang="en-U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/>
              <a:t>Online Help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4CE6B15D-B151-4770-860E-40C3702B033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38200" y="5015805"/>
            <a:ext cx="746760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This shows a small tool-tip or fly-over help on Microsoft Word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dirty="0"/>
              <a:t>Moving the mouse (cursor) over a particular icon causes an explanation of the icon to appear on the screen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971800"/>
            <a:ext cx="8267700" cy="17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/>
              <a:t>Online Help (concluded)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4CE6B15D-B151-4770-860E-40C3702B033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75774" y="5181600"/>
            <a:ext cx="7467600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Since this is a complicated music interface, interactive help is provided for many of the fields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dirty="0"/>
              <a:t>This figure shows all the help balloons open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dirty="0"/>
              <a:t>Several standard icons are used such as new, import, record, play, but other specific icons explain the various modes that are available using the tool </a:t>
            </a:r>
          </a:p>
          <a:p>
            <a:pPr algn="ctr"/>
            <a:r>
              <a:rPr lang="en-US" altLang="en-US" sz="800" dirty="0"/>
              <a:t>http://www.saxopedia.com/2013/12/07/calypso-score-the-perfect-ipad-music-score-reader/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9906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Reading from paper versus from displays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4038600"/>
            <a:ext cx="82296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Visual fatigue and stress from reading computer displays are common problems, but these conditions respond well to rest, frequent breaks, and task diversity</a:t>
            </a:r>
          </a:p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Even if users are not aware of visual fatigue or stress, their capacity to work with displays may be below their capacity to work with paper 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CCF0CC7A-E6EE-478E-ABC7-D638ACF16F1C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074603"/>
            <a:ext cx="3810000" cy="29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Reading from paper versus from displays (concluded)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Designers should be aware how poor information design can make reading more difficult and disrupt the process</a:t>
            </a:r>
          </a:p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Some guidelines for supporting reading are: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ea typeface="ＭＳ Ｐゴシック" panose="020B0600070205080204" pitchFamily="34" charset="-128"/>
              </a:rPr>
              <a:t>Don’t use uncommon or unfamiliar vocabulary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ea typeface="ＭＳ Ｐゴシック" panose="020B0600070205080204" pitchFamily="34" charset="-128"/>
              </a:rPr>
              <a:t>Avoid difficult to read typefaces (all caps is harder to read)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ea typeface="ＭＳ Ｐゴシック" panose="020B0600070205080204" pitchFamily="34" charset="-128"/>
              </a:rPr>
              <a:t>Avoid text on busy backgrounds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ea typeface="ＭＳ Ｐゴシック" panose="020B0600070205080204" pitchFamily="34" charset="-128"/>
              </a:rPr>
              <a:t>Avoid information buried in repetition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ea typeface="ＭＳ Ｐゴシック" panose="020B0600070205080204" pitchFamily="34" charset="-128"/>
              </a:rPr>
              <a:t>Do not use centered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CCF0CC7A-E6EE-478E-ABC7-D638ACF16F1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1524000" cy="2434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4083" y="6000409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New eBook devices will be created that support the metaphor from physical books,</a:t>
            </a:r>
          </a:p>
          <a:p>
            <a:r>
              <a:rPr lang="en-US" sz="800" dirty="0"/>
              <a:t>allowing the user to flip the pages to scan the contents of the 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5469"/>
            <a:ext cx="3276600" cy="18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Online manuals and help (example)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0A9D5F21-69E5-4097-AB02-3A6FA55344D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638800" y="2438400"/>
            <a:ext cx="3302000" cy="2892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algn="ctr"/>
            <a:r>
              <a:rPr lang="en-US" altLang="en-US" sz="1400" dirty="0"/>
              <a:t>The National Institute for Health’s site for seniors (http://www.nihseniorhealth.gov)</a:t>
            </a:r>
          </a:p>
          <a:p>
            <a:pPr algn="ctr"/>
            <a:r>
              <a:rPr lang="en-US" altLang="en-US" sz="1400" dirty="0"/>
              <a:t>has controls to adjust the text size, adjust the contrast, and turn speech on or off. </a:t>
            </a:r>
          </a:p>
          <a:p>
            <a:pPr algn="ctr"/>
            <a:endParaRPr lang="en-US" altLang="en-US" sz="1400" dirty="0"/>
          </a:p>
          <a:p>
            <a:pPr algn="ctr"/>
            <a:r>
              <a:rPr lang="en-US" altLang="en-US" sz="1400" dirty="0"/>
              <a:t>The font used is a sans-serif font, and the font size is larger than the typical size used on the Web. Several ways are provided to navigate through the information (alphabetical, grouping by category, etc.).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1" y="1524000"/>
            <a:ext cx="5482149" cy="44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r>
              <a:rPr lang="en-US" altLang="en-US" sz="3200" dirty="0"/>
              <a:t>How highlighting, fonts etc. help the user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DD4C4C8F-6F90-4695-A1A7-3D0ADFC713A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532732" y="5181599"/>
            <a:ext cx="6087268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This is a specialized interface called Tagged Comments 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comments section can be found in the lower right corner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Comments can be read and briefly scanned by looking at the included icons (smiley faces)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In the upper right corner, the user can filter the comments by category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tutorial content is seen on the left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Another window that does not show in this figure would allow a user to submit a comment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9" y="1163574"/>
            <a:ext cx="5392381" cy="39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Development process guidelines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09E877FB-7644-45A8-AC0A-241C5BF52DE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03664"/>
            <a:ext cx="8229600" cy="51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Seek professional content writers and copywriters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Prepare user documentation early (before implementation</a:t>
            </a:r>
            <a:r>
              <a:rPr lang="en-US" altLang="ja-JP" sz="2800" kern="0" dirty="0" smtClean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CA" altLang="ja-JP" sz="2400" kern="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May act as an alternative to the formal s/w specification.</a:t>
            </a:r>
            <a:endParaRPr lang="en-US" altLang="ja-JP" sz="2400" kern="0" dirty="0">
              <a:solidFill>
                <a:srgbClr val="00B0F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Set up guideline documents and coordinate and integrate across all involved departments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Review drafts thoroughly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Field-test early editions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Provide feedback mechanisms for readers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Revise to reflect changes regularly</a:t>
            </a:r>
          </a:p>
        </p:txBody>
      </p:sp>
    </p:spTree>
    <p:extLst>
      <p:ext uri="{BB962C8B-B14F-4D97-AF65-F5344CB8AC3E}">
        <p14:creationId xmlns:p14="http://schemas.microsoft.com/office/powerpoint/2010/main" val="16240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2600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spcBef>
                <a:spcPct val="20000"/>
              </a:spcBef>
              <a:buClr>
                <a:srgbClr val="9E26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spcBef>
                <a:spcPct val="20000"/>
              </a:spcBef>
              <a:buClr>
                <a:srgbClr val="9E2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spcBef>
                <a:spcPct val="20000"/>
              </a:spcBef>
              <a:buClr>
                <a:srgbClr val="9E26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spcBef>
                <a:spcPct val="20000"/>
              </a:spcBef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14-</a:t>
            </a:r>
            <a:fld id="{DDE80913-E17A-4D3E-8B05-94EB327B848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dirty="0"/>
          </a:p>
        </p:txBody>
      </p:sp>
      <p:sp>
        <p:nvSpPr>
          <p:cNvPr id="717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Documentation and User Support (</a:t>
            </a:r>
            <a:r>
              <a:rPr lang="en-US" altLang="en-US" dirty="0" err="1"/>
              <a:t>a.k.a</a:t>
            </a:r>
            <a:r>
              <a:rPr lang="en-US" altLang="en-US" dirty="0"/>
              <a:t> Help) </a:t>
            </a:r>
          </a:p>
        </p:txBody>
      </p:sp>
      <p:sp>
        <p:nvSpPr>
          <p:cNvPr id="7172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Topics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Introduction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Shaping the Content of the Documentation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Accessing the Documentation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Reading from Displays versus Reading from Paper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Online Tutorials and Animated Demonstrations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Online Communities and Avenues for User Support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dirty="0"/>
              <a:t>The Development Process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Introduction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When it comes to learning about computer systems many people experience anxiety, frustration, and disappointment</a:t>
            </a:r>
          </a:p>
          <a:p>
            <a:pPr>
              <a:lnSpc>
                <a:spcPct val="80000"/>
              </a:lnSpc>
            </a:pPr>
            <a:endParaRPr lang="en-US" altLang="ja-JP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Even though increasing attention is being paid to improving interface design, complex systems can still benefit context-sensitive, online help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C65E126F-88DC-4F4C-9A34-A55FBE0BD3B1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6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689921"/>
              </p:ext>
            </p:extLst>
          </p:nvPr>
        </p:nvGraphicFramePr>
        <p:xfrm>
          <a:off x="1001712" y="4135436"/>
          <a:ext cx="6161088" cy="1579564"/>
        </p:xfrm>
        <a:graphic>
          <a:graphicData uri="http://schemas.openxmlformats.org/drawingml/2006/table">
            <a:tbl>
              <a:tblPr/>
              <a:tblGrid>
                <a:gridCol w="2198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User’s Goal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want to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Animated demonstration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want to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learn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Manual, tutorial, guide, animated demonstration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want to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Manual, help, context-sensitive help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want to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solve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 problem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Help, FAQ, online community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Shaping the Content of the Documentation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4"/>
            <a:ext cx="2590800" cy="612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ja-JP" dirty="0"/>
              <a:t>14-</a:t>
            </a:r>
            <a:fld id="{4C4948D4-BF4A-4433-B1E3-2992DC82A34A}" type="slidenum">
              <a:rPr lang="ja-JP" altLang="en-US"/>
              <a:pPr/>
              <a:t>4</a:t>
            </a:fld>
            <a:endParaRPr lang="en-US" altLang="ja-JP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5582387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This particular quick start guide is for Microsoft OneNote 2016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it points out common actions for users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Its goal is to minimize the learning curve for users upgrading from a previous version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quick start guide is four pages, this is the first page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Explanations are provided for the toolbar and the ribbon in addition to other commonly used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1524000" y="1573538"/>
            <a:ext cx="5257800" cy="39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and Writing Style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4"/>
            <a:ext cx="2590800" cy="612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ja-JP" dirty="0"/>
              <a:t>14-</a:t>
            </a:r>
            <a:fld id="{4C4948D4-BF4A-4433-B1E3-2992DC82A34A}" type="slidenum">
              <a:rPr lang="ja-JP" altLang="en-US"/>
              <a:pPr/>
              <a:t>5</a:t>
            </a:fld>
            <a:endParaRPr lang="en-US" altLang="ja-JP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5582387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documentation content is organized as single source topics created, during the authoring process, with the intention of reuse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various documentation end-products (compiled help, website, print) are mapped from the various combinations of the single source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02" t="29121" r="40630" b="18945"/>
          <a:stretch/>
        </p:blipFill>
        <p:spPr>
          <a:xfrm>
            <a:off x="1981200" y="1828800"/>
            <a:ext cx="4419601" cy="36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Reading from paper versus from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4CE6B15D-B151-4770-860E-40C3702B0331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066800" y="4521875"/>
            <a:ext cx="6248400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The heat maps from the eye tracking study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dirty="0"/>
              <a:t>Red indicates the area where the user looked most, yellow indicates fewer views, and blue indicates the fewest views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400" dirty="0"/>
              <a:t>Gray is used for areas that were not 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The image on the left is from an article in the “About us” section of a corporate web site, the center image is a product page on an e-commerce web site, and the image on the right is from a search engine results page </a:t>
            </a:r>
          </a:p>
          <a:p>
            <a:r>
              <a:rPr lang="en-US" altLang="en-US" sz="1400" dirty="0"/>
              <a:t>			</a:t>
            </a:r>
            <a:r>
              <a:rPr lang="en-US" altLang="en-US" sz="800" dirty="0"/>
              <a:t>(</a:t>
            </a:r>
            <a:r>
              <a:rPr lang="en-US" altLang="en-US" sz="800" dirty="0" err="1"/>
              <a:t>Jakob</a:t>
            </a:r>
            <a:r>
              <a:rPr lang="en-US" altLang="en-US" sz="800" dirty="0"/>
              <a:t> Nielsen)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3" y="1270646"/>
            <a:ext cx="6438900" cy="33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Writing for the Web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dirty="0">
                <a:ea typeface="ＭＳ Ｐゴシック" panose="020B0600070205080204" pitchFamily="34" charset="-128"/>
              </a:rPr>
              <a:t>Break your text into short sections with clear headings</a:t>
            </a:r>
          </a:p>
          <a:p>
            <a:pPr>
              <a:lnSpc>
                <a:spcPct val="80000"/>
              </a:lnSpc>
            </a:pPr>
            <a:r>
              <a:rPr lang="en-US" altLang="ja-JP" sz="2800" dirty="0">
                <a:ea typeface="ＭＳ Ｐゴシック" panose="020B0600070205080204" pitchFamily="34" charset="-128"/>
              </a:rPr>
              <a:t>Start with your key message</a:t>
            </a:r>
          </a:p>
          <a:p>
            <a:pPr>
              <a:lnSpc>
                <a:spcPct val="80000"/>
              </a:lnSpc>
            </a:pPr>
            <a:r>
              <a:rPr lang="en-US" altLang="ja-JP" sz="2800" dirty="0">
                <a:ea typeface="ＭＳ Ｐゴシック" panose="020B0600070205080204" pitchFamily="34" charset="-128"/>
              </a:rPr>
              <a:t>Write short sentences and short paragraphs</a:t>
            </a:r>
          </a:p>
          <a:p>
            <a:pPr>
              <a:lnSpc>
                <a:spcPct val="80000"/>
              </a:lnSpc>
            </a:pPr>
            <a:r>
              <a:rPr lang="en-US" altLang="ja-JP" sz="2800" dirty="0">
                <a:ea typeface="ＭＳ Ｐゴシック" panose="020B0600070205080204" pitchFamily="34" charset="-128"/>
              </a:rPr>
              <a:t>Use lists and tables – tables may not work well for mobile devices</a:t>
            </a:r>
          </a:p>
          <a:p>
            <a:pPr>
              <a:lnSpc>
                <a:spcPct val="80000"/>
              </a:lnSpc>
            </a:pPr>
            <a:r>
              <a:rPr lang="en-US" altLang="ja-JP" sz="2800" dirty="0">
                <a:ea typeface="ＭＳ Ｐゴシック" panose="020B0600070205080204" pitchFamily="34" charset="-128"/>
              </a:rPr>
              <a:t>Write meaningful links (do not use: “click here”)</a:t>
            </a:r>
          </a:p>
          <a:p>
            <a:pPr>
              <a:lnSpc>
                <a:spcPct val="80000"/>
              </a:lnSpc>
            </a:pPr>
            <a:r>
              <a:rPr lang="en-US" altLang="ja-JP" sz="2800" dirty="0">
                <a:ea typeface="ＭＳ Ｐゴシック" panose="020B0600070205080204" pitchFamily="34" charset="-128"/>
              </a:rPr>
              <a:t>Illustrate your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B5E78C62-789F-4A0B-BA99-8B5EACDBF60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7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/>
              <a:t>Advantages of Online 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4CE6B15D-B151-4770-860E-40C3702B0331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26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Physical advantages</a:t>
            </a:r>
          </a:p>
          <a:p>
            <a:pPr lvl="1">
              <a:lnSpc>
                <a:spcPct val="80000"/>
              </a:lnSpc>
            </a:pPr>
            <a:r>
              <a:rPr lang="en-US" altLang="ja-JP" sz="2400" kern="0" dirty="0">
                <a:ea typeface="ＭＳ Ｐゴシック" panose="020B0600070205080204" pitchFamily="34" charset="-128"/>
              </a:rPr>
              <a:t>available whenever on web-connected electronic device, can’t get lost or misplaced, physical workspace not needed, can be updated rapidly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Navigation features</a:t>
            </a:r>
          </a:p>
          <a:p>
            <a:pPr lvl="1">
              <a:lnSpc>
                <a:spcPct val="80000"/>
              </a:lnSpc>
            </a:pPr>
            <a:r>
              <a:rPr lang="en-US" altLang="ja-JP" sz="2400" kern="0" dirty="0">
                <a:ea typeface="ＭＳ Ｐゴシック" panose="020B0600070205080204" pitchFamily="34" charset="-128"/>
              </a:rPr>
              <a:t>can provide index and other search facilities, can link to other external materials and sources</a:t>
            </a:r>
          </a:p>
          <a:p>
            <a:pPr>
              <a:lnSpc>
                <a:spcPct val="80000"/>
              </a:lnSpc>
            </a:pPr>
            <a:r>
              <a:rPr lang="en-US" altLang="ja-JP" sz="2800" kern="0" dirty="0">
                <a:ea typeface="ＭＳ Ｐゴシック" panose="020B0600070205080204" pitchFamily="34" charset="-128"/>
              </a:rPr>
              <a:t>Interactive services</a:t>
            </a:r>
          </a:p>
          <a:p>
            <a:pPr lvl="1">
              <a:lnSpc>
                <a:spcPct val="80000"/>
              </a:lnSpc>
            </a:pPr>
            <a:r>
              <a:rPr lang="en-US" altLang="ja-JP" sz="2400" kern="0" dirty="0">
                <a:ea typeface="ＭＳ Ｐゴシック" panose="020B0600070205080204" pitchFamily="34" charset="-128"/>
              </a:rPr>
              <a:t>can bookmark, annotate, and tag, can include graphics, sound, color, and animation, screen readers or other tools can be provided for users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857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/>
              <a:t>Online Help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r>
              <a:rPr lang="en-US" altLang="en-US" dirty="0"/>
              <a:t>14-</a:t>
            </a:r>
            <a:fld id="{4CE6B15D-B151-4770-860E-40C3702B0331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" y="5105400"/>
            <a:ext cx="83058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48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/>
              <a:t>This figure provides a step by step approach to the activities in a database migration application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sz="1200" dirty="0"/>
              <a:t>The details involved in each step can be found on the left hand side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sz="1200" dirty="0"/>
              <a:t>The actual action and activity is in the middle 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sz="1200" dirty="0"/>
              <a:t>On the bottom is a road map for the steps involved the steps are marked as to their status (completed, in progress, not started)  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sz="1200" dirty="0"/>
              <a:t>For novices it would be easy to insert links to more detailed tutorial-type information</a:t>
            </a:r>
          </a:p>
          <a:p>
            <a:r>
              <a:rPr lang="en-US" altLang="en-US" sz="1200" dirty="0"/>
              <a:t>			</a:t>
            </a:r>
            <a:r>
              <a:rPr lang="en-US" altLang="en-US" sz="800" dirty="0"/>
              <a:t>www.fmpromigrator.com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81739"/>
            <a:ext cx="3973499" cy="41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7030A0"/>
      </a:folHlink>
    </a:clrScheme>
    <a:fontScheme name="Presentation4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HD:Users:stephanielindsey:Documents:AW-Venit-Drake_PPT:Presentation4.pot</Template>
  <TotalTime>1268</TotalTime>
  <Words>1079</Words>
  <Application>Microsoft Office PowerPoint</Application>
  <PresentationFormat>On-screen Show (4:3)</PresentationFormat>
  <Paragraphs>147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Narrow</vt:lpstr>
      <vt:lpstr>Times</vt:lpstr>
      <vt:lpstr>Times New Roman</vt:lpstr>
      <vt:lpstr>ヒラギノ角ゴ Pro W3</vt:lpstr>
      <vt:lpstr>Presentation4</vt:lpstr>
      <vt:lpstr>CHAPTER 14:  Documentation and User Support (a.k.a Help) </vt:lpstr>
      <vt:lpstr>Documentation and User Support (a.k.a Help) </vt:lpstr>
      <vt:lpstr>Introduction </vt:lpstr>
      <vt:lpstr>Shaping the Content of the Documentation</vt:lpstr>
      <vt:lpstr>Organization and Writing Style</vt:lpstr>
      <vt:lpstr>Reading from paper versus from displays</vt:lpstr>
      <vt:lpstr>Writing for the Web</vt:lpstr>
      <vt:lpstr>Advantages of Online Documentation</vt:lpstr>
      <vt:lpstr>Online Help</vt:lpstr>
      <vt:lpstr>Online Help (continued)</vt:lpstr>
      <vt:lpstr>Online Help (concluded)</vt:lpstr>
      <vt:lpstr>Reading from paper versus from displays</vt:lpstr>
      <vt:lpstr>Reading from paper versus from displays (concluded)</vt:lpstr>
      <vt:lpstr>Online manuals and help (example)</vt:lpstr>
      <vt:lpstr>How highlighting, fonts etc. help the user</vt:lpstr>
      <vt:lpstr>Development process guidelines</vt:lpstr>
    </vt:vector>
  </TitlesOfParts>
  <Company>©2009 Pearson Addison-Wesley. All rights reserved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</dc:title>
  <dc:creator>Steven Jacobs</dc:creator>
  <cp:lastModifiedBy>Dave Bockus</cp:lastModifiedBy>
  <cp:revision>186</cp:revision>
  <dcterms:created xsi:type="dcterms:W3CDTF">2006-10-03T21:20:17Z</dcterms:created>
  <dcterms:modified xsi:type="dcterms:W3CDTF">2019-04-03T18:47:55Z</dcterms:modified>
</cp:coreProperties>
</file>