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</p:sldMasterIdLst>
  <p:notesMasterIdLst>
    <p:notesMasterId r:id="rId63"/>
  </p:notesMasterIdLst>
  <p:sldIdLst>
    <p:sldId id="319" r:id="rId3"/>
    <p:sldId id="320" r:id="rId4"/>
    <p:sldId id="359" r:id="rId5"/>
    <p:sldId id="321" r:id="rId6"/>
    <p:sldId id="401" r:id="rId7"/>
    <p:sldId id="402" r:id="rId8"/>
    <p:sldId id="352" r:id="rId9"/>
    <p:sldId id="403" r:id="rId10"/>
    <p:sldId id="404" r:id="rId11"/>
    <p:sldId id="405" r:id="rId12"/>
    <p:sldId id="406" r:id="rId13"/>
    <p:sldId id="407" r:id="rId14"/>
    <p:sldId id="445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357" r:id="rId29"/>
    <p:sldId id="395" r:id="rId30"/>
    <p:sldId id="421" r:id="rId31"/>
    <p:sldId id="422" r:id="rId32"/>
    <p:sldId id="423" r:id="rId33"/>
    <p:sldId id="424" r:id="rId34"/>
    <p:sldId id="425" r:id="rId35"/>
    <p:sldId id="329" r:id="rId36"/>
    <p:sldId id="383" r:id="rId37"/>
    <p:sldId id="333" r:id="rId38"/>
    <p:sldId id="426" r:id="rId39"/>
    <p:sldId id="390" r:id="rId40"/>
    <p:sldId id="427" r:id="rId41"/>
    <p:sldId id="428" r:id="rId42"/>
    <p:sldId id="429" r:id="rId43"/>
    <p:sldId id="337" r:id="rId44"/>
    <p:sldId id="332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2" r:id="rId58"/>
    <p:sldId id="443" r:id="rId59"/>
    <p:sldId id="385" r:id="rId60"/>
    <p:sldId id="398" r:id="rId61"/>
    <p:sldId id="444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E91FEEC-3A48-47BA-9D3F-B3168CAA5853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768679C-4AFF-4B14-BC39-77A6602D2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88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B580892-8D3F-45AE-8523-CA633C59051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83AAB-90ED-485A-B069-D27C98CCA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409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5B2E-E482-4BE5-973C-2A5A04781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07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2042F-A69E-4382-B303-E38A7A48A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107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1E9B-05CD-4AD4-A565-3FE3E3542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4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226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21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982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6317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597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8915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602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AAF5-72C0-41D5-B1A9-0BB87F976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1102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6082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109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0530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545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CB3E-B2FF-44FA-B7A6-45B2FB06B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666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A4A9-FADF-46C7-AE3B-417EF22DA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528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8FDA7-2672-4B49-A370-4DF5273A3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618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4982-E733-4E8D-BA10-1971368E8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349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0C0F-1B9C-49E8-98F4-C41A4DFE0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831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9F05-1C57-406A-B4E1-FE8316EAE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52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454CA-7AD1-41EE-B336-FF9765DA9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01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957578-2FE4-4063-ADB7-A8F1495FB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114800" y="6403975"/>
            <a:ext cx="1881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 dirty="0"/>
              <a:t>© Cengage Learning 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A+ Guide to Hardware: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Managing, Maintaining, and Troubleshooting, Sixth Edition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solidFill>
                  <a:schemeClr val="tx1"/>
                </a:solidFill>
              </a:rPr>
              <a:t>Chapter 6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solidFill>
                  <a:schemeClr val="tx1"/>
                </a:solidFill>
              </a:rPr>
              <a:t>Supporting I/O and Storage Devices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C:\Users\Julie\Documents\Dropbox\instructormanuals\A+Hardware\Figures\Ch06\Table 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9953"/>
            <a:ext cx="4649244" cy="5262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982" y="5732759"/>
            <a:ext cx="782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Table 6-1  </a:t>
            </a:r>
            <a:r>
              <a:rPr lang="en-US" sz="1600" dirty="0" smtClean="0"/>
              <a:t>Data transmission speeds for various port types and wireless connections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359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Wireless Connections Used by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 Connections:</a:t>
            </a:r>
          </a:p>
          <a:p>
            <a:pPr lvl="1"/>
            <a:r>
              <a:rPr lang="en-US" dirty="0" smtClean="0"/>
              <a:t>The USB Implementers Forum, Inc. uses the following symbols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 descr="C:\Users\Julie\Documents\Dropbox\instructormanuals\A+Hardware\Figures\Ch06\Figure 6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6884479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919" y="4836663"/>
            <a:ext cx="743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6-9  </a:t>
            </a:r>
            <a:r>
              <a:rPr lang="en-US" dirty="0" smtClean="0"/>
              <a:t>SuperSpeed, Hi-Speed, and Original USB logos appear on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products certified by the USB forum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19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Wireless Connections Used by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 Connections (cont’d):</a:t>
            </a:r>
          </a:p>
          <a:p>
            <a:pPr lvl="1"/>
            <a:r>
              <a:rPr lang="en-US" sz="2300" dirty="0" smtClean="0"/>
              <a:t>As many as 127 USB devices can be daisy chained together</a:t>
            </a:r>
          </a:p>
          <a:p>
            <a:pPr lvl="1"/>
            <a:r>
              <a:rPr lang="en-US" sz="2300" dirty="0" smtClean="0"/>
              <a:t>USB uses serial transmissions and devices are hot-swappable (plug and unplug without powering down)</a:t>
            </a:r>
          </a:p>
          <a:p>
            <a:pPr lvl="1"/>
            <a:r>
              <a:rPr lang="en-US" sz="2300" dirty="0" smtClean="0"/>
              <a:t>A USB  cable has four wires, two for power and two for communication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 descr="C:\Users\Julie\Documents\Dropbox\instructormanuals\A+Hardware\Figures\Ch06\Table 6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038600"/>
            <a:ext cx="4115565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5733365"/>
            <a:ext cx="24482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Table 6-2 </a:t>
            </a:r>
            <a:r>
              <a:rPr lang="en-US" sz="1500" dirty="0" smtClean="0"/>
              <a:t>USB connectors</a:t>
            </a:r>
            <a:endParaRPr lang="en-US" sz="1500" dirty="0"/>
          </a:p>
        </p:txBody>
      </p:sp>
    </p:spTree>
    <p:extLst>
      <p:ext uri="{BB962C8B-B14F-4D97-AF65-F5344CB8AC3E}">
        <p14:creationId xmlns="" xmlns:p14="http://schemas.microsoft.com/office/powerpoint/2010/main" val="8852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90C0F-1B9C-49E8-98F4-C41A4DFE04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 descr="C:\Users\Julie\Documents\Dropbox\instructormanuals\A+Hardware\Figures\Ch06\Table 6-2 (continu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689"/>
            <a:ext cx="4467225" cy="4987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650468"/>
            <a:ext cx="418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 6-2  </a:t>
            </a:r>
            <a:r>
              <a:rPr lang="en-US" dirty="0" smtClean="0"/>
              <a:t>USB connectors (continued)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67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Wireless Connections Used by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FireWire (IEEE 1394) Connections</a:t>
            </a:r>
          </a:p>
          <a:p>
            <a:pPr lvl="1"/>
            <a:r>
              <a:rPr lang="en-US" dirty="0" smtClean="0"/>
              <a:t>Hardly used in new devices</a:t>
            </a:r>
          </a:p>
          <a:p>
            <a:pPr lvl="1"/>
            <a:r>
              <a:rPr lang="en-US" dirty="0" smtClean="0"/>
              <a:t>Uses serial transmissions and devices are hot-swappable</a:t>
            </a:r>
          </a:p>
          <a:p>
            <a:pPr lvl="1"/>
            <a:r>
              <a:rPr lang="en-US" dirty="0" smtClean="0"/>
              <a:t>FireWire 800 allows for up to 63 devices and FireWire 400 allows for up to 16 devices to be daisy chained together </a:t>
            </a:r>
          </a:p>
          <a:p>
            <a:pPr lvl="1"/>
            <a:r>
              <a:rPr lang="en-US" dirty="0" smtClean="0"/>
              <a:t>FireWire 400 supports two connector types</a:t>
            </a:r>
          </a:p>
          <a:p>
            <a:pPr lvl="1"/>
            <a:r>
              <a:rPr lang="en-US" dirty="0" smtClean="0"/>
              <a:t>FireWire 800 uses a 9-pin rectangular connector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60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Wireless Connections Used by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Infrared (IR) Connections</a:t>
            </a:r>
          </a:p>
          <a:p>
            <a:pPr lvl="1"/>
            <a:r>
              <a:rPr lang="en-US" dirty="0" smtClean="0"/>
              <a:t>Outdated wireless technology mostly replaced by </a:t>
            </a:r>
            <a:r>
              <a:rPr lang="en-US" dirty="0" smtClean="0"/>
              <a:t>Bluetooth</a:t>
            </a:r>
          </a:p>
          <a:p>
            <a:pPr lvl="2"/>
            <a:r>
              <a:rPr lang="en-US" dirty="0" smtClean="0"/>
              <a:t>Referred to as a </a:t>
            </a:r>
            <a:r>
              <a:rPr lang="en-US" dirty="0" err="1" smtClean="0"/>
              <a:t>piconet</a:t>
            </a:r>
            <a:r>
              <a:rPr lang="en-US" dirty="0" smtClean="0"/>
              <a:t>, based on Master Slave.</a:t>
            </a:r>
            <a:endParaRPr lang="en-US" dirty="0" smtClean="0"/>
          </a:p>
          <a:p>
            <a:pPr lvl="1"/>
            <a:r>
              <a:rPr lang="en-US" dirty="0" smtClean="0"/>
              <a:t>Most common use of IR is by remote controls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122" name="Picture 2" descr="C:\Users\Julie\Documents\Dropbox\instructormanuals\A+Hardware\Figures\Ch06\Figure 6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696344"/>
            <a:ext cx="2182193" cy="2552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5181600"/>
            <a:ext cx="3267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6-12  </a:t>
            </a:r>
            <a:r>
              <a:rPr lang="en-US" sz="1600" dirty="0" smtClean="0"/>
              <a:t>This remote control</a:t>
            </a:r>
          </a:p>
          <a:p>
            <a:r>
              <a:rPr lang="en-US" sz="1600" dirty="0" smtClean="0"/>
              <a:t>Is an infrared device that uses an </a:t>
            </a:r>
          </a:p>
          <a:p>
            <a:r>
              <a:rPr lang="en-US" sz="1600" dirty="0" smtClean="0"/>
              <a:t>IR transceiver connected to a </a:t>
            </a:r>
          </a:p>
          <a:p>
            <a:r>
              <a:rPr lang="en-US" sz="1600" dirty="0" smtClean="0"/>
              <a:t>Notebook by way of USB port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123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I/O Peripheral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input devices (mouse and keyboard) </a:t>
            </a:r>
          </a:p>
          <a:p>
            <a:pPr lvl="1"/>
            <a:r>
              <a:rPr lang="en-US" dirty="0" smtClean="0"/>
              <a:t>Can be controlled by the BIOS or have embedded drivers built into the OS</a:t>
            </a:r>
          </a:p>
          <a:p>
            <a:r>
              <a:rPr lang="en-US" dirty="0" smtClean="0"/>
              <a:t>General procedures to install any peripheral device:</a:t>
            </a:r>
          </a:p>
          <a:p>
            <a:pPr lvl="1"/>
            <a:r>
              <a:rPr lang="en-US" dirty="0" smtClean="0"/>
              <a:t>1. Read the manufacturer’s directions</a:t>
            </a:r>
          </a:p>
          <a:p>
            <a:pPr lvl="1"/>
            <a:r>
              <a:rPr lang="en-US" dirty="0" smtClean="0"/>
              <a:t>2. Make sure the drivers are written for the proper OS</a:t>
            </a:r>
          </a:p>
          <a:p>
            <a:pPr lvl="1"/>
            <a:r>
              <a:rPr lang="en-US" dirty="0" smtClean="0"/>
              <a:t>3. Make sure the motherboard port you are using is enabled</a:t>
            </a:r>
          </a:p>
          <a:p>
            <a:pPr lvl="1"/>
            <a:r>
              <a:rPr lang="en-US" dirty="0" smtClean="0"/>
              <a:t>4. Install drivers or plug in the device</a:t>
            </a:r>
          </a:p>
          <a:p>
            <a:pPr lvl="1"/>
            <a:r>
              <a:rPr lang="en-US" dirty="0" smtClean="0"/>
              <a:t>5. Install the application software to use the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26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 or Keyboard</a:t>
            </a:r>
          </a:p>
          <a:p>
            <a:pPr lvl="1"/>
            <a:r>
              <a:rPr lang="en-US" dirty="0" smtClean="0"/>
              <a:t>Plug into a USB or older PS/2 port and OS should automatically recognize it and install generic drivers</a:t>
            </a:r>
          </a:p>
          <a:p>
            <a:pPr lvl="1"/>
            <a:r>
              <a:rPr lang="en-US" dirty="0" smtClean="0"/>
              <a:t>For keyboards with special features:</a:t>
            </a:r>
          </a:p>
          <a:p>
            <a:pPr lvl="2"/>
            <a:r>
              <a:rPr lang="en-US" dirty="0" smtClean="0"/>
              <a:t>Install drivers that came with the keyboard</a:t>
            </a:r>
          </a:p>
          <a:p>
            <a:pPr lvl="1"/>
            <a:r>
              <a:rPr lang="en-US" dirty="0" smtClean="0"/>
              <a:t>Use Device Manager to uninstall, disable, or enable most devices</a:t>
            </a:r>
          </a:p>
          <a:p>
            <a:pPr lvl="2"/>
            <a:r>
              <a:rPr lang="en-US" dirty="0"/>
              <a:t>USB devices are managed through Control </a:t>
            </a:r>
            <a:r>
              <a:rPr lang="en-US" dirty="0" smtClean="0"/>
              <a:t>Panel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7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Barcode Readers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Scans barcodes on products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Used to maintain inventory or at point of sale (POS</a:t>
            </a:r>
            <a:r>
              <a:rPr lang="en-US" dirty="0" smtClean="0"/>
              <a:t>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Several interface methods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Wireless connection, serial port, USB port, keyboard </a:t>
            </a:r>
            <a:r>
              <a:rPr lang="en-US" dirty="0" smtClean="0"/>
              <a:t>port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146" name="Picture 2" descr="C:\Users\Julie\Documents\Dropbox\instructormanuals\A+Hardware\Figures\Ch06\Figure 6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16036"/>
            <a:ext cx="3886200" cy="2703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918" y="5320145"/>
            <a:ext cx="3549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6-17  </a:t>
            </a:r>
            <a:r>
              <a:rPr lang="en-US" sz="1600" dirty="0" smtClean="0"/>
              <a:t>Handheld or hands-free</a:t>
            </a:r>
          </a:p>
          <a:p>
            <a:r>
              <a:rPr lang="en-US" sz="1600" dirty="0" smtClean="0"/>
              <a:t>Barcode scanner by Intermec</a:t>
            </a:r>
          </a:p>
          <a:p>
            <a:r>
              <a:rPr lang="en-US" sz="1600" dirty="0" smtClean="0"/>
              <a:t>Technologies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5053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Biometric </a:t>
            </a:r>
            <a:r>
              <a:rPr lang="en-US" dirty="0" smtClean="0"/>
              <a:t>Devices - inputs </a:t>
            </a:r>
            <a:r>
              <a:rPr lang="en-US" dirty="0"/>
              <a:t>a </a:t>
            </a:r>
            <a:r>
              <a:rPr lang="en-US" dirty="0" smtClean="0"/>
              <a:t>person’s </a:t>
            </a:r>
            <a:r>
              <a:rPr lang="en-US" dirty="0"/>
              <a:t>biological data </a:t>
            </a:r>
          </a:p>
          <a:p>
            <a:pPr lvl="1" eaLnBrk="1" hangingPunct="1"/>
            <a:r>
              <a:rPr lang="en-US" dirty="0"/>
              <a:t>Additional authentication to control access to sensitive data</a:t>
            </a:r>
          </a:p>
          <a:p>
            <a:pPr eaLnBrk="1" hangingPunct="1"/>
            <a:r>
              <a:rPr lang="en-US" dirty="0"/>
              <a:t>Fingerprint reader types may:</a:t>
            </a:r>
          </a:p>
          <a:p>
            <a:pPr lvl="1" eaLnBrk="1" hangingPunct="1"/>
            <a:r>
              <a:rPr lang="en-US" dirty="0"/>
              <a:t>Look like a mouse</a:t>
            </a:r>
          </a:p>
          <a:p>
            <a:pPr lvl="1" eaLnBrk="1" hangingPunct="1"/>
            <a:r>
              <a:rPr lang="en-US" dirty="0"/>
              <a:t>Use wireless or USB connection</a:t>
            </a:r>
          </a:p>
          <a:p>
            <a:pPr lvl="1" eaLnBrk="1" hangingPunct="1"/>
            <a:r>
              <a:rPr lang="en-US" dirty="0"/>
              <a:t>Be embedded on side of keyboard, flash </a:t>
            </a:r>
            <a:r>
              <a:rPr lang="en-US" dirty="0" smtClean="0"/>
              <a:t>drive or laptop</a:t>
            </a:r>
            <a:endParaRPr lang="en-US" dirty="0"/>
          </a:p>
          <a:p>
            <a:pPr eaLnBrk="1" hangingPunct="1"/>
            <a:r>
              <a:rPr lang="en-US" dirty="0" smtClean="0"/>
              <a:t>Read documentation to know if you should install drivers </a:t>
            </a:r>
            <a:r>
              <a:rPr lang="en-US" dirty="0"/>
              <a:t>before plugging in device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65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06193BA8-3AC5-4BDF-8C6B-FBDC66C7D174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about the general approaches you need to take when installing and supporting I/O and mass storage devices</a:t>
            </a:r>
          </a:p>
          <a:p>
            <a:pPr eaLnBrk="1" hangingPunct="1"/>
            <a:r>
              <a:rPr lang="en-US" dirty="0" smtClean="0"/>
              <a:t>Learn how to install and configure several I/O devices, such as barcode readers, biometric devices, digital cameras, webcams, graphic tablets, and touch screens</a:t>
            </a:r>
          </a:p>
          <a:p>
            <a:pPr eaLnBrk="1" hangingPunct="1"/>
            <a:r>
              <a:rPr lang="en-US" dirty="0" smtClean="0"/>
              <a:t>Learn how to install and configure adapter cards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Cameras and Camcorders</a:t>
            </a:r>
          </a:p>
          <a:p>
            <a:pPr lvl="1"/>
            <a:r>
              <a:rPr lang="en-US" dirty="0" smtClean="0"/>
              <a:t>Two ways to transfer images to PC</a:t>
            </a:r>
          </a:p>
          <a:p>
            <a:pPr lvl="2"/>
            <a:r>
              <a:rPr lang="en-US" dirty="0" smtClean="0"/>
              <a:t>Connect camera to the PC using a cable</a:t>
            </a:r>
          </a:p>
          <a:p>
            <a:pPr lvl="2"/>
            <a:r>
              <a:rPr lang="en-US" dirty="0" smtClean="0"/>
              <a:t>Install the memory card in the PC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170" name="Picture 2" descr="C:\Users\Julie\Documents\Dropbox\instructormanuals\A+Hardware\Figures\Ch06\Figure 6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199"/>
            <a:ext cx="6248400" cy="2153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658262"/>
            <a:ext cx="597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6-19  </a:t>
            </a:r>
            <a:r>
              <a:rPr lang="en-US" dirty="0" smtClean="0"/>
              <a:t>This laptop has two flash memory card slots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5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Webcams</a:t>
            </a:r>
          </a:p>
          <a:p>
            <a:pPr lvl="1"/>
            <a:r>
              <a:rPr lang="en-US" dirty="0" smtClean="0"/>
              <a:t>Embedded on most laptops</a:t>
            </a:r>
          </a:p>
          <a:p>
            <a:pPr lvl="1"/>
            <a:r>
              <a:rPr lang="en-US" dirty="0" smtClean="0"/>
              <a:t>Can be installed using a USB port or other port</a:t>
            </a:r>
          </a:p>
          <a:p>
            <a:pPr lvl="1"/>
            <a:r>
              <a:rPr lang="en-US" dirty="0" smtClean="0"/>
              <a:t>Comes with built-in microphone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194" name="Picture 2" descr="C:\Users\Julie\Documents\Dropbox\instructormanuals\A+Hardware\Figures\Ch06\Figure 6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359109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5029200"/>
            <a:ext cx="3799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6-22  </a:t>
            </a:r>
            <a:r>
              <a:rPr lang="en-US" sz="1600" dirty="0" smtClean="0"/>
              <a:t>This personal web camera</a:t>
            </a:r>
          </a:p>
          <a:p>
            <a:r>
              <a:rPr lang="en-US" sz="1600" dirty="0" smtClean="0"/>
              <a:t>Clips to the top of your notebook and</a:t>
            </a:r>
          </a:p>
          <a:p>
            <a:r>
              <a:rPr lang="en-US" sz="1600" dirty="0" smtClean="0"/>
              <a:t>Has a built-in microphone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853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 Tablets (also called digitizing tablet)</a:t>
            </a:r>
          </a:p>
          <a:p>
            <a:pPr lvl="1"/>
            <a:r>
              <a:rPr lang="en-US" dirty="0" smtClean="0"/>
              <a:t>Likely to connect by a USB port</a:t>
            </a:r>
          </a:p>
          <a:p>
            <a:pPr lvl="1"/>
            <a:r>
              <a:rPr lang="en-US" dirty="0" smtClean="0"/>
              <a:t>Comes with stylus that works like a pencil</a:t>
            </a:r>
          </a:p>
          <a:p>
            <a:pPr lvl="1"/>
            <a:r>
              <a:rPr lang="en-US" dirty="0" smtClean="0"/>
              <a:t>Install the same way as other USB devices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218" name="Picture 2" descr="C:\Users\Julie\Documents\Dropbox\instructormanuals\A+Hardware\Figures\Ch06\Figure 6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3667125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112603"/>
            <a:ext cx="3310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6-24  </a:t>
            </a:r>
            <a:r>
              <a:rPr lang="en-US" sz="1600" dirty="0" smtClean="0"/>
              <a:t>A graphics tablet and</a:t>
            </a:r>
          </a:p>
          <a:p>
            <a:r>
              <a:rPr lang="en-US" sz="1600" dirty="0" smtClean="0"/>
              <a:t>Stylus are used to digitize a hand</a:t>
            </a:r>
          </a:p>
          <a:p>
            <a:r>
              <a:rPr lang="en-US" sz="1600" dirty="0" smtClean="0"/>
              <a:t>drawing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304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MIDI Devices</a:t>
            </a:r>
          </a:p>
          <a:p>
            <a:pPr lvl="1"/>
            <a:r>
              <a:rPr lang="en-US" dirty="0" smtClean="0"/>
              <a:t>MIDI (Musical instrument digital interface) – set of standards used to represent music in digital form</a:t>
            </a:r>
          </a:p>
          <a:p>
            <a:pPr lvl="1"/>
            <a:r>
              <a:rPr lang="en-US" dirty="0" smtClean="0"/>
              <a:t>MIDI standards are used to connect musical equipment such as musical keyboards and mixers</a:t>
            </a:r>
          </a:p>
          <a:p>
            <a:pPr lvl="1"/>
            <a:r>
              <a:rPr lang="en-US" dirty="0" smtClean="0"/>
              <a:t>Most sound cards can play MIDI files</a:t>
            </a:r>
          </a:p>
          <a:p>
            <a:pPr lvl="1"/>
            <a:r>
              <a:rPr lang="en-US" dirty="0" smtClean="0"/>
              <a:t>MIDI port is a 5-pin DIN port that looks like PS/2 keyboard port (only larger)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51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MIDI Devices (cont’d)</a:t>
            </a:r>
          </a:p>
          <a:p>
            <a:pPr lvl="1"/>
            <a:r>
              <a:rPr lang="en-US" dirty="0" smtClean="0"/>
              <a:t>Way to connect a musical instrument to PC</a:t>
            </a:r>
          </a:p>
          <a:p>
            <a:pPr lvl="2"/>
            <a:r>
              <a:rPr lang="en-US" dirty="0" smtClean="0"/>
              <a:t>MIDI to MIDI, MIDI to USB, USB to USB, and USB to MIDI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42" name="Picture 2" descr="C:\Users\Julie\Documents\Dropbox\instructormanuals\A+Hardware\Figures\Ch06\Figure 6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200399"/>
            <a:ext cx="4949825" cy="2414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118" y="4876800"/>
            <a:ext cx="2852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6-26  </a:t>
            </a:r>
            <a:r>
              <a:rPr lang="en-US" sz="1600" dirty="0" smtClean="0"/>
              <a:t>MIDI-to-USB</a:t>
            </a:r>
          </a:p>
          <a:p>
            <a:r>
              <a:rPr lang="en-US" sz="1600" dirty="0" smtClean="0"/>
              <a:t>cable lets you connect an</a:t>
            </a:r>
          </a:p>
          <a:p>
            <a:r>
              <a:rPr lang="en-US" sz="1600" dirty="0" smtClean="0"/>
              <a:t>electronic musical instrument</a:t>
            </a:r>
          </a:p>
          <a:p>
            <a:r>
              <a:rPr lang="en-US" sz="1600" dirty="0" smtClean="0"/>
              <a:t>to your computer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2242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 Screens</a:t>
            </a:r>
          </a:p>
          <a:p>
            <a:pPr lvl="1"/>
            <a:r>
              <a:rPr lang="en-US" dirty="0" smtClean="0"/>
              <a:t>Input device that uses a monitor or LCD panel as the backdrop for input options</a:t>
            </a:r>
          </a:p>
          <a:p>
            <a:pPr lvl="1"/>
            <a:r>
              <a:rPr lang="en-US" dirty="0" smtClean="0"/>
              <a:t>Some laptops and monitors for desktops have built-in touch screens</a:t>
            </a:r>
            <a:endParaRPr lang="en-US" dirty="0"/>
          </a:p>
          <a:p>
            <a:pPr lvl="1"/>
            <a:r>
              <a:rPr lang="en-US" dirty="0" smtClean="0"/>
              <a:t>Can be installed as an add-on</a:t>
            </a:r>
          </a:p>
          <a:p>
            <a:pPr lvl="1"/>
            <a:r>
              <a:rPr lang="en-US" dirty="0" smtClean="0"/>
              <a:t>For most installations, install drivers before connecting by way of a USB port</a:t>
            </a:r>
          </a:p>
          <a:p>
            <a:pPr lvl="1"/>
            <a:r>
              <a:rPr lang="en-US" dirty="0" smtClean="0"/>
              <a:t>Use management software that came with the device to control and calibrate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44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I/O Peripheral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KVM Switches</a:t>
            </a:r>
          </a:p>
          <a:p>
            <a:pPr lvl="1" eaLnBrk="1" hangingPunct="1"/>
            <a:r>
              <a:rPr lang="en-US" dirty="0"/>
              <a:t>Keyboard, Video, and Mouse (KVM) </a:t>
            </a:r>
            <a:r>
              <a:rPr lang="en-US" dirty="0" smtClean="0"/>
              <a:t>switch allows the use </a:t>
            </a:r>
            <a:r>
              <a:rPr lang="en-US" dirty="0"/>
              <a:t>of one keyboard, mouse, and monitor for multiple </a:t>
            </a:r>
            <a:r>
              <a:rPr lang="en-US" dirty="0" smtClean="0"/>
              <a:t>computers</a:t>
            </a:r>
          </a:p>
          <a:p>
            <a:pPr lvl="1" eaLnBrk="1" hangingPunct="1"/>
            <a:r>
              <a:rPr lang="en-US" dirty="0" smtClean="0"/>
              <a:t>Useful in a server room or testing lab</a:t>
            </a:r>
          </a:p>
          <a:p>
            <a:pPr lvl="1" eaLnBrk="1" hangingPunct="1"/>
            <a:r>
              <a:rPr lang="en-US" dirty="0" smtClean="0"/>
              <a:t>Does not require device drivers, just plug in cables form each computer to the device</a:t>
            </a:r>
          </a:p>
          <a:p>
            <a:pPr lvl="1" eaLnBrk="1" hangingPunct="1"/>
            <a:r>
              <a:rPr lang="en-US" dirty="0" smtClean="0"/>
              <a:t>Switch between computers by using a hot key on the keyboard, buttons on KVM switch, or a wired remote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5994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EF092245-D123-4876-981C-1325CB842F67}" type="slidenum">
              <a:rPr lang="en-US" smtClean="0"/>
              <a:pPr eaLnBrk="1" hangingPunct="1"/>
              <a:t>27</a:t>
            </a:fld>
            <a:endParaRPr lang="en-US" dirty="0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and Configuring Adapter Cards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preparing to install a adapter card:</a:t>
            </a:r>
          </a:p>
          <a:p>
            <a:pPr lvl="1" eaLnBrk="1" hangingPunct="1"/>
            <a:r>
              <a:rPr lang="en-US" dirty="0" smtClean="0"/>
              <a:t>Verify card fits an empty expansion slot</a:t>
            </a:r>
          </a:p>
          <a:p>
            <a:pPr lvl="1" eaLnBrk="1" hangingPunct="1"/>
            <a:r>
              <a:rPr lang="en-US" dirty="0" smtClean="0"/>
              <a:t>Verify device drivers for the OS are available</a:t>
            </a:r>
          </a:p>
          <a:p>
            <a:pPr lvl="1" eaLnBrk="1" hangingPunct="1"/>
            <a:r>
              <a:rPr lang="en-US" dirty="0" smtClean="0"/>
              <a:t>Back up important data not already backed up</a:t>
            </a:r>
          </a:p>
          <a:p>
            <a:pPr lvl="1" eaLnBrk="1" hangingPunct="1"/>
            <a:r>
              <a:rPr lang="en-US" dirty="0" smtClean="0"/>
              <a:t>Know your starting point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91022A35-BA4D-48DF-A6D4-F415750E098C}" type="slidenum">
              <a:rPr lang="en-US" smtClean="0"/>
              <a:pPr eaLnBrk="1" hangingPunct="1"/>
              <a:t>28</a:t>
            </a:fld>
            <a:endParaRPr lang="en-US" dirty="0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and Configuring Adapter Cards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directions to install an adapter card</a:t>
            </a:r>
          </a:p>
          <a:p>
            <a:pPr lvl="1" eaLnBrk="1" hangingPunct="1"/>
            <a:r>
              <a:rPr lang="en-US" dirty="0" smtClean="0"/>
              <a:t>Read the documentation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If replacing an onboard port, disable port in BIOS setup</a:t>
            </a:r>
          </a:p>
          <a:p>
            <a:pPr lvl="1" eaLnBrk="1" hangingPunct="1"/>
            <a:r>
              <a:rPr lang="en-US" dirty="0" smtClean="0"/>
              <a:t>Wear ground bracelet, shut down system, unplug power cords and cables, and drain power</a:t>
            </a:r>
          </a:p>
          <a:p>
            <a:pPr lvl="1" eaLnBrk="1" hangingPunct="1"/>
            <a:r>
              <a:rPr lang="en-US" dirty="0" smtClean="0"/>
              <a:t>Locate slot and prepare for installation</a:t>
            </a:r>
          </a:p>
          <a:p>
            <a:pPr lvl="1" eaLnBrk="1" hangingPunct="1"/>
            <a:r>
              <a:rPr lang="en-US" dirty="0" smtClean="0"/>
              <a:t>Insert card into expansion slot</a:t>
            </a:r>
          </a:p>
          <a:p>
            <a:pPr lvl="1" eaLnBrk="1" hangingPunct="1"/>
            <a:r>
              <a:rPr lang="en-US" dirty="0" smtClean="0"/>
              <a:t>Anchor card to top of the slot with screws</a:t>
            </a:r>
          </a:p>
          <a:p>
            <a:pPr lvl="1" eaLnBrk="1" hangingPunct="1"/>
            <a:r>
              <a:rPr lang="en-US" dirty="0" smtClean="0"/>
              <a:t>Connect any power cords or data cables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and Configuring Adapter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directions to install an adapter </a:t>
            </a:r>
            <a:r>
              <a:rPr lang="en-US" dirty="0" smtClean="0"/>
              <a:t>card (cont’d)</a:t>
            </a:r>
          </a:p>
          <a:p>
            <a:pPr lvl="1"/>
            <a:r>
              <a:rPr lang="en-US" dirty="0" smtClean="0"/>
              <a:t>Replace the case cover, plug in any essential peripherals </a:t>
            </a:r>
          </a:p>
          <a:p>
            <a:pPr lvl="1"/>
            <a:r>
              <a:rPr lang="en-US" dirty="0" smtClean="0"/>
              <a:t>Start the system – Windows should detect a new hardware device and attempt to automatically install the drivers</a:t>
            </a:r>
          </a:p>
          <a:p>
            <a:pPr lvl="1"/>
            <a:r>
              <a:rPr lang="en-US" dirty="0" smtClean="0"/>
              <a:t>If a CD came with device, insert and run the setup program</a:t>
            </a:r>
          </a:p>
          <a:p>
            <a:pPr lvl="1"/>
            <a:r>
              <a:rPr lang="en-US" dirty="0" smtClean="0"/>
              <a:t>May have to restart the system</a:t>
            </a:r>
          </a:p>
          <a:p>
            <a:pPr lvl="2"/>
            <a:r>
              <a:rPr lang="en-US" dirty="0" smtClean="0"/>
              <a:t>If any problems with installation, turn to Device Manager to troubleshoot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663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5A5B8382-044D-4E75-9938-EE66BFEF81B9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about supporting the video subsystem, including selecting a monitor and video card and supporting dual monitors and video memory</a:t>
            </a:r>
          </a:p>
          <a:p>
            <a:pPr eaLnBrk="1" hangingPunct="1"/>
            <a:r>
              <a:rPr lang="en-US" dirty="0" smtClean="0"/>
              <a:t>Learn how to support optical drives and flash memory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and Configuring Adapter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Possible </a:t>
            </a:r>
            <a:r>
              <a:rPr lang="en-US" dirty="0" smtClean="0"/>
              <a:t>problems and solutions</a:t>
            </a:r>
            <a:endParaRPr lang="en-US" dirty="0"/>
          </a:p>
          <a:p>
            <a:pPr lvl="1" eaLnBrk="1" hangingPunct="1"/>
            <a:r>
              <a:rPr lang="en-US" dirty="0"/>
              <a:t>Whining sound at power up: inadequate power supply</a:t>
            </a:r>
          </a:p>
          <a:p>
            <a:pPr lvl="1" eaLnBrk="1" hangingPunct="1"/>
            <a:r>
              <a:rPr lang="en-US" dirty="0"/>
              <a:t>Black screen at power up: disable onboard port</a:t>
            </a:r>
          </a:p>
          <a:p>
            <a:pPr lvl="1" eaLnBrk="1" hangingPunct="1"/>
            <a:r>
              <a:rPr lang="en-US" dirty="0"/>
              <a:t>Series of beeps at power up: reseat card and check slot</a:t>
            </a:r>
          </a:p>
          <a:p>
            <a:pPr lvl="1" eaLnBrk="1" hangingPunct="1"/>
            <a:r>
              <a:rPr lang="en-US" dirty="0"/>
              <a:t>Error messages about video when Windows starts: conflict in onboard video and video card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Games crash or lock up: update motherboard, video card, sound card drivers, update DirectX, and apply game patches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5136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and Configuring Adapter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Cards and Onboard Sound</a:t>
            </a:r>
          </a:p>
          <a:p>
            <a:pPr lvl="1"/>
            <a:r>
              <a:rPr lang="en-US" dirty="0" smtClean="0"/>
              <a:t>Can play and record sound and save it in a file</a:t>
            </a:r>
          </a:p>
          <a:p>
            <a:pPr lvl="1"/>
            <a:r>
              <a:rPr lang="en-US" dirty="0" smtClean="0"/>
              <a:t>Speaker ports are color-coded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1266" name="Picture 2" descr="C:\Users\Julie\Documents\Dropbox\instructormanuals\A+Hardware\Figures\Ch06\Figure 6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3255963" cy="2566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9418" y="4849091"/>
            <a:ext cx="3172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6-36  </a:t>
            </a:r>
            <a:r>
              <a:rPr lang="en-US" sz="1600" dirty="0" smtClean="0"/>
              <a:t>Sound Blaster X-Fi </a:t>
            </a:r>
          </a:p>
          <a:p>
            <a:r>
              <a:rPr lang="en-US" sz="1600" dirty="0" smtClean="0"/>
              <a:t>Titanium sound card by Creative</a:t>
            </a:r>
          </a:p>
          <a:p>
            <a:r>
              <a:rPr lang="en-US" sz="1600" dirty="0" smtClean="0"/>
              <a:t>Uses a PCIe x1 slot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964020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and Configuring Adapter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TV Tuner and Video Capture Cards</a:t>
            </a:r>
          </a:p>
          <a:p>
            <a:pPr lvl="1"/>
            <a:r>
              <a:rPr lang="en-US" dirty="0" smtClean="0"/>
              <a:t>TV tuner card can turn a PC into a television</a:t>
            </a:r>
          </a:p>
          <a:p>
            <a:pPr lvl="1"/>
            <a:r>
              <a:rPr lang="en-US" dirty="0" smtClean="0"/>
              <a:t>Video capture card enables capturing video input and saving it to a file</a:t>
            </a:r>
          </a:p>
          <a:p>
            <a:pPr lvl="1"/>
            <a:r>
              <a:rPr lang="en-US" dirty="0" smtClean="0"/>
              <a:t>Some cards are a combination of the two cards above</a:t>
            </a:r>
          </a:p>
          <a:p>
            <a:pPr lvl="1"/>
            <a:r>
              <a:rPr lang="en-US" dirty="0" smtClean="0"/>
              <a:t>When installing you will most likely:</a:t>
            </a:r>
          </a:p>
          <a:p>
            <a:pPr lvl="2"/>
            <a:r>
              <a:rPr lang="en-US" dirty="0" smtClean="0"/>
              <a:t>Install the drivers, install the card, and then install the application software that comes bundled with card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9263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the Video Subsystem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Monitor: primary output device of a computer</a:t>
            </a:r>
          </a:p>
          <a:p>
            <a:r>
              <a:rPr lang="en-US" dirty="0" smtClean="0"/>
              <a:t>Two necessary components for video output:</a:t>
            </a:r>
          </a:p>
          <a:p>
            <a:pPr lvl="1"/>
            <a:r>
              <a:rPr lang="en-US" dirty="0" smtClean="0"/>
              <a:t>Monitor</a:t>
            </a:r>
          </a:p>
          <a:p>
            <a:pPr lvl="1"/>
            <a:r>
              <a:rPr lang="en-US" dirty="0" smtClean="0"/>
              <a:t>Video card (also called video adapter or graphics card) or video port on motherboard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8110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6FBF40E-FEF0-4351-8B96-BC92FBD15CEF}" type="slidenum">
              <a:rPr lang="en-US" smtClean="0"/>
              <a:pPr eaLnBrk="1" hangingPunct="1"/>
              <a:t>34</a:t>
            </a:fld>
            <a:endParaRPr lang="en-US" dirty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Monitor Technologies and Features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Types of monitors</a:t>
            </a:r>
          </a:p>
          <a:p>
            <a:pPr lvl="1" eaLnBrk="1" hangingPunct="1"/>
            <a:r>
              <a:rPr lang="en-US" dirty="0" smtClean="0"/>
              <a:t>CRT (cathode-ray tube) – first used in television sets</a:t>
            </a:r>
          </a:p>
          <a:p>
            <a:pPr lvl="2" eaLnBrk="1" hangingPunct="1"/>
            <a:r>
              <a:rPr lang="en-US" dirty="0" smtClean="0"/>
              <a:t>Largely obsolete</a:t>
            </a:r>
          </a:p>
          <a:p>
            <a:pPr lvl="1" eaLnBrk="1" hangingPunct="1"/>
            <a:r>
              <a:rPr lang="en-US" dirty="0" smtClean="0"/>
              <a:t>LCD (liquid crystal display) - also called flat panel</a:t>
            </a:r>
          </a:p>
          <a:p>
            <a:pPr lvl="2" eaLnBrk="1" hangingPunct="1"/>
            <a:r>
              <a:rPr lang="en-US" dirty="0" smtClean="0"/>
              <a:t>First used in laptops</a:t>
            </a:r>
          </a:p>
          <a:p>
            <a:pPr lvl="2" eaLnBrk="1" hangingPunct="1"/>
            <a:r>
              <a:rPr lang="en-US" dirty="0"/>
              <a:t>Two grids of electrodes surround center layers</a:t>
            </a:r>
          </a:p>
          <a:p>
            <a:pPr lvl="3" eaLnBrk="1" hangingPunct="1"/>
            <a:r>
              <a:rPr lang="en-US" dirty="0"/>
              <a:t>Make up an electrode matrix of rows and columns</a:t>
            </a:r>
          </a:p>
          <a:p>
            <a:pPr lvl="2" eaLnBrk="1" hangingPunct="1"/>
            <a:r>
              <a:rPr lang="en-US" dirty="0"/>
              <a:t>Each intersection of row and column forms a pixel</a:t>
            </a:r>
          </a:p>
          <a:p>
            <a:pPr lvl="2" eaLnBrk="1" hangingPunct="1"/>
            <a:r>
              <a:rPr lang="en-US" dirty="0"/>
              <a:t>Software manipulates each pixel via electrodes</a:t>
            </a:r>
          </a:p>
          <a:p>
            <a:pPr lvl="2" eaLnBrk="1" hangingPunct="1"/>
            <a:r>
              <a:rPr lang="en-US" dirty="0"/>
              <a:t>Image is formed by scanning columns and rows </a:t>
            </a:r>
          </a:p>
          <a:p>
            <a:pPr lvl="2" eaLnBrk="1" hangingPunct="1"/>
            <a:r>
              <a:rPr lang="en-US" dirty="0"/>
              <a:t>LED (light-emitting diode) backlighting is used to light the LCD panel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DEDA8CB-97A5-4A39-97D3-BE5605519662}" type="slidenum">
              <a:rPr lang="en-US" smtClean="0"/>
              <a:pPr eaLnBrk="1" hangingPunct="1"/>
              <a:t>35</a:t>
            </a:fld>
            <a:endParaRPr lang="en-US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14600" y="5334000"/>
            <a:ext cx="502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6-40 </a:t>
            </a:r>
            <a:r>
              <a:rPr lang="en-US" sz="1600" dirty="0"/>
              <a:t>Layers of an LCD </a:t>
            </a:r>
            <a:r>
              <a:rPr lang="en-US" sz="1600" dirty="0" smtClean="0"/>
              <a:t>panel</a:t>
            </a:r>
            <a:endParaRPr lang="en-US" sz="1600" dirty="0"/>
          </a:p>
        </p:txBody>
      </p:sp>
      <p:pic>
        <p:nvPicPr>
          <p:cNvPr id="12290" name="Picture 2" descr="C:\Users\Julie\Documents\Dropbox\instructormanuals\A+Hardware\Figures\Ch06\Figure 6-4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371600"/>
            <a:ext cx="5236727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3DF7974A-10A7-4042-8544-F8F17CBF3970}" type="slidenum">
              <a:rPr lang="en-US" smtClean="0"/>
              <a:pPr eaLnBrk="1" hangingPunct="1"/>
              <a:t>36</a:t>
            </a:fld>
            <a:endParaRPr lang="en-US" dirty="0" smtClean="0"/>
          </a:p>
        </p:txBody>
      </p:sp>
      <p:sp>
        <p:nvSpPr>
          <p:cNvPr id="2355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Monitor Technologies and Features</a:t>
            </a:r>
          </a:p>
        </p:txBody>
      </p:sp>
      <p:sp>
        <p:nvSpPr>
          <p:cNvPr id="23557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monitors (cont’d)</a:t>
            </a:r>
          </a:p>
          <a:p>
            <a:pPr lvl="1" eaLnBrk="1" hangingPunct="1"/>
            <a:r>
              <a:rPr lang="en-US" dirty="0" smtClean="0"/>
              <a:t>Plasma monitor – provides high contrast with better color than LCD monitors</a:t>
            </a:r>
          </a:p>
          <a:p>
            <a:pPr lvl="2" eaLnBrk="1" hangingPunct="1"/>
            <a:r>
              <a:rPr lang="en-US" dirty="0" smtClean="0"/>
              <a:t>Expensive and heavy</a:t>
            </a:r>
          </a:p>
          <a:p>
            <a:pPr lvl="1" eaLnBrk="1" hangingPunct="1"/>
            <a:r>
              <a:rPr lang="en-US" dirty="0" smtClean="0"/>
              <a:t>Projector – used to shine a light that projects a transparent image onto a large screen </a:t>
            </a:r>
          </a:p>
          <a:p>
            <a:pPr lvl="1" eaLnBrk="1" hangingPunct="1"/>
            <a:r>
              <a:rPr lang="en-US" dirty="0" smtClean="0"/>
              <a:t>OLED (organic light-emitting Diode) monitor uses a thin LED layer or film between two grids of electrodes</a:t>
            </a:r>
          </a:p>
          <a:p>
            <a:pPr lvl="2" eaLnBrk="1" hangingPunct="1"/>
            <a:r>
              <a:rPr lang="en-US" dirty="0" smtClean="0"/>
              <a:t>Does not use backlighting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3314" name="Picture 2" descr="C:\Users\Julie\Documents\Dropbox\instructormanuals\A+Hardware\Figures\Ch06\Table 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316412" cy="5381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4354" y="5762814"/>
            <a:ext cx="44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 6-3</a:t>
            </a:r>
            <a:r>
              <a:rPr lang="en-US" dirty="0" smtClean="0"/>
              <a:t>  Important features of a monitor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2658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E6543DB7-D603-433C-BEA6-4480A0AE07A1}" type="slidenum">
              <a:rPr lang="en-US" smtClean="0"/>
              <a:pPr eaLnBrk="1" hangingPunct="1"/>
              <a:t>38</a:t>
            </a:fld>
            <a:endParaRPr lang="en-US" dirty="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Video Cards and Connectors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Video cards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Graphic adapters, graphics cards, display cards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Most motherboards </a:t>
            </a:r>
            <a:r>
              <a:rPr lang="en-US" dirty="0"/>
              <a:t>have integrated video controller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Can use AGP, PCI, PCI Express motherboard slot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Ports provided by video cards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VGA</a:t>
            </a:r>
            <a:r>
              <a:rPr lang="en-US" dirty="0"/>
              <a:t>: red, green, blue video using VGA </a:t>
            </a:r>
            <a:r>
              <a:rPr lang="en-US" dirty="0" smtClean="0"/>
              <a:t>port (DB-15)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DVI (Digital Visual </a:t>
            </a:r>
            <a:r>
              <a:rPr lang="en-US" dirty="0" smtClean="0">
                <a:solidFill>
                  <a:srgbClr val="FF0000"/>
                </a:solidFill>
              </a:rPr>
              <a:t>Interface) - variations of DVI: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DVI-D – only transmits digital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DVI-I – supports analog and digital signals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DVI-A – only transmits analog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Single Link or Dual Link – Dual link doubles the power of the signal and can support higher screen resolutions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Most DVD-D and DVI-I ports are dual link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Cards and Connectors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provided by video cards (cont’d):</a:t>
            </a:r>
          </a:p>
          <a:p>
            <a:pPr lvl="1"/>
            <a:r>
              <a:rPr lang="en-US" dirty="0" smtClean="0"/>
              <a:t>Composite video: also called RGB port</a:t>
            </a:r>
          </a:p>
          <a:p>
            <a:pPr lvl="2"/>
            <a:r>
              <a:rPr lang="en-US" dirty="0" smtClean="0"/>
              <a:t>Red, green, and blue are mixed together in the same signal</a:t>
            </a:r>
          </a:p>
          <a:p>
            <a:pPr lvl="2"/>
            <a:r>
              <a:rPr lang="en-US" dirty="0" smtClean="0"/>
              <a:t>Does not produce as sharp an image as VGA or S-Video</a:t>
            </a:r>
          </a:p>
          <a:p>
            <a:pPr lvl="1"/>
            <a:r>
              <a:rPr lang="en-US" dirty="0" smtClean="0"/>
              <a:t>S-Video (Super-Video): used by some TVs and video equipment</a:t>
            </a:r>
          </a:p>
          <a:p>
            <a:pPr lvl="2"/>
            <a:r>
              <a:rPr lang="en-US" dirty="0" smtClean="0"/>
              <a:t>Connector is called a MiniDin-6 and looks like PS/2</a:t>
            </a:r>
          </a:p>
          <a:p>
            <a:pPr lvl="1"/>
            <a:r>
              <a:rPr lang="en-US" dirty="0" smtClean="0"/>
              <a:t>Component video: has been split into different components and carried as separate signals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97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1EC3909-9082-48BF-A069-2795B846C64D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Principles For Supporting Devices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I/O devices may be internal or external</a:t>
            </a:r>
          </a:p>
          <a:p>
            <a:pPr eaLnBrk="1" hangingPunct="1"/>
            <a:r>
              <a:rPr lang="en-US" dirty="0" smtClean="0"/>
              <a:t>Fundamental principles and concepts:</a:t>
            </a:r>
          </a:p>
          <a:p>
            <a:pPr lvl="1" eaLnBrk="1" hangingPunct="1"/>
            <a:r>
              <a:rPr lang="en-US" dirty="0" smtClean="0"/>
              <a:t>Every device is controlled by software</a:t>
            </a:r>
          </a:p>
          <a:p>
            <a:pPr lvl="1" eaLnBrk="1" hangingPunct="1"/>
            <a:r>
              <a:rPr lang="en-US" dirty="0" smtClean="0"/>
              <a:t>Best guide for installation and support: manufacturer</a:t>
            </a:r>
          </a:p>
          <a:p>
            <a:pPr lvl="1" eaLnBrk="1" hangingPunct="1"/>
            <a:r>
              <a:rPr lang="en-US" dirty="0" smtClean="0"/>
              <a:t>Some devices need application software</a:t>
            </a:r>
          </a:p>
          <a:p>
            <a:pPr lvl="1" eaLnBrk="1" hangingPunct="1"/>
            <a:r>
              <a:rPr lang="en-US" dirty="0" smtClean="0"/>
              <a:t>A device is no faster than the port/slot it is designed for</a:t>
            </a:r>
          </a:p>
          <a:p>
            <a:pPr lvl="1" eaLnBrk="1" hangingPunct="1"/>
            <a:r>
              <a:rPr lang="en-US" dirty="0" smtClean="0"/>
              <a:t>Use an administrator account in Windows</a:t>
            </a:r>
          </a:p>
          <a:p>
            <a:pPr lvl="1" eaLnBrk="1" hangingPunct="1"/>
            <a:r>
              <a:rPr lang="en-US" dirty="0" smtClean="0"/>
              <a:t>Problems are sometimes solved by updating drivers or firmware</a:t>
            </a:r>
          </a:p>
          <a:p>
            <a:pPr lvl="1" eaLnBrk="1" hangingPunct="1"/>
            <a:r>
              <a:rPr lang="en-US" dirty="0" smtClean="0"/>
              <a:t>Install only one device at a time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Cards and Connectors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provided by video cards (cont’d):</a:t>
            </a:r>
          </a:p>
          <a:p>
            <a:pPr lvl="1"/>
            <a:r>
              <a:rPr lang="en-US" dirty="0" smtClean="0"/>
              <a:t>Display Port: designed to replace DVI</a:t>
            </a:r>
          </a:p>
          <a:p>
            <a:pPr lvl="2"/>
            <a:r>
              <a:rPr lang="en-US" dirty="0" smtClean="0"/>
              <a:t>Can transmit </a:t>
            </a:r>
            <a:r>
              <a:rPr lang="en-US" dirty="0" smtClean="0"/>
              <a:t>digital, </a:t>
            </a:r>
            <a:r>
              <a:rPr lang="en-US" dirty="0" smtClean="0"/>
              <a:t>audio </a:t>
            </a:r>
            <a:r>
              <a:rPr lang="en-US" dirty="0" smtClean="0"/>
              <a:t>data, and </a:t>
            </a:r>
            <a:r>
              <a:rPr lang="en-US" dirty="0" err="1" smtClean="0"/>
              <a:t>usb</a:t>
            </a:r>
            <a:endParaRPr lang="en-US" dirty="0" smtClean="0"/>
          </a:p>
          <a:p>
            <a:pPr lvl="2"/>
            <a:r>
              <a:rPr lang="en-US" dirty="0" smtClean="0"/>
              <a:t>Uses data packet transmissions similar to Ethernet, USB, and PCI Express</a:t>
            </a:r>
          </a:p>
          <a:p>
            <a:pPr lvl="2"/>
            <a:r>
              <a:rPr lang="en-US" dirty="0" smtClean="0"/>
              <a:t>Expected to replace VGA, DVI, and HDMI on desktop and laptop computers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HDMI: transmits both digital video and audio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Allows for several types of HDMI connectors (best known is Type A 19-pin)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Only works on DVI-D ports (does not transmit analog)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1508" name="Picture 4" descr="http://upload.wikimedia.org/wikipedia/commons/thumb/f/f1/DisplayPort_Connector.svg/300px-DisplayPort_Connecto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981200"/>
            <a:ext cx="2209800" cy="854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2459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4338" name="Picture 2" descr="C:\Users\Julie\Documents\Dropbox\instructormanuals\A+Hardware\Figures\Ch06\Figure 6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0694"/>
            <a:ext cx="2498724" cy="2641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ulie\Documents\Dropbox\instructormanuals\A+Hardware\Figures\Ch06\Figure 6-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20983"/>
            <a:ext cx="3076933" cy="2341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3308" y="4343399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6-52 </a:t>
            </a:r>
            <a:r>
              <a:rPr lang="en-US" sz="1600" dirty="0" smtClean="0"/>
              <a:t>DisplayPort to</a:t>
            </a:r>
          </a:p>
          <a:p>
            <a:r>
              <a:rPr lang="en-US" sz="1600" dirty="0" smtClean="0"/>
              <a:t>Mini DisplayPort cable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65183" y="4351767"/>
            <a:ext cx="3594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6-53 </a:t>
            </a:r>
            <a:r>
              <a:rPr lang="en-US" sz="1600" dirty="0" smtClean="0"/>
              <a:t>HDMI to miniHDMI cable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276559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E7FDC0A9-5CD5-40C3-A6BB-94F3D385AE5B}" type="slidenum">
              <a:rPr lang="en-US" smtClean="0"/>
              <a:pPr eaLnBrk="1" hangingPunct="1"/>
              <a:t>42</a:t>
            </a:fld>
            <a:endParaRPr lang="en-US" dirty="0" smtClean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Changing Monitor Settings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Monitor buttons</a:t>
            </a:r>
          </a:p>
          <a:p>
            <a:pPr lvl="1" eaLnBrk="1" hangingPunct="1"/>
            <a:r>
              <a:rPr lang="en-US" dirty="0" smtClean="0"/>
              <a:t>Can adjust horizontal and vertical position of the screen</a:t>
            </a:r>
          </a:p>
          <a:p>
            <a:pPr lvl="1" eaLnBrk="1" hangingPunct="1"/>
            <a:r>
              <a:rPr lang="en-US" dirty="0" smtClean="0"/>
              <a:t>Can change the brightness and contrast settings</a:t>
            </a:r>
          </a:p>
          <a:p>
            <a:pPr lvl="1" eaLnBrk="1" hangingPunct="1"/>
            <a:r>
              <a:rPr lang="en-US" dirty="0" smtClean="0"/>
              <a:t>On laptops, function keys are usually used instead of buttons</a:t>
            </a:r>
          </a:p>
          <a:p>
            <a:pPr eaLnBrk="1" hangingPunct="1"/>
            <a:r>
              <a:rPr lang="en-US" dirty="0" smtClean="0"/>
              <a:t>Windows utilities can also be used to change monitor settings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E5A84CC3-1A5C-4F64-9F3D-CF800B2CB27E}" type="slidenum">
              <a:rPr lang="en-US" smtClean="0"/>
              <a:pPr eaLnBrk="1" hangingPunct="1"/>
              <a:t>43</a:t>
            </a:fld>
            <a:endParaRPr lang="en-US" dirty="0" smtClean="0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Video Memory and Windows 7/Vista</a:t>
            </a: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Graphics processing unit (GPU) – also called visual processing unit (VPU)</a:t>
            </a:r>
          </a:p>
          <a:p>
            <a:pPr lvl="1" eaLnBrk="1" hangingPunct="1"/>
            <a:r>
              <a:rPr lang="en-US" dirty="0" smtClean="0"/>
              <a:t>Uses graphics RAM installed on the card</a:t>
            </a:r>
          </a:p>
          <a:p>
            <a:pPr eaLnBrk="1" hangingPunct="1"/>
            <a:r>
              <a:rPr lang="en-US" dirty="0" smtClean="0"/>
              <a:t>Most video cards use:</a:t>
            </a:r>
          </a:p>
          <a:p>
            <a:pPr lvl="1" eaLnBrk="1" hangingPunct="1"/>
            <a:r>
              <a:rPr lang="en-US" dirty="0" smtClean="0"/>
              <a:t>DDR2, DDR3, Graphics DDR3 (GDDR3), GDDR4, GDDR5 memory</a:t>
            </a:r>
          </a:p>
          <a:p>
            <a:pPr eaLnBrk="1" hangingPunct="1"/>
            <a:r>
              <a:rPr lang="en-US" dirty="0" smtClean="0"/>
              <a:t>Some video cards have as much as 2 GB of graphics memory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Memory and Windows 7/Vista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Windows7/Vista Aero </a:t>
            </a:r>
            <a:r>
              <a:rPr lang="en-US" sz="2500" dirty="0"/>
              <a:t>requirements</a:t>
            </a:r>
          </a:p>
          <a:p>
            <a:pPr lvl="1" eaLnBrk="1" hangingPunct="1"/>
            <a:r>
              <a:rPr lang="en-US" sz="2300" dirty="0"/>
              <a:t>128 MB video memory, DirectX 9 or higher, Windows Display Driver Model (WDDM</a:t>
            </a:r>
            <a:r>
              <a:rPr lang="en-US" sz="2300" dirty="0" smtClean="0"/>
              <a:t>)</a:t>
            </a:r>
          </a:p>
          <a:p>
            <a:pPr eaLnBrk="1" hangingPunct="1"/>
            <a:r>
              <a:rPr lang="en-US" sz="2500" dirty="0" smtClean="0">
                <a:solidFill>
                  <a:srgbClr val="FF0000"/>
                </a:solidFill>
              </a:rPr>
              <a:t>DirectX – developmental tool developers can use to write multimedia applications</a:t>
            </a:r>
            <a:endParaRPr lang="en-US" sz="2500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300" dirty="0">
                <a:solidFill>
                  <a:srgbClr val="FF0000"/>
                </a:solidFill>
              </a:rPr>
              <a:t>DirectX diagnostics program: dxdiag.exe</a:t>
            </a:r>
          </a:p>
          <a:p>
            <a:pPr lvl="2" eaLnBrk="1" hangingPunct="1"/>
            <a:r>
              <a:rPr lang="en-US" dirty="0">
                <a:solidFill>
                  <a:srgbClr val="FF0000"/>
                </a:solidFill>
              </a:rPr>
              <a:t>Displays information about hardware</a:t>
            </a:r>
          </a:p>
          <a:p>
            <a:pPr lvl="2" eaLnBrk="1" hangingPunct="1"/>
            <a:r>
              <a:rPr lang="en-US" dirty="0">
                <a:solidFill>
                  <a:srgbClr val="FF0000"/>
                </a:solidFill>
              </a:rPr>
              <a:t>Helps diagnose problems with DirectX</a:t>
            </a:r>
          </a:p>
          <a:p>
            <a:pPr eaLnBrk="1" hangingPunct="1"/>
            <a:r>
              <a:rPr lang="en-US" sz="2500" dirty="0" smtClean="0"/>
              <a:t>Graphics memory can be embedded on video card, system memory, or a combination of both</a:t>
            </a:r>
          </a:p>
          <a:p>
            <a:pPr lvl="1" eaLnBrk="1" hangingPunct="1"/>
            <a:r>
              <a:rPr lang="en-US" sz="2300" dirty="0" smtClean="0"/>
              <a:t>Use Advanced settings under Adjust Screen Resolution to see available video memory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6526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devices to support might include:</a:t>
            </a:r>
          </a:p>
          <a:p>
            <a:pPr lvl="1"/>
            <a:r>
              <a:rPr lang="en-US" dirty="0" smtClean="0"/>
              <a:t>Optical discs</a:t>
            </a:r>
          </a:p>
          <a:p>
            <a:pPr lvl="1"/>
            <a:r>
              <a:rPr lang="en-US" dirty="0" smtClean="0"/>
              <a:t>USB flash drives</a:t>
            </a:r>
          </a:p>
          <a:p>
            <a:pPr lvl="1"/>
            <a:r>
              <a:rPr lang="en-US" dirty="0" smtClean="0"/>
              <a:t>Memory cards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364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Used by 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 – used to manage data stored on a device</a:t>
            </a:r>
          </a:p>
          <a:p>
            <a:pPr lvl="1"/>
            <a:r>
              <a:rPr lang="en-US" dirty="0" smtClean="0"/>
              <a:t>Overall structure the OS uses to name, store, and organize files on a drive</a:t>
            </a:r>
          </a:p>
          <a:p>
            <a:pPr lvl="1"/>
            <a:r>
              <a:rPr lang="en-US" dirty="0" smtClean="0"/>
              <a:t>In Windows, each storage device is assigned a driver letter</a:t>
            </a:r>
          </a:p>
          <a:p>
            <a:r>
              <a:rPr lang="en-US" dirty="0" smtClean="0"/>
              <a:t>Formatting – installing a new file system on a device</a:t>
            </a:r>
          </a:p>
          <a:p>
            <a:r>
              <a:rPr lang="en-US" dirty="0" smtClean="0"/>
              <a:t>Types of file systems:</a:t>
            </a:r>
          </a:p>
          <a:p>
            <a:pPr lvl="1"/>
            <a:r>
              <a:rPr lang="en-US" dirty="0" smtClean="0"/>
              <a:t>NTFS, exFAT, FAT32 and FAT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9585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5362" name="Picture 2" descr="C:\Users\Julie\Documents\Dropbox\instructormanuals\A+Hardware\Figures\Ch06\Figure 6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062537" cy="3624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478" y="5181600"/>
            <a:ext cx="5489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6-59  </a:t>
            </a:r>
            <a:r>
              <a:rPr lang="en-US" dirty="0" smtClean="0"/>
              <a:t>This 4 GB SD card is using the FAT32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file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3105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Used by Optical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CDs, DVDs, and Blu-ray discs (BD) use similar laser technologies</a:t>
            </a:r>
          </a:p>
          <a:p>
            <a:pPr lvl="1"/>
            <a:r>
              <a:rPr lang="en-US" dirty="0" smtClean="0"/>
              <a:t>Tiny lands and pits on surface represent bits read by a laser beam</a:t>
            </a:r>
          </a:p>
          <a:p>
            <a:r>
              <a:rPr lang="en-US" dirty="0" smtClean="0"/>
              <a:t>CD drives use CDFS (Compact Disc File System)</a:t>
            </a:r>
          </a:p>
          <a:p>
            <a:r>
              <a:rPr lang="en-US" dirty="0" smtClean="0"/>
              <a:t>DVD and Blue-ray drives use UDF (Universal Disk Format) file system</a:t>
            </a:r>
          </a:p>
          <a:p>
            <a:r>
              <a:rPr lang="en-US" dirty="0" smtClean="0"/>
              <a:t>Internal optical drive interfaces with motherboard via an IDE or SATA connection</a:t>
            </a:r>
          </a:p>
          <a:p>
            <a:pPr lvl="1"/>
            <a:r>
              <a:rPr lang="en-US" dirty="0" smtClean="0"/>
              <a:t>External might use eSATA, FireWire, or USB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6786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Standards Used by Optical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can be written to:</a:t>
            </a:r>
          </a:p>
          <a:p>
            <a:pPr lvl="1"/>
            <a:r>
              <a:rPr lang="en-US" dirty="0" smtClean="0"/>
              <a:t>One side of a CD</a:t>
            </a:r>
          </a:p>
          <a:p>
            <a:pPr lvl="1"/>
            <a:r>
              <a:rPr lang="en-US" dirty="0" smtClean="0"/>
              <a:t>One or both sides of a DVD or Blu-ray disc</a:t>
            </a:r>
          </a:p>
          <a:p>
            <a:r>
              <a:rPr lang="en-US" dirty="0" smtClean="0"/>
              <a:t>DVD or Blu-ray disc can hold in two layers on each side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6386" name="Picture 2" descr="C:\Users\Julie\Documents\Dropbox\instructormanuals\A+Hardware\Figures\Ch06\Figure 6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4992687" cy="2557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91084" y="5277833"/>
            <a:ext cx="245291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Figure 6-64 </a:t>
            </a:r>
            <a:r>
              <a:rPr lang="en-US" sz="1500" dirty="0" smtClean="0"/>
              <a:t>Storage </a:t>
            </a:r>
          </a:p>
          <a:p>
            <a:r>
              <a:rPr lang="en-US" sz="1500" dirty="0" smtClean="0"/>
              <a:t>Capacities for CDs, DVDs,</a:t>
            </a:r>
          </a:p>
          <a:p>
            <a:r>
              <a:rPr lang="en-US" sz="1500" dirty="0" smtClean="0"/>
              <a:t>And BD discs</a:t>
            </a:r>
            <a:endParaRPr lang="en-US" sz="1500" dirty="0"/>
          </a:p>
        </p:txBody>
      </p:sp>
    </p:spTree>
    <p:extLst>
      <p:ext uri="{BB962C8B-B14F-4D97-AF65-F5344CB8AC3E}">
        <p14:creationId xmlns="" xmlns:p14="http://schemas.microsoft.com/office/powerpoint/2010/main" val="35242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Action Center and Device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</a:t>
            </a:r>
          </a:p>
          <a:p>
            <a:pPr lvl="1"/>
            <a:r>
              <a:rPr lang="en-US" dirty="0" smtClean="0"/>
              <a:t>Automatically launches Action Center if a problem occurs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C:\Users\Julie\Documents\DropBox\InstructorManuals\A+Hardware\Figures\Ch06\Figure 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4572000" cy="2547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638800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6-1  </a:t>
            </a:r>
            <a:r>
              <a:rPr lang="en-US" dirty="0" smtClean="0"/>
              <a:t>Windows 7 reports a problem with a driver for a USB printer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34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Used by Optical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to look for in an optical drive:</a:t>
            </a:r>
          </a:p>
          <a:p>
            <a:pPr lvl="1"/>
            <a:r>
              <a:rPr lang="en-US" dirty="0" smtClean="0"/>
              <a:t>Ability to burn labels on the top of a disc</a:t>
            </a:r>
          </a:p>
          <a:p>
            <a:pPr lvl="1"/>
            <a:r>
              <a:rPr lang="en-US" dirty="0" smtClean="0"/>
              <a:t>Two technologies are Labelflash and LightScribe</a:t>
            </a:r>
          </a:p>
          <a:p>
            <a:pPr lvl="1"/>
            <a:r>
              <a:rPr lang="en-US" dirty="0" smtClean="0"/>
              <a:t>Both the drive and disc must support the technology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7410" name="Picture 2" descr="C:\Users\Julie\Documents\Dropbox\instructormanuals\A+Hardware\Figures\Ch06\Figure 6-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3819525" cy="2471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5029200"/>
            <a:ext cx="31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6-66  </a:t>
            </a:r>
            <a:r>
              <a:rPr lang="en-US" sz="1600" dirty="0" smtClean="0"/>
              <a:t>This disc label was</a:t>
            </a:r>
          </a:p>
          <a:p>
            <a:r>
              <a:rPr lang="en-US" sz="1600" dirty="0" smtClean="0"/>
              <a:t>written using a DVD burner that </a:t>
            </a:r>
          </a:p>
          <a:p>
            <a:r>
              <a:rPr lang="en-US" sz="1600" dirty="0" smtClean="0"/>
              <a:t>supports LightScribe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827882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An Optical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optical drives use a SATA, IDE, or SCSI interface</a:t>
            </a:r>
          </a:p>
          <a:p>
            <a:r>
              <a:rPr lang="en-US" dirty="0" smtClean="0"/>
              <a:t>An optical drive that shares a cable with a hard drive can slow down the hard drive’s performance</a:t>
            </a:r>
          </a:p>
          <a:p>
            <a:pPr lvl="1"/>
            <a:r>
              <a:rPr lang="en-US" dirty="0" smtClean="0"/>
              <a:t>If hard drive and optical drive must share a cable, make the hard drive the master</a:t>
            </a:r>
          </a:p>
          <a:p>
            <a:r>
              <a:rPr lang="en-US" dirty="0" smtClean="0"/>
              <a:t>On motherboards that have one SATA connection and one IDE connection, use SATA connections for all hard drives</a:t>
            </a:r>
          </a:p>
          <a:p>
            <a:r>
              <a:rPr lang="en-US" dirty="0" smtClean="0"/>
              <a:t>Optical drives are usually installed in top bay of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36650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 Optical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7/Vista/XP supports optical drives using its own embedded drivers</a:t>
            </a:r>
          </a:p>
          <a:p>
            <a:pPr lvl="1"/>
            <a:r>
              <a:rPr lang="en-US" dirty="0" smtClean="0"/>
              <a:t>Windows should recognize drive after Found New Hardware Wizard completes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8434" name="Picture 2" descr="C:\Users\Julie\Documents\Dropbox\instructormanuals\A+Hardware\Figures\Ch06\Figure 6-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00497"/>
            <a:ext cx="4578350" cy="253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5107913"/>
            <a:ext cx="3139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6-69  </a:t>
            </a:r>
            <a:r>
              <a:rPr lang="en-US" sz="1600" dirty="0" smtClean="0"/>
              <a:t>Slide the drive into </a:t>
            </a:r>
          </a:p>
          <a:p>
            <a:r>
              <a:rPr lang="en-US" sz="1600" dirty="0" smtClean="0"/>
              <a:t>the bay flush with the front</a:t>
            </a:r>
          </a:p>
          <a:p>
            <a:r>
              <a:rPr lang="en-US" sz="1600" dirty="0" smtClean="0"/>
              <a:t>panel</a:t>
            </a:r>
          </a:p>
        </p:txBody>
      </p:sp>
    </p:spTree>
    <p:extLst>
      <p:ext uri="{BB962C8B-B14F-4D97-AF65-F5344CB8AC3E}">
        <p14:creationId xmlns="" xmlns:p14="http://schemas.microsoft.com/office/powerpoint/2010/main" val="1827666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Solid-State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Solid-state storage:</a:t>
            </a:r>
          </a:p>
          <a:p>
            <a:pPr lvl="1"/>
            <a:r>
              <a:rPr lang="en-US" dirty="0" smtClean="0"/>
              <a:t>SSD hard drives, USB flash drives, and memory cards</a:t>
            </a:r>
          </a:p>
          <a:p>
            <a:r>
              <a:rPr lang="en-US" dirty="0" smtClean="0"/>
              <a:t>USB flash drives go by many names:</a:t>
            </a:r>
          </a:p>
          <a:p>
            <a:pPr lvl="1"/>
            <a:r>
              <a:rPr lang="en-US" dirty="0" smtClean="0"/>
              <a:t>Flash pen drive, jump drive, thumb drive, and key drive</a:t>
            </a:r>
          </a:p>
          <a:p>
            <a:pPr lvl="1"/>
            <a:r>
              <a:rPr lang="en-US" dirty="0" smtClean="0"/>
              <a:t>Use FAT or exFAT file system</a:t>
            </a:r>
          </a:p>
          <a:p>
            <a:pPr lvl="1"/>
            <a:r>
              <a:rPr lang="en-US" dirty="0" smtClean="0"/>
              <a:t>Windows 7/Vista/XP has embedded drivers to support flash drives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658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cards might be used in:</a:t>
            </a:r>
          </a:p>
          <a:p>
            <a:pPr lvl="1"/>
            <a:r>
              <a:rPr lang="en-US" dirty="0" smtClean="0"/>
              <a:t>Digital cameras, tablets, cell phones, MP3 players, digital camcorders, etc…</a:t>
            </a:r>
          </a:p>
          <a:p>
            <a:r>
              <a:rPr lang="en-US" dirty="0" smtClean="0"/>
              <a:t>SD (Secure Digital) Association is responsible for standards:</a:t>
            </a:r>
          </a:p>
          <a:p>
            <a:pPr lvl="1"/>
            <a:r>
              <a:rPr lang="en-US" dirty="0" smtClean="0"/>
              <a:t>1.x (regular SD)</a:t>
            </a:r>
          </a:p>
          <a:p>
            <a:pPr lvl="1"/>
            <a:r>
              <a:rPr lang="en-US" dirty="0" smtClean="0"/>
              <a:t>2.x (SD High Capacity or SDHC)</a:t>
            </a:r>
          </a:p>
          <a:p>
            <a:pPr lvl="1"/>
            <a:r>
              <a:rPr lang="en-US" dirty="0" smtClean="0"/>
              <a:t>3.x (SD eXtended Capacity or SDXC)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9811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19458" name="Picture 2" descr="C:\Users\Julie\Documents\Dropbox\instructormanuals\A+Hardware\Figures\Ch06\Table 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914400"/>
            <a:ext cx="5124450" cy="442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592679"/>
            <a:ext cx="753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 6-5  </a:t>
            </a:r>
            <a:r>
              <a:rPr lang="en-US" dirty="0" smtClean="0"/>
              <a:t>Flash memory cards that follow the SD Association standards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6545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SDHC and SDXC slots are backward compatible with SD cards</a:t>
            </a:r>
          </a:p>
          <a:p>
            <a:r>
              <a:rPr lang="en-US" dirty="0" smtClean="0"/>
              <a:t>Cannot use:</a:t>
            </a:r>
          </a:p>
          <a:p>
            <a:pPr lvl="1"/>
            <a:r>
              <a:rPr lang="en-US" dirty="0" smtClean="0"/>
              <a:t>SDHC card in an SD slot</a:t>
            </a:r>
          </a:p>
          <a:p>
            <a:pPr lvl="1"/>
            <a:r>
              <a:rPr lang="en-US" dirty="0" smtClean="0"/>
              <a:t>SDXC card in an SDHC or SD slot</a:t>
            </a:r>
          </a:p>
          <a:p>
            <a:r>
              <a:rPr lang="en-US" dirty="0" smtClean="0"/>
              <a:t>SD and SDHC cards use FAT file system</a:t>
            </a:r>
          </a:p>
          <a:p>
            <a:r>
              <a:rPr lang="en-US" dirty="0" smtClean="0"/>
              <a:t>SDXC cards use exFAT file 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52048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20482" name="Picture 2" descr="C:\Users\Julie\Documents\Dropbox\instructormanuals\A+Hardware\Figures\Ch06\Table 6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876800" cy="5183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5708073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 6-6  </a:t>
            </a:r>
            <a:r>
              <a:rPr lang="en-US" dirty="0" smtClean="0"/>
              <a:t>Flash memory cards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8840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109B8C5-DD3E-4752-AD20-E11EAAA2A5DA}" type="slidenum">
              <a:rPr lang="en-US" smtClean="0"/>
              <a:pPr eaLnBrk="1" hangingPunct="1"/>
              <a:t>58</a:t>
            </a:fld>
            <a:endParaRPr lang="en-US" dirty="0" smtClean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Adding new devices to a computer require installing hardware and software</a:t>
            </a:r>
          </a:p>
          <a:p>
            <a:pPr eaLnBrk="1" hangingPunct="1"/>
            <a:r>
              <a:rPr lang="en-US" dirty="0" smtClean="0"/>
              <a:t>Use Device Manager to manage and troubleshoot hardware</a:t>
            </a:r>
          </a:p>
          <a:p>
            <a:pPr eaLnBrk="1" hangingPunct="1"/>
            <a:r>
              <a:rPr lang="en-US" dirty="0" smtClean="0"/>
              <a:t>Popular I/O ports on a motherboard include eSATA, FireWire, and USB</a:t>
            </a:r>
          </a:p>
          <a:p>
            <a:pPr eaLnBrk="1" hangingPunct="1"/>
            <a:r>
              <a:rPr lang="en-US" dirty="0" smtClean="0"/>
              <a:t>Wireless connections can use Wi-Fi 802.11a/b/g/n, Bluetooth, and Infrared standards</a:t>
            </a:r>
          </a:p>
          <a:p>
            <a:pPr eaLnBrk="1" hangingPunct="1"/>
            <a:r>
              <a:rPr lang="en-US" dirty="0" smtClean="0"/>
              <a:t>USB connectors include A-Male, B-Male, Mini-B, Micro-B, Micro-A, USB 3.0 B-Male, USB 3.0 Micro-B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1321C905-F781-43DC-903A-7D19550A98C5}" type="slidenum">
              <a:rPr lang="en-US" smtClean="0"/>
              <a:pPr eaLnBrk="1" hangingPunct="1"/>
              <a:t>59</a:t>
            </a:fld>
            <a:endParaRPr lang="en-US" dirty="0" smtClean="0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When installing devices, use 32-bit drivers for a 32-bit OS and 64-bit drivers for a 64-bit OS</a:t>
            </a:r>
          </a:p>
          <a:p>
            <a:pPr eaLnBrk="1" hangingPunct="1"/>
            <a:r>
              <a:rPr lang="en-US" dirty="0" smtClean="0"/>
              <a:t>Biometric input devices collect biological data in order to authenticate access to a system</a:t>
            </a:r>
          </a:p>
          <a:p>
            <a:pPr eaLnBrk="1" hangingPunct="1"/>
            <a:r>
              <a:rPr lang="en-US" dirty="0" smtClean="0"/>
              <a:t>Generally, Windows detects new adapter cards and installs appropriate drivers</a:t>
            </a:r>
          </a:p>
          <a:p>
            <a:pPr eaLnBrk="1" hangingPunct="1"/>
            <a:r>
              <a:rPr lang="en-US" dirty="0" smtClean="0"/>
              <a:t>Types of monitors include CRT, LCD, plasma, projector, and OLED monitor</a:t>
            </a:r>
          </a:p>
          <a:p>
            <a:pPr eaLnBrk="1" hangingPunct="1"/>
            <a:r>
              <a:rPr lang="en-US" dirty="0" smtClean="0"/>
              <a:t>Video ports might be VGA, DVI-I, DVI-D, DVI-A, composite video, S-Video, component video, DisplayPort, HDMI, and HDMI mini ports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Action Center and Device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problem is not resolved after following solutions from Action Center, try Device Manager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Julie\Documents\DropBox\InstructorManuals\A+Hardware\Figures\Ch06\Figure 6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4648200" cy="3188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712835"/>
            <a:ext cx="675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6-2  </a:t>
            </a:r>
            <a:r>
              <a:rPr lang="en-US" dirty="0" smtClean="0"/>
              <a:t>Windows offers to find the missing USB printer driver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15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systems a storage device might use in Windows include NTFS, exFAT, and FAT</a:t>
            </a:r>
          </a:p>
          <a:p>
            <a:r>
              <a:rPr lang="en-US" dirty="0" smtClean="0"/>
              <a:t>Optical discs can be recordable (CD-R) or rewritable (DVD-RW)</a:t>
            </a:r>
          </a:p>
          <a:p>
            <a:r>
              <a:rPr lang="en-US" dirty="0" smtClean="0"/>
              <a:t>Types of flash memory standards include SD, MiniSD, MicroSD, SDHC, MiniSDHC, MicroSDHC, SDXC, MicroSDXC</a:t>
            </a:r>
          </a:p>
          <a:p>
            <a:r>
              <a:rPr lang="en-US" dirty="0" smtClean="0"/>
              <a:t>Other memory cards include Memory Stick PRO Duo, Memory Stick PRO, Memory Stick Micro M2, CompactFlash I and II, and xD-Picture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986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ED14E57A-D10E-44B3-8428-E9C475D6CF49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the Action Center and Device Manager</a:t>
            </a:r>
            <a:endParaRPr lang="en-US" dirty="0" smtClean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Device Manager (devmgmt.msc)</a:t>
            </a:r>
          </a:p>
          <a:p>
            <a:pPr lvl="1" eaLnBrk="1" hangingPunct="1"/>
            <a:r>
              <a:rPr lang="en-US" dirty="0" smtClean="0"/>
              <a:t>Primary Windows tool for managing hardware</a:t>
            </a:r>
          </a:p>
          <a:p>
            <a:pPr eaLnBrk="1" hangingPunct="1"/>
            <a:r>
              <a:rPr lang="en-US" dirty="0" smtClean="0"/>
              <a:t>Using Device Manager you can:</a:t>
            </a:r>
          </a:p>
          <a:p>
            <a:pPr lvl="1" eaLnBrk="1" hangingPunct="1"/>
            <a:r>
              <a:rPr lang="en-US" dirty="0" smtClean="0"/>
              <a:t>Disable or enable a device</a:t>
            </a:r>
          </a:p>
          <a:p>
            <a:pPr lvl="1" eaLnBrk="1" hangingPunct="1"/>
            <a:r>
              <a:rPr lang="en-US" dirty="0" smtClean="0"/>
              <a:t>Update its drivers</a:t>
            </a:r>
          </a:p>
          <a:p>
            <a:pPr lvl="1" eaLnBrk="1" hangingPunct="1"/>
            <a:r>
              <a:rPr lang="en-US" dirty="0" smtClean="0"/>
              <a:t>Uninstall a device</a:t>
            </a:r>
          </a:p>
          <a:p>
            <a:pPr lvl="1" eaLnBrk="1" hangingPunct="1"/>
            <a:r>
              <a:rPr lang="en-US" dirty="0" smtClean="0"/>
              <a:t>Undo a driver update</a:t>
            </a:r>
          </a:p>
          <a:p>
            <a:pPr eaLnBrk="1" hangingPunct="1"/>
            <a:r>
              <a:rPr lang="en-US" dirty="0" smtClean="0"/>
              <a:t>To access Device Manger:</a:t>
            </a:r>
          </a:p>
          <a:p>
            <a:pPr lvl="1" eaLnBrk="1" hangingPunct="1"/>
            <a:r>
              <a:rPr lang="en-US" dirty="0" smtClean="0"/>
              <a:t>Click Start, right-click Computer, select Properties on the shortcut menu, Click Device Manager on the System window and respond to UAC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Action Center and Device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dirty="0" smtClean="0"/>
              <a:t>Ways to use Device Manager to solve problems:</a:t>
            </a:r>
          </a:p>
          <a:p>
            <a:pPr lvl="1"/>
            <a:r>
              <a:rPr lang="en-US" dirty="0" smtClean="0"/>
              <a:t>Look for error messages offered by Device Manager</a:t>
            </a:r>
          </a:p>
          <a:p>
            <a:pPr lvl="1"/>
            <a:r>
              <a:rPr lang="en-US" dirty="0" smtClean="0"/>
              <a:t>Update the drivers or roll back (undo) a driver update</a:t>
            </a:r>
          </a:p>
          <a:p>
            <a:pPr lvl="1"/>
            <a:r>
              <a:rPr lang="en-US" dirty="0" smtClean="0"/>
              <a:t>Try uninstalling and reinstalling the device</a:t>
            </a:r>
          </a:p>
          <a:p>
            <a:r>
              <a:rPr lang="en-US" dirty="0" smtClean="0"/>
              <a:t>If Windows is not able to locate new drivers for a device</a:t>
            </a:r>
          </a:p>
          <a:p>
            <a:pPr lvl="1"/>
            <a:r>
              <a:rPr lang="en-US" dirty="0" smtClean="0"/>
              <a:t>Download latest driver file from manufacturer’s site</a:t>
            </a:r>
          </a:p>
          <a:p>
            <a:pPr lvl="1"/>
            <a:r>
              <a:rPr lang="en-US" dirty="0" smtClean="0"/>
              <a:t>Use 64-bit drivers for 64-bit OS and 32-bit drivers for 32-bit OS</a:t>
            </a:r>
          </a:p>
          <a:p>
            <a:r>
              <a:rPr lang="en-US" dirty="0" smtClean="0"/>
              <a:t>A few devices have firmware on the device that can be flashed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81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17AAF5-72C0-41D5-B1A9-0BB87F97677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 descr="C:\Users\Julie\Documents\DropBox\InstructorManuals\A+Hardware\Figures\Ch06\Figure 6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191000" cy="4654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5318781"/>
            <a:ext cx="577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6-7  </a:t>
            </a:r>
            <a:r>
              <a:rPr lang="en-US" dirty="0" smtClean="0"/>
              <a:t>Use the device’s properties box to flash the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firmware on some devices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41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3626</Words>
  <Application>Microsoft Office PowerPoint</Application>
  <PresentationFormat>On-screen Show (4:3)</PresentationFormat>
  <Paragraphs>499</Paragraphs>
  <Slides>60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Default Design</vt:lpstr>
      <vt:lpstr>1_Default Design</vt:lpstr>
      <vt:lpstr>A+ Guide to Hardware:  Managing, Maintaining, and Troubleshooting, Sixth Edition</vt:lpstr>
      <vt:lpstr>Objectives</vt:lpstr>
      <vt:lpstr>Objectives</vt:lpstr>
      <vt:lpstr>Basic Principles For Supporting Devices</vt:lpstr>
      <vt:lpstr>Using the Action Center and Device Manager</vt:lpstr>
      <vt:lpstr>Using the Action Center and Device Manager</vt:lpstr>
      <vt:lpstr>Using the Action Center and Device Manager</vt:lpstr>
      <vt:lpstr>Using the Action Center and Device Manager</vt:lpstr>
      <vt:lpstr>Slide 9</vt:lpstr>
      <vt:lpstr>Slide 10</vt:lpstr>
      <vt:lpstr>Ports and Wireless Connections Used by Peripheral Devices</vt:lpstr>
      <vt:lpstr>Ports and Wireless Connections Used by Peripheral Devices</vt:lpstr>
      <vt:lpstr>Slide 13</vt:lpstr>
      <vt:lpstr>Ports and Wireless Connections Used by Peripheral Devices</vt:lpstr>
      <vt:lpstr>Ports and Wireless Connections Used by Peripheral Devices</vt:lpstr>
      <vt:lpstr>Installing I/O Peripheral Devices</vt:lpstr>
      <vt:lpstr>Installing I/O Peripheral Devices</vt:lpstr>
      <vt:lpstr>Installing I/O Peripheral Devices</vt:lpstr>
      <vt:lpstr>Installing I/O Peripheral Devices</vt:lpstr>
      <vt:lpstr>Installing I/O Peripheral Devices</vt:lpstr>
      <vt:lpstr>Installing I/O Peripheral Devices</vt:lpstr>
      <vt:lpstr>Installing I/O Peripheral Devices</vt:lpstr>
      <vt:lpstr>Installing I/O Peripheral Devices</vt:lpstr>
      <vt:lpstr>Installing I/O Peripheral Devices</vt:lpstr>
      <vt:lpstr>Installing I/O Peripheral Devices</vt:lpstr>
      <vt:lpstr>Installing I/O Peripheral Devices</vt:lpstr>
      <vt:lpstr>Installing and Configuring Adapter Cards</vt:lpstr>
      <vt:lpstr>Installing and Configuring Adapter Cards</vt:lpstr>
      <vt:lpstr>Installing and Configuring Adapter Cards</vt:lpstr>
      <vt:lpstr>Installing and Configuring Adapter Cards</vt:lpstr>
      <vt:lpstr>Installing and Configuring Adapter Cards</vt:lpstr>
      <vt:lpstr>Installing and Configuring Adapter Cards</vt:lpstr>
      <vt:lpstr>Supporting the Video Subsystem</vt:lpstr>
      <vt:lpstr>Monitor Technologies and Features</vt:lpstr>
      <vt:lpstr>Slide 35</vt:lpstr>
      <vt:lpstr>Monitor Technologies and Features</vt:lpstr>
      <vt:lpstr>Slide 37</vt:lpstr>
      <vt:lpstr>Video Cards and Connectors</vt:lpstr>
      <vt:lpstr>Video Cards and Connectors</vt:lpstr>
      <vt:lpstr>Video Cards and Connectors</vt:lpstr>
      <vt:lpstr>Slide 41</vt:lpstr>
      <vt:lpstr>Changing Monitor Settings</vt:lpstr>
      <vt:lpstr>Video Memory and Windows 7/Vista</vt:lpstr>
      <vt:lpstr>Video Memory and Windows 7/Vista</vt:lpstr>
      <vt:lpstr>Supporting Storage Devices</vt:lpstr>
      <vt:lpstr>File System Used by Storage Devices</vt:lpstr>
      <vt:lpstr>Slide 47</vt:lpstr>
      <vt:lpstr>Standards Used by Optical Drives</vt:lpstr>
      <vt:lpstr>Standards Used by Optical Drives</vt:lpstr>
      <vt:lpstr>Standards Used by Optical Drives</vt:lpstr>
      <vt:lpstr>Installing An Optical Drive</vt:lpstr>
      <vt:lpstr>Installing An Optical Drive</vt:lpstr>
      <vt:lpstr>Solid-State Storage</vt:lpstr>
      <vt:lpstr>Solid-State Storage</vt:lpstr>
      <vt:lpstr>Slide 55</vt:lpstr>
      <vt:lpstr>Solid-State Storage</vt:lpstr>
      <vt:lpstr>Slide 57</vt:lpstr>
      <vt:lpstr>Summary</vt:lpstr>
      <vt:lpstr>Summary</vt:lpstr>
      <vt:lpstr>Summary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407</cp:revision>
  <dcterms:created xsi:type="dcterms:W3CDTF">2009-10-01T20:17:30Z</dcterms:created>
  <dcterms:modified xsi:type="dcterms:W3CDTF">2014-11-13T17:16:11Z</dcterms:modified>
</cp:coreProperties>
</file>