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9.xml" ContentType="application/vnd.openxmlformats-officedocument.presentationml.notesSlide+xml"/>
  <Override PartName="/ppt/notesSlides/notesSlide7.xml" ContentType="application/vnd.openxmlformats-officedocument.presentationml.notesSlide+xml"/>
  <Default Extension="doc" ContentType="application/msword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Default Extension="bin" ContentType="application/vnd.openxmlformats-officedocument.oleObject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47"/>
  </p:notesMasterIdLst>
  <p:handoutMasterIdLst>
    <p:handoutMasterId r:id="rId48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304" r:id="rId14"/>
    <p:sldId id="305" r:id="rId15"/>
    <p:sldId id="306" r:id="rId16"/>
    <p:sldId id="268" r:id="rId17"/>
    <p:sldId id="307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301" r:id="rId29"/>
    <p:sldId id="302" r:id="rId30"/>
    <p:sldId id="282" r:id="rId31"/>
    <p:sldId id="283" r:id="rId32"/>
    <p:sldId id="284" r:id="rId33"/>
    <p:sldId id="285" r:id="rId34"/>
    <p:sldId id="286" r:id="rId35"/>
    <p:sldId id="288" r:id="rId36"/>
    <p:sldId id="287" r:id="rId37"/>
    <p:sldId id="289" r:id="rId38"/>
    <p:sldId id="290" r:id="rId39"/>
    <p:sldId id="291" r:id="rId40"/>
    <p:sldId id="298" r:id="rId41"/>
    <p:sldId id="299" r:id="rId42"/>
    <p:sldId id="300" r:id="rId43"/>
    <p:sldId id="295" r:id="rId44"/>
    <p:sldId id="303" r:id="rId45"/>
    <p:sldId id="297" r:id="rId46"/>
  </p:sldIdLst>
  <p:sldSz cx="9144000" cy="6858000" type="screen4x3"/>
  <p:notesSz cx="6858000" cy="9144000"/>
  <p:defaultTextStyle>
    <a:defPPr>
      <a:defRPr lang="en-US"/>
    </a:defPPr>
    <a:lvl1pPr algn="l" rtl="0" fontAlgn="base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4" d="100"/>
          <a:sy n="64" d="100"/>
        </p:scale>
        <p:origin x="-1680" y="-8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384"/>
    </p:cViewPr>
  </p:sorterViewPr>
  <p:notesViewPr>
    <p:cSldViewPr>
      <p:cViewPr varScale="1">
        <p:scale>
          <a:sx n="55" d="100"/>
          <a:sy n="55" d="100"/>
        </p:scale>
        <p:origin x="-1746" y="-84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notesMaster" Target="notesMasters/notesMaster1.xml"/><Relationship Id="rId50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51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defRPr sz="1200" b="0" smtClean="0"/>
            </a:lvl1pPr>
          </a:lstStyle>
          <a:p>
            <a:pPr>
              <a:defRPr/>
            </a:pPr>
            <a:r>
              <a:rPr lang="en-US"/>
              <a:t>COSC 1P03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defRPr sz="1200" b="0" smtClean="0"/>
            </a:lvl1pPr>
          </a:lstStyle>
          <a:p>
            <a:pPr>
              <a:defRPr/>
            </a:pPr>
            <a:r>
              <a:rPr lang="en-US"/>
              <a:t>Data Structures and Abstraction</a:t>
            </a:r>
          </a:p>
        </p:txBody>
      </p:sp>
      <p:sp>
        <p:nvSpPr>
          <p:cNvPr id="399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defRPr sz="1200" b="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99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1916113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lnSpc>
                <a:spcPct val="100000"/>
              </a:lnSpc>
              <a:defRPr sz="1200" b="0" smtClean="0"/>
            </a:lvl1pPr>
          </a:lstStyle>
          <a:p>
            <a:pPr>
              <a:defRPr/>
            </a:pPr>
            <a:r>
              <a:rPr lang="en-US"/>
              <a:t>7.</a:t>
            </a:r>
            <a:fld id="{FCAA0775-0256-4B46-A107-3878238254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defRPr sz="1200" b="0" smtClean="0"/>
            </a:lvl1pPr>
          </a:lstStyle>
          <a:p>
            <a:pPr>
              <a:defRPr/>
            </a:pPr>
            <a:r>
              <a:rPr lang="en-US"/>
              <a:t>COSC 1P03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defRPr sz="1200" b="0" smtClean="0"/>
            </a:lvl1pPr>
          </a:lstStyle>
          <a:p>
            <a:pPr>
              <a:defRPr/>
            </a:pPr>
            <a:r>
              <a:rPr lang="en-US"/>
              <a:t>2002/03</a:t>
            </a:r>
          </a:p>
        </p:txBody>
      </p:sp>
      <p:sp>
        <p:nvSpPr>
          <p:cNvPr id="48132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defRPr sz="1200" b="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1989138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lnSpc>
                <a:spcPct val="100000"/>
              </a:lnSpc>
              <a:defRPr sz="1200" b="0" smtClean="0"/>
            </a:lvl1pPr>
          </a:lstStyle>
          <a:p>
            <a:pPr>
              <a:defRPr/>
            </a:pPr>
            <a:r>
              <a:rPr lang="en-US"/>
              <a:t>7.</a:t>
            </a:r>
            <a:fld id="{CC9B6F73-3A06-436D-9081-3D111CA30F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ftr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COSC 1P03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2002/03</a:t>
            </a:r>
          </a:p>
        </p:txBody>
      </p:sp>
      <p:sp>
        <p:nvSpPr>
          <p:cNvPr id="4915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7.</a:t>
            </a:r>
            <a:fld id="{AD4E15D5-9967-4860-A678-CB3D2727BBA3}" type="slidenum">
              <a:rPr lang="en-US"/>
              <a:pPr/>
              <a:t>2</a:t>
            </a:fld>
            <a:endParaRPr lang="en-US"/>
          </a:p>
        </p:txBody>
      </p:sp>
      <p:sp>
        <p:nvSpPr>
          <p:cNvPr id="49157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098550" y="676275"/>
            <a:ext cx="4605338" cy="3452813"/>
          </a:xfrm>
          <a:ln/>
        </p:spPr>
      </p:sp>
      <p:sp>
        <p:nvSpPr>
          <p:cNvPr id="4915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6938" y="4354513"/>
            <a:ext cx="5083175" cy="4127500"/>
          </a:xfrm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CA" sz="2400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COSC 1P03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2002/03</a:t>
            </a:r>
          </a:p>
        </p:txBody>
      </p:sp>
      <p:sp>
        <p:nvSpPr>
          <p:cNvPr id="5018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7.</a:t>
            </a:r>
            <a:fld id="{D0A83E88-AFF4-4DA2-81BD-3C7D75885A8A}" type="slidenum">
              <a:rPr lang="en-US"/>
              <a:pPr/>
              <a:t>3</a:t>
            </a:fld>
            <a:endParaRPr lang="en-US"/>
          </a:p>
        </p:txBody>
      </p:sp>
      <p:sp>
        <p:nvSpPr>
          <p:cNvPr id="50181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098550" y="676275"/>
            <a:ext cx="4605338" cy="3452813"/>
          </a:xfrm>
          <a:ln/>
        </p:spPr>
      </p:sp>
      <p:sp>
        <p:nvSpPr>
          <p:cNvPr id="5018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6938" y="4354513"/>
            <a:ext cx="5083175" cy="4127500"/>
          </a:xfrm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CA" sz="2400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COSC 1P03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2002/03</a:t>
            </a:r>
          </a:p>
        </p:txBody>
      </p:sp>
      <p:sp>
        <p:nvSpPr>
          <p:cNvPr id="5120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7.</a:t>
            </a:r>
            <a:fld id="{5DA63F74-CB41-464E-96EC-229BD1D384A8}" type="slidenum">
              <a:rPr lang="en-US"/>
              <a:pPr/>
              <a:t>4</a:t>
            </a:fld>
            <a:endParaRPr lang="en-US"/>
          </a:p>
        </p:txBody>
      </p:sp>
      <p:sp>
        <p:nvSpPr>
          <p:cNvPr id="51205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098550" y="676275"/>
            <a:ext cx="4605338" cy="3452813"/>
          </a:xfrm>
          <a:ln/>
        </p:spPr>
      </p:sp>
      <p:sp>
        <p:nvSpPr>
          <p:cNvPr id="512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6938" y="4354513"/>
            <a:ext cx="5083175" cy="4127500"/>
          </a:xfrm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CA" sz="2400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COSC 1P03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2002/03</a:t>
            </a:r>
          </a:p>
        </p:txBody>
      </p:sp>
      <p:sp>
        <p:nvSpPr>
          <p:cNvPr id="5222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7.</a:t>
            </a:r>
            <a:fld id="{601E4838-2DC2-4073-91FC-B2D6A8BC38A7}" type="slidenum">
              <a:rPr lang="en-US"/>
              <a:pPr/>
              <a:t>5</a:t>
            </a:fld>
            <a:endParaRPr lang="en-US"/>
          </a:p>
        </p:txBody>
      </p:sp>
      <p:sp>
        <p:nvSpPr>
          <p:cNvPr id="52229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098550" y="676275"/>
            <a:ext cx="4605338" cy="3452813"/>
          </a:xfrm>
          <a:ln/>
        </p:spPr>
      </p:sp>
      <p:sp>
        <p:nvSpPr>
          <p:cNvPr id="522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6938" y="4354513"/>
            <a:ext cx="5083175" cy="4127500"/>
          </a:xfrm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CA" sz="2400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COSC 1P03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2002/03</a:t>
            </a:r>
          </a:p>
        </p:txBody>
      </p:sp>
      <p:sp>
        <p:nvSpPr>
          <p:cNvPr id="5325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7.</a:t>
            </a:r>
            <a:fld id="{58050FBF-B9BF-40BB-8850-3E867EF67138}" type="slidenum">
              <a:rPr lang="en-US"/>
              <a:pPr/>
              <a:t>6</a:t>
            </a:fld>
            <a:endParaRPr lang="en-US"/>
          </a:p>
        </p:txBody>
      </p:sp>
      <p:sp>
        <p:nvSpPr>
          <p:cNvPr id="53253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098550" y="676275"/>
            <a:ext cx="4605338" cy="3452813"/>
          </a:xfrm>
          <a:ln/>
        </p:spPr>
      </p:sp>
      <p:sp>
        <p:nvSpPr>
          <p:cNvPr id="5325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6938" y="4354513"/>
            <a:ext cx="5083175" cy="4127500"/>
          </a:xfrm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CA" sz="2400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COSC 1P03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2002/03</a:t>
            </a:r>
          </a:p>
        </p:txBody>
      </p:sp>
      <p:sp>
        <p:nvSpPr>
          <p:cNvPr id="5427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7.</a:t>
            </a:r>
            <a:fld id="{53852958-E8E2-4D0A-AC37-75CBBBD0D9C5}" type="slidenum">
              <a:rPr lang="en-US"/>
              <a:pPr/>
              <a:t>7</a:t>
            </a:fld>
            <a:endParaRPr lang="en-US"/>
          </a:p>
        </p:txBody>
      </p:sp>
      <p:sp>
        <p:nvSpPr>
          <p:cNvPr id="54277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098550" y="676275"/>
            <a:ext cx="4605338" cy="3452813"/>
          </a:xfrm>
          <a:ln/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COSC 1P03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2002/03</a:t>
            </a:r>
          </a:p>
        </p:txBody>
      </p:sp>
      <p:sp>
        <p:nvSpPr>
          <p:cNvPr id="5530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7.</a:t>
            </a:r>
            <a:fld id="{2C241F93-AB3A-4367-9500-6E6CF1E0E8C9}" type="slidenum">
              <a:rPr lang="en-US"/>
              <a:pPr/>
              <a:t>12</a:t>
            </a:fld>
            <a:endParaRPr lang="en-US"/>
          </a:p>
        </p:txBody>
      </p:sp>
      <p:sp>
        <p:nvSpPr>
          <p:cNvPr id="5530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CA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COSC 1P03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2002/03</a:t>
            </a:r>
          </a:p>
        </p:txBody>
      </p:sp>
      <p:sp>
        <p:nvSpPr>
          <p:cNvPr id="5632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7.</a:t>
            </a:r>
            <a:fld id="{4422410C-2355-404B-B40A-0C79F17C6AD3}" type="slidenum">
              <a:rPr lang="en-US"/>
              <a:pPr/>
              <a:t>17</a:t>
            </a:fld>
            <a:endParaRPr lang="en-US"/>
          </a:p>
        </p:txBody>
      </p:sp>
      <p:sp>
        <p:nvSpPr>
          <p:cNvPr id="56325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144588" y="685800"/>
            <a:ext cx="4572000" cy="3429000"/>
          </a:xfrm>
          <a:ln/>
        </p:spPr>
      </p:sp>
      <p:sp>
        <p:nvSpPr>
          <p:cNvPr id="5632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CA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COSC 1P03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2002/03</a:t>
            </a:r>
          </a:p>
        </p:txBody>
      </p:sp>
      <p:sp>
        <p:nvSpPr>
          <p:cNvPr id="5734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7.</a:t>
            </a:r>
            <a:fld id="{2332E595-5CBA-469A-92EC-E1E53E9FEA15}" type="slidenum">
              <a:rPr lang="en-US"/>
              <a:pPr/>
              <a:t>41</a:t>
            </a:fld>
            <a:endParaRPr lang="en-US"/>
          </a:p>
        </p:txBody>
      </p:sp>
      <p:sp>
        <p:nvSpPr>
          <p:cNvPr id="5734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5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CA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365875" y="909638"/>
            <a:ext cx="1792288" cy="51911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85838" y="909638"/>
            <a:ext cx="5227637" cy="51911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985838" y="909638"/>
            <a:ext cx="7172325" cy="51911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85838" y="1978025"/>
            <a:ext cx="3509962" cy="41227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78025"/>
            <a:ext cx="3509963" cy="41227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CA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AutoShape 2"/>
          <p:cNvSpPr>
            <a:spLocks noChangeArrowheads="1"/>
          </p:cNvSpPr>
          <p:nvPr/>
        </p:nvSpPr>
        <p:spPr bwMode="auto">
          <a:xfrm>
            <a:off x="184150" y="234950"/>
            <a:ext cx="8775700" cy="6489700"/>
          </a:xfrm>
          <a:prstGeom prst="roundRect">
            <a:avLst>
              <a:gd name="adj" fmla="val 12495"/>
            </a:avLst>
          </a:prstGeom>
          <a:noFill/>
          <a:ln w="76200">
            <a:pattFill prst="pct50">
              <a:fgClr>
                <a:schemeClr val="tx1"/>
              </a:fgClr>
              <a:bgClr>
                <a:schemeClr val="bg1"/>
              </a:bgClr>
            </a:patt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  <p:sp useBgFill="1">
        <p:nvSpPr>
          <p:cNvPr id="4099" name="Rectangle 3"/>
          <p:cNvSpPr>
            <a:spLocks noChangeArrowheads="1"/>
          </p:cNvSpPr>
          <p:nvPr/>
        </p:nvSpPr>
        <p:spPr bwMode="auto">
          <a:xfrm>
            <a:off x="820738" y="133350"/>
            <a:ext cx="1106487" cy="242888"/>
          </a:xfrm>
          <a:prstGeom prst="rect">
            <a:avLst/>
          </a:prstGeom>
          <a:ln w="12700">
            <a:noFill/>
            <a:miter lim="800000"/>
            <a:headEnd/>
            <a:tailEnd/>
          </a:ln>
          <a:effectLst/>
        </p:spPr>
        <p:txBody>
          <a:bodyPr wrap="none" lIns="63588" tIns="25435" rIns="63588" bIns="25435">
            <a:spAutoFit/>
          </a:bodyPr>
          <a:lstStyle/>
          <a:p>
            <a:pPr defTabSz="915988" eaLnBrk="0" hangingPunct="0">
              <a:defRPr/>
            </a:pPr>
            <a:r>
              <a:rPr lang="en-US" sz="1400" b="0"/>
              <a:t>COSC 1P03</a:t>
            </a:r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3505200" y="909638"/>
            <a:ext cx="2133600" cy="5175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none" lIns="63588" tIns="25435" rIns="63588" bIns="25435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mtClean="0"/>
              <a:t>Slide Title</a:t>
            </a:r>
          </a:p>
        </p:txBody>
      </p:sp>
      <p:sp useBgFill="1">
        <p:nvSpPr>
          <p:cNvPr id="4101" name="Rectangle 5"/>
          <p:cNvSpPr>
            <a:spLocks noChangeArrowheads="1"/>
          </p:cNvSpPr>
          <p:nvPr/>
        </p:nvSpPr>
        <p:spPr bwMode="auto">
          <a:xfrm>
            <a:off x="5702300" y="6615113"/>
            <a:ext cx="2640013" cy="242887"/>
          </a:xfrm>
          <a:prstGeom prst="rect">
            <a:avLst/>
          </a:prstGeom>
          <a:ln w="0">
            <a:noFill/>
            <a:miter lim="800000"/>
            <a:headEnd/>
            <a:tailEnd/>
          </a:ln>
          <a:effectLst/>
        </p:spPr>
        <p:txBody>
          <a:bodyPr wrap="none" lIns="63588" tIns="25435" rIns="63588" bIns="25435">
            <a:spAutoFit/>
          </a:bodyPr>
          <a:lstStyle/>
          <a:p>
            <a:pPr algn="r" defTabSz="915988" eaLnBrk="0" hangingPunct="0">
              <a:defRPr/>
            </a:pPr>
            <a:r>
              <a:rPr lang="en-US" sz="1400" b="0"/>
              <a:t>Data Structures and Abstraction</a:t>
            </a:r>
          </a:p>
        </p:txBody>
      </p:sp>
      <p:sp>
        <p:nvSpPr>
          <p:cNvPr id="4102" name="Rectangle 6"/>
          <p:cNvSpPr>
            <a:spLocks noChangeArrowheads="1"/>
          </p:cNvSpPr>
          <p:nvPr/>
        </p:nvSpPr>
        <p:spPr bwMode="auto">
          <a:xfrm>
            <a:off x="8629650" y="6584950"/>
            <a:ext cx="439738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63588" tIns="25435" rIns="63588" bIns="25435">
            <a:spAutoFit/>
          </a:bodyPr>
          <a:lstStyle/>
          <a:p>
            <a:pPr defTabSz="915988" eaLnBrk="0" hangingPunct="0">
              <a:lnSpc>
                <a:spcPct val="97000"/>
              </a:lnSpc>
              <a:defRPr/>
            </a:pPr>
            <a:r>
              <a:rPr lang="en-US" sz="1200" b="0"/>
              <a:t>7.</a:t>
            </a:r>
            <a:fld id="{587DDCAE-4317-4608-983C-AA18FF31474D}" type="slidenum">
              <a:rPr lang="en-US" sz="1200" b="0"/>
              <a:pPr defTabSz="915988" eaLnBrk="0" hangingPunct="0">
                <a:lnSpc>
                  <a:spcPct val="97000"/>
                </a:lnSpc>
                <a:defRPr/>
              </a:pPr>
              <a:t>‹#›</a:t>
            </a:fld>
            <a:endParaRPr lang="en-US" sz="1200" b="0"/>
          </a:p>
        </p:txBody>
      </p:sp>
      <p:sp>
        <p:nvSpPr>
          <p:cNvPr id="10247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985838" y="1978025"/>
            <a:ext cx="7172325" cy="41227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90615" tIns="44513" rIns="90615" bIns="445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Body Text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</p:sldLayoutIdLst>
  <p:txStyles>
    <p:titleStyle>
      <a:lvl1pPr algn="ctr" defTabSz="915988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600">
          <a:solidFill>
            <a:schemeClr val="accent2"/>
          </a:solidFill>
          <a:latin typeface="+mj-lt"/>
          <a:ea typeface="+mj-ea"/>
          <a:cs typeface="+mj-cs"/>
        </a:defRPr>
      </a:lvl1pPr>
      <a:lvl2pPr algn="ctr" defTabSz="915988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600">
          <a:solidFill>
            <a:schemeClr val="accent2"/>
          </a:solidFill>
          <a:latin typeface="Arial" charset="0"/>
        </a:defRPr>
      </a:lvl2pPr>
      <a:lvl3pPr algn="ctr" defTabSz="915988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600">
          <a:solidFill>
            <a:schemeClr val="accent2"/>
          </a:solidFill>
          <a:latin typeface="Arial" charset="0"/>
        </a:defRPr>
      </a:lvl3pPr>
      <a:lvl4pPr algn="ctr" defTabSz="915988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600">
          <a:solidFill>
            <a:schemeClr val="accent2"/>
          </a:solidFill>
          <a:latin typeface="Arial" charset="0"/>
        </a:defRPr>
      </a:lvl4pPr>
      <a:lvl5pPr algn="ctr" defTabSz="915988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600">
          <a:solidFill>
            <a:schemeClr val="accent2"/>
          </a:solidFill>
          <a:latin typeface="Arial" charset="0"/>
        </a:defRPr>
      </a:lvl5pPr>
      <a:lvl6pPr marL="457200" algn="ctr" defTabSz="915988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600">
          <a:solidFill>
            <a:schemeClr val="accent2"/>
          </a:solidFill>
          <a:latin typeface="Arial" charset="0"/>
        </a:defRPr>
      </a:lvl6pPr>
      <a:lvl7pPr marL="914400" algn="ctr" defTabSz="915988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600">
          <a:solidFill>
            <a:schemeClr val="accent2"/>
          </a:solidFill>
          <a:latin typeface="Arial" charset="0"/>
        </a:defRPr>
      </a:lvl7pPr>
      <a:lvl8pPr marL="1371600" algn="ctr" defTabSz="915988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600">
          <a:solidFill>
            <a:schemeClr val="accent2"/>
          </a:solidFill>
          <a:latin typeface="Arial" charset="0"/>
        </a:defRPr>
      </a:lvl8pPr>
      <a:lvl9pPr marL="1828800" algn="ctr" defTabSz="915988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600">
          <a:solidFill>
            <a:schemeClr val="accent2"/>
          </a:solidFill>
          <a:latin typeface="Arial" charset="0"/>
        </a:defRPr>
      </a:lvl9pPr>
    </p:titleStyle>
    <p:bodyStyle>
      <a:lvl1pPr marL="285750" indent="-285750" algn="l" defTabSz="915988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chemeClr val="tx1"/>
        </a:buClr>
        <a:buSzPct val="100000"/>
        <a:buFont typeface="Symbol" pitchFamily="18" charset="2"/>
        <a:buChar char="·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687388" indent="-230188" algn="l" defTabSz="915988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chemeClr val="tx1"/>
        </a:buClr>
        <a:buSzPct val="100000"/>
        <a:buFont typeface="Symbol" pitchFamily="18" charset="2"/>
        <a:buChar char="-"/>
        <a:defRPr>
          <a:solidFill>
            <a:schemeClr val="tx1"/>
          </a:solidFill>
          <a:latin typeface="+mn-lt"/>
        </a:defRPr>
      </a:lvl2pPr>
      <a:lvl3pPr marL="1144588" indent="-228600" algn="l" defTabSz="915988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chemeClr val="tx1"/>
        </a:buClr>
        <a:buSzPct val="100000"/>
        <a:buFont typeface="Symbol" pitchFamily="18" charset="2"/>
        <a:buChar char="°"/>
        <a:defRPr>
          <a:solidFill>
            <a:schemeClr val="tx1"/>
          </a:solidFill>
          <a:latin typeface="+mn-lt"/>
        </a:defRPr>
      </a:lvl3pPr>
      <a:lvl4pPr marL="1543050" indent="-169863" algn="l" defTabSz="915988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chemeClr val="tx1"/>
        </a:buClr>
        <a:buSzPct val="100000"/>
        <a:buFont typeface="Symbol" pitchFamily="18" charset="2"/>
        <a:buChar char="×"/>
        <a:defRPr>
          <a:solidFill>
            <a:schemeClr val="tx1"/>
          </a:solidFill>
          <a:latin typeface="+mn-lt"/>
        </a:defRPr>
      </a:lvl4pPr>
      <a:lvl5pPr marL="2003425" indent="-171450" algn="l" defTabSz="915988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defRPr>
          <a:solidFill>
            <a:schemeClr val="tx1"/>
          </a:solidFill>
          <a:latin typeface="+mn-lt"/>
        </a:defRPr>
      </a:lvl5pPr>
      <a:lvl6pPr marL="2460625" indent="-171450" algn="l" defTabSz="915988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defRPr>
          <a:solidFill>
            <a:schemeClr val="tx1"/>
          </a:solidFill>
          <a:latin typeface="+mn-lt"/>
        </a:defRPr>
      </a:lvl6pPr>
      <a:lvl7pPr marL="2917825" indent="-171450" algn="l" defTabSz="915988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defRPr>
          <a:solidFill>
            <a:schemeClr val="tx1"/>
          </a:solidFill>
          <a:latin typeface="+mn-lt"/>
        </a:defRPr>
      </a:lvl7pPr>
      <a:lvl8pPr marL="3375025" indent="-171450" algn="l" defTabSz="915988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defRPr>
          <a:solidFill>
            <a:schemeClr val="tx1"/>
          </a:solidFill>
          <a:latin typeface="+mn-lt"/>
        </a:defRPr>
      </a:lvl8pPr>
      <a:lvl9pPr marL="3832225" indent="-171450" algn="l" defTabSz="915988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" Target="slide3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41.xml"/><Relationship Id="rId2" Type="http://schemas.openxmlformats.org/officeDocument/2006/relationships/slide" Target="slide4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27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slide" Target="slide44.xml"/><Relationship Id="rId5" Type="http://schemas.openxmlformats.org/officeDocument/2006/relationships/slide" Target="slide29.xml"/><Relationship Id="rId4" Type="http://schemas.openxmlformats.org/officeDocument/2006/relationships/slide" Target="slide2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" Target="slide4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1.doc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Relationship Id="rId4" Type="http://schemas.openxmlformats.org/officeDocument/2006/relationships/slide" Target="slide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2.doc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slide" Target="slide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3.doc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4.v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4.doc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5.v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5.doc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6.vml"/><Relationship Id="rId4" Type="http://schemas.openxmlformats.org/officeDocument/2006/relationships/slide" Target="slide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6.doc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7.vml"/><Relationship Id="rId4" Type="http://schemas.openxmlformats.org/officeDocument/2006/relationships/slide" Target="slide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slide" Target="slide7.xml"/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7.doc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8.vml"/><Relationship Id="rId4" Type="http://schemas.openxmlformats.org/officeDocument/2006/relationships/slide" Target="slide8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8.doc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9.vml"/><Relationship Id="rId4" Type="http://schemas.openxmlformats.org/officeDocument/2006/relationships/slide" Target="slide9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slide" Target="slide12.xml"/><Relationship Id="rId1" Type="http://schemas.openxmlformats.org/officeDocument/2006/relationships/slideLayout" Target="../slideLayouts/slideLayout1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slide" Target="slide12.xml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slide" Target="slide1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7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slide" Target="slide30.xml"/><Relationship Id="rId5" Type="http://schemas.openxmlformats.org/officeDocument/2006/relationships/slide" Target="slide19.xml"/><Relationship Id="rId4" Type="http://schemas.openxmlformats.org/officeDocument/2006/relationships/slide" Target="slide18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slide" Target="slide5.xml"/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slide" Target="slide5.xml"/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slide" Target="slide5.xml"/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slide" Target="slide6.xml"/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slide" Target="slide6.xml"/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slide" Target="slide6.xml"/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slide" Target="slide9.xml"/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slide" Target="slide10.xml"/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slide" Target="slide10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slide" Target="slide11.xml"/><Relationship Id="rId1" Type="http://schemas.openxmlformats.org/officeDocument/2006/relationships/slideLayout" Target="../slideLayouts/slideLayout6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slide" Target="slide11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slide" Target="slide11.xml"/><Relationship Id="rId1" Type="http://schemas.openxmlformats.org/officeDocument/2006/relationships/slideLayout" Target="../slideLayouts/slideLayout6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slide" Target="slide16.xml"/><Relationship Id="rId1" Type="http://schemas.openxmlformats.org/officeDocument/2006/relationships/slideLayout" Target="../slideLayouts/slideLayout6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slide" Target="slide12.xml"/><Relationship Id="rId1" Type="http://schemas.openxmlformats.org/officeDocument/2006/relationships/slideLayout" Target="../slideLayouts/slideLayout6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20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slide" Target="slide3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2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slide" Target="slide3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22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slide" Target="slide24.xml"/><Relationship Id="rId4" Type="http://schemas.openxmlformats.org/officeDocument/2006/relationships/slide" Target="slide2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" Target="slide2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37.xml"/><Relationship Id="rId2" Type="http://schemas.openxmlformats.org/officeDocument/2006/relationships/slide" Target="slide2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79800" y="2130425"/>
            <a:ext cx="2184400" cy="517525"/>
          </a:xfrm>
        </p:spPr>
        <p:txBody>
          <a:bodyPr/>
          <a:lstStyle/>
          <a:p>
            <a:r>
              <a:rPr lang="en-US" smtClean="0"/>
              <a:t>The Stack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algn="l"/>
            <a:r>
              <a:rPr lang="en-US" sz="2000" b="1" smtClean="0">
                <a:latin typeface="Arial" charset="0"/>
              </a:rPr>
              <a:t>Research is what I'm doing when I don't know what I'm doing.</a:t>
            </a:r>
          </a:p>
          <a:p>
            <a:pPr algn="l"/>
            <a:r>
              <a:rPr lang="en-US" sz="2000" b="1" smtClean="0">
                <a:latin typeface="Arial" charset="0"/>
              </a:rPr>
              <a:t>		Wernher Von Braun (1912-1977)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2257425" y="692150"/>
            <a:ext cx="4630738" cy="517525"/>
          </a:xfrm>
        </p:spPr>
        <p:txBody>
          <a:bodyPr/>
          <a:lstStyle/>
          <a:p>
            <a:pPr defTabSz="914400"/>
            <a:r>
              <a:rPr lang="en-US" smtClean="0"/>
              <a:t>Example: </a:t>
            </a:r>
            <a:r>
              <a:rPr lang="en-US" smtClean="0">
                <a:latin typeface="Courier New" pitchFamily="49" charset="0"/>
              </a:rPr>
              <a:t>InfToPost</a:t>
            </a:r>
            <a:endParaRPr lang="en-US" smtClean="0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85838" y="1557338"/>
            <a:ext cx="7172325" cy="4919662"/>
          </a:xfrm>
        </p:spPr>
        <p:txBody>
          <a:bodyPr/>
          <a:lstStyle/>
          <a:p>
            <a:pPr defTabSz="914400"/>
            <a:r>
              <a:rPr lang="en-US" smtClean="0"/>
              <a:t>client of </a:t>
            </a:r>
            <a:r>
              <a:rPr lang="en-US" smtClean="0">
                <a:latin typeface="Courier New" pitchFamily="49" charset="0"/>
              </a:rPr>
              <a:t>CharStack</a:t>
            </a:r>
            <a:endParaRPr lang="en-US" smtClean="0"/>
          </a:p>
          <a:p>
            <a:pPr defTabSz="914400"/>
            <a:r>
              <a:rPr lang="en-US" smtClean="0"/>
              <a:t>translate method</a:t>
            </a:r>
          </a:p>
          <a:p>
            <a:pPr marL="685800" lvl="1" indent="-228600" defTabSz="914400"/>
            <a:r>
              <a:rPr lang="en-US" smtClean="0"/>
              <a:t>initialization</a:t>
            </a:r>
          </a:p>
          <a:p>
            <a:pPr marL="1143000" lvl="2" defTabSz="914400"/>
            <a:r>
              <a:rPr lang="en-US" smtClean="0"/>
              <a:t>create stack (</a:t>
            </a:r>
            <a:r>
              <a:rPr lang="en-US" smtClean="0">
                <a:latin typeface="Courier New" pitchFamily="49" charset="0"/>
              </a:rPr>
              <a:t>ConCharStack</a:t>
            </a:r>
            <a:r>
              <a:rPr lang="en-US" smtClean="0"/>
              <a:t> or </a:t>
            </a:r>
            <a:r>
              <a:rPr lang="en-US" smtClean="0">
                <a:latin typeface="Courier New" pitchFamily="49" charset="0"/>
              </a:rPr>
              <a:t>LnkCharStack</a:t>
            </a:r>
            <a:r>
              <a:rPr lang="en-US" smtClean="0"/>
              <a:t>)</a:t>
            </a:r>
          </a:p>
          <a:p>
            <a:pPr marL="1143000" lvl="2" defTabSz="914400"/>
            <a:r>
              <a:rPr lang="en-US" smtClean="0">
                <a:latin typeface="Courier New" pitchFamily="49" charset="0"/>
              </a:rPr>
              <a:t>String</a:t>
            </a:r>
            <a:r>
              <a:rPr lang="en-US" smtClean="0"/>
              <a:t> as </a:t>
            </a:r>
            <a:r>
              <a:rPr lang="en-US" smtClean="0">
                <a:latin typeface="Courier New" pitchFamily="49" charset="0"/>
              </a:rPr>
              <a:t>char</a:t>
            </a:r>
            <a:r>
              <a:rPr lang="en-US" smtClean="0"/>
              <a:t> array</a:t>
            </a:r>
          </a:p>
          <a:p>
            <a:pPr marL="1143000" lvl="2" defTabSz="914400"/>
            <a:r>
              <a:rPr lang="en-US" smtClean="0"/>
              <a:t>append </a:t>
            </a:r>
            <a:r>
              <a:rPr lang="en-US" smtClean="0">
                <a:latin typeface="Courier New" pitchFamily="49" charset="0"/>
              </a:rPr>
              <a:t>#</a:t>
            </a:r>
            <a:endParaRPr lang="en-US" smtClean="0"/>
          </a:p>
          <a:p>
            <a:pPr marL="1143000" lvl="2" defTabSz="914400"/>
            <a:r>
              <a:rPr lang="en-US" smtClean="0"/>
              <a:t>push </a:t>
            </a:r>
            <a:r>
              <a:rPr lang="en-US" smtClean="0">
                <a:latin typeface="Courier New" pitchFamily="49" charset="0"/>
              </a:rPr>
              <a:t>$</a:t>
            </a:r>
            <a:endParaRPr lang="en-US" smtClean="0"/>
          </a:p>
          <a:p>
            <a:pPr marL="685800" lvl="1" indent="-228600" defTabSz="914400"/>
            <a:r>
              <a:rPr lang="en-US" smtClean="0"/>
              <a:t>main loop</a:t>
            </a:r>
          </a:p>
          <a:p>
            <a:pPr marL="1143000" lvl="2" defTabSz="914400"/>
            <a:r>
              <a:rPr lang="en-US" smtClean="0"/>
              <a:t>process 1 character from input at a time</a:t>
            </a:r>
          </a:p>
          <a:p>
            <a:pPr marL="1143000" lvl="2" defTabSz="914400"/>
            <a:r>
              <a:rPr lang="en-US" smtClean="0"/>
              <a:t>operand </a:t>
            </a:r>
            <a:r>
              <a:rPr lang="en-US" smtClean="0">
                <a:latin typeface="Symbol" pitchFamily="18" charset="2"/>
                <a:sym typeface="Symbol" pitchFamily="18" charset="2"/>
              </a:rPr>
              <a:t></a:t>
            </a:r>
            <a:r>
              <a:rPr lang="en-US" smtClean="0">
                <a:sym typeface="Symbol" pitchFamily="18" charset="2"/>
              </a:rPr>
              <a:t> output</a:t>
            </a:r>
          </a:p>
          <a:p>
            <a:pPr marL="1143000" lvl="2" defTabSz="914400"/>
            <a:r>
              <a:rPr lang="en-US" smtClean="0">
                <a:sym typeface="Symbol" pitchFamily="18" charset="2"/>
              </a:rPr>
              <a:t>operator </a:t>
            </a:r>
            <a:r>
              <a:rPr lang="en-US" smtClean="0">
                <a:latin typeface="Symbol" pitchFamily="18" charset="2"/>
                <a:sym typeface="Symbol" pitchFamily="18" charset="2"/>
              </a:rPr>
              <a:t></a:t>
            </a:r>
            <a:r>
              <a:rPr lang="en-US" smtClean="0">
                <a:sym typeface="Symbol" pitchFamily="18" charset="2"/>
              </a:rPr>
              <a:t> output some stacked operators then push</a:t>
            </a:r>
          </a:p>
          <a:p>
            <a:pPr marL="685800" lvl="1" indent="-228600" defTabSz="914400"/>
            <a:r>
              <a:rPr lang="en-US" smtClean="0"/>
              <a:t>operator priorities</a:t>
            </a:r>
          </a:p>
          <a:p>
            <a:pPr marL="1143000" lvl="2" defTabSz="914400"/>
            <a:r>
              <a:rPr lang="en-US" smtClean="0"/>
              <a:t>relative</a:t>
            </a:r>
          </a:p>
          <a:p>
            <a:pPr marL="1143000" lvl="2" defTabSz="914400"/>
            <a:r>
              <a:rPr lang="en-US" smtClean="0">
                <a:latin typeface="Courier New" pitchFamily="49" charset="0"/>
              </a:rPr>
              <a:t>prio</a:t>
            </a:r>
            <a:r>
              <a:rPr lang="en-US" smtClean="0"/>
              <a:t> method</a:t>
            </a:r>
          </a:p>
          <a:p>
            <a:pPr marL="1143000" lvl="2" defTabSz="914400"/>
            <a:r>
              <a:rPr lang="en-US" smtClean="0">
                <a:latin typeface="Courier New" pitchFamily="49" charset="0"/>
              </a:rPr>
              <a:t>#</a:t>
            </a:r>
            <a:r>
              <a:rPr lang="en-US" smtClean="0"/>
              <a:t> &amp; </a:t>
            </a:r>
            <a:r>
              <a:rPr lang="en-US" smtClean="0">
                <a:latin typeface="Courier New" pitchFamily="49" charset="0"/>
              </a:rPr>
              <a:t>$</a:t>
            </a:r>
            <a:endParaRPr lang="en-US" smtClean="0"/>
          </a:p>
        </p:txBody>
      </p:sp>
      <p:sp>
        <p:nvSpPr>
          <p:cNvPr id="19460" name="AutoShape 4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181600" y="1905000"/>
            <a:ext cx="838200" cy="304800"/>
          </a:xfrm>
          <a:prstGeom prst="actionButtonForwardNext">
            <a:avLst/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3073400" y="476250"/>
            <a:ext cx="2997200" cy="517525"/>
          </a:xfrm>
          <a:noFill/>
        </p:spPr>
        <p:txBody>
          <a:bodyPr lIns="63595" tIns="25438" rIns="63595" bIns="25438"/>
          <a:lstStyle/>
          <a:p>
            <a:pPr defTabSz="914400"/>
            <a:r>
              <a:rPr lang="en-US" smtClean="0"/>
              <a:t>Generic ADTs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85838" y="1196975"/>
            <a:ext cx="7172325" cy="4608513"/>
          </a:xfrm>
          <a:noFill/>
        </p:spPr>
        <p:txBody>
          <a:bodyPr lIns="90624" tIns="44517" rIns="90624" bIns="44517"/>
          <a:lstStyle/>
          <a:p>
            <a:pPr defTabSz="914400"/>
            <a:r>
              <a:rPr lang="en-US" smtClean="0"/>
              <a:t>behaviour of stack independent of type of item</a:t>
            </a:r>
          </a:p>
          <a:p>
            <a:pPr defTabSz="914400"/>
            <a:r>
              <a:rPr lang="en-US" smtClean="0"/>
              <a:t>generalize interface to allow any item type</a:t>
            </a:r>
          </a:p>
          <a:p>
            <a:pPr defTabSz="914400"/>
            <a:r>
              <a:rPr lang="en-US" smtClean="0"/>
              <a:t>generic </a:t>
            </a:r>
            <a:r>
              <a:rPr lang="en-US" smtClean="0">
                <a:latin typeface="Courier New" pitchFamily="49" charset="0"/>
              </a:rPr>
              <a:t>Stack</a:t>
            </a:r>
            <a:r>
              <a:rPr lang="en-US" smtClean="0"/>
              <a:t> interface</a:t>
            </a:r>
          </a:p>
          <a:p>
            <a:pPr marL="685800" lvl="1" indent="-228600" defTabSz="914400"/>
            <a:r>
              <a:rPr lang="en-US" smtClean="0"/>
              <a:t>based on hypothetical content type E</a:t>
            </a:r>
          </a:p>
          <a:p>
            <a:pPr marL="685800" lvl="1" indent="-228600" defTabSz="914400"/>
            <a:r>
              <a:rPr lang="en-US" smtClean="0"/>
              <a:t>generalization (abstraction) over the content type</a:t>
            </a:r>
          </a:p>
          <a:p>
            <a:pPr marL="685800" lvl="1" indent="-228600" defTabSz="914400"/>
            <a:r>
              <a:rPr lang="en-US" smtClean="0"/>
              <a:t>changes from </a:t>
            </a:r>
            <a:r>
              <a:rPr lang="en-US" smtClean="0">
                <a:latin typeface="Courier New" pitchFamily="49" charset="0"/>
              </a:rPr>
              <a:t>CharStack</a:t>
            </a:r>
          </a:p>
          <a:p>
            <a:pPr marL="1143000" lvl="2" defTabSz="914400"/>
            <a:r>
              <a:rPr lang="en-US" smtClean="0"/>
              <a:t>change in name of exceptions</a:t>
            </a:r>
          </a:p>
          <a:p>
            <a:pPr marL="1143000" lvl="2" defTabSz="914400"/>
            <a:r>
              <a:rPr lang="en-US" smtClean="0"/>
              <a:t>change from </a:t>
            </a:r>
            <a:r>
              <a:rPr lang="en-US" smtClean="0">
                <a:latin typeface="Courier New" pitchFamily="49" charset="0"/>
              </a:rPr>
              <a:t>char</a:t>
            </a:r>
            <a:r>
              <a:rPr lang="en-US" smtClean="0"/>
              <a:t> to </a:t>
            </a:r>
            <a:r>
              <a:rPr lang="en-US" smtClean="0">
                <a:latin typeface="Courier New" pitchFamily="49" charset="0"/>
              </a:rPr>
              <a:t>E</a:t>
            </a:r>
            <a:r>
              <a:rPr lang="en-US" smtClean="0"/>
              <a:t> throughout</a:t>
            </a:r>
          </a:p>
          <a:p>
            <a:pPr marL="1143000" lvl="2" defTabSz="914400"/>
            <a:r>
              <a:rPr lang="en-US" smtClean="0"/>
              <a:t>addition of generic parameter </a:t>
            </a:r>
            <a:r>
              <a:rPr lang="en-US" smtClean="0">
                <a:latin typeface="Courier New" pitchFamily="49" charset="0"/>
              </a:rPr>
              <a:t>&lt;E&gt;</a:t>
            </a:r>
            <a:r>
              <a:rPr lang="en-US" smtClean="0"/>
              <a:t> after interface name</a:t>
            </a:r>
          </a:p>
          <a:p>
            <a:pPr marL="1143000" lvl="2" defTabSz="914400"/>
            <a:r>
              <a:rPr lang="en-US" smtClean="0">
                <a:latin typeface="Courier New" pitchFamily="49" charset="0"/>
              </a:rPr>
              <a:t>E</a:t>
            </a:r>
            <a:r>
              <a:rPr lang="en-US" smtClean="0"/>
              <a:t> is a type variable</a:t>
            </a:r>
          </a:p>
          <a:p>
            <a:pPr defTabSz="914400"/>
            <a:r>
              <a:rPr lang="en-US" smtClean="0">
                <a:latin typeface="Courier New" pitchFamily="49" charset="0"/>
              </a:rPr>
              <a:t>Collections</a:t>
            </a:r>
            <a:r>
              <a:rPr lang="en-US" smtClean="0"/>
              <a:t> package</a:t>
            </a:r>
          </a:p>
          <a:p>
            <a:pPr marL="685800" lvl="1" indent="-228600" defTabSz="914400"/>
            <a:r>
              <a:rPr lang="en-US" smtClean="0"/>
              <a:t>set of collection ADT (stack, queue, list, …)</a:t>
            </a:r>
          </a:p>
          <a:p>
            <a:pPr marL="685800" lvl="1" indent="-228600" defTabSz="914400"/>
            <a:r>
              <a:rPr lang="en-US" smtClean="0"/>
              <a:t>common names for exceptions</a:t>
            </a:r>
          </a:p>
        </p:txBody>
      </p:sp>
      <p:sp>
        <p:nvSpPr>
          <p:cNvPr id="20484" name="AutoShape 4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4572000" y="4221163"/>
            <a:ext cx="304800" cy="228600"/>
          </a:xfrm>
          <a:prstGeom prst="actionButtonForwardNext">
            <a:avLst/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20485" name="AutoShape 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795963" y="5229225"/>
            <a:ext cx="304800" cy="228600"/>
          </a:xfrm>
          <a:prstGeom prst="actionButtonForwardNext">
            <a:avLst/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0" y="457200"/>
            <a:ext cx="3048000" cy="517525"/>
          </a:xfrm>
        </p:spPr>
        <p:txBody>
          <a:bodyPr/>
          <a:lstStyle/>
          <a:p>
            <a:pPr defTabSz="914400"/>
            <a:r>
              <a:rPr lang="en-US" smtClean="0"/>
              <a:t>Client Classes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990600"/>
            <a:ext cx="7172325" cy="5410200"/>
          </a:xfrm>
        </p:spPr>
        <p:txBody>
          <a:bodyPr/>
          <a:lstStyle/>
          <a:p>
            <a:pPr defTabSz="914400"/>
            <a:r>
              <a:rPr lang="en-US" smtClean="0"/>
              <a:t>cost of genericity</a:t>
            </a:r>
          </a:p>
          <a:p>
            <a:pPr marL="685800" lvl="1" indent="-228600" defTabSz="914400"/>
            <a:r>
              <a:rPr lang="en-US" smtClean="0"/>
              <a:t>little added complexity in the client class</a:t>
            </a:r>
          </a:p>
          <a:p>
            <a:pPr defTabSz="914400"/>
            <a:r>
              <a:rPr lang="en-US" smtClean="0"/>
              <a:t>stacked items implement the interface of </a:t>
            </a:r>
            <a:r>
              <a:rPr lang="en-US" b="1" smtClean="0"/>
              <a:t>Stack &lt;E&gt;</a:t>
            </a:r>
            <a:endParaRPr lang="en-US" smtClean="0"/>
          </a:p>
          <a:p>
            <a:pPr marL="685800" lvl="1" indent="-228600" defTabSz="914400"/>
            <a:r>
              <a:rPr lang="en-US" smtClean="0"/>
              <a:t>item type as </a:t>
            </a:r>
            <a:r>
              <a:rPr lang="en-US" smtClean="0">
                <a:latin typeface="Courier New" pitchFamily="49" charset="0"/>
              </a:rPr>
              <a:t>E</a:t>
            </a:r>
            <a:endParaRPr lang="en-US" smtClean="0"/>
          </a:p>
          <a:p>
            <a:pPr marL="685800" lvl="1" indent="-228600" defTabSz="914400"/>
            <a:r>
              <a:rPr lang="en-US" smtClean="0">
                <a:latin typeface="Courier New" pitchFamily="49" charset="0"/>
              </a:rPr>
              <a:t>push</a:t>
            </a:r>
            <a:r>
              <a:rPr lang="en-US" smtClean="0"/>
              <a:t> OK</a:t>
            </a:r>
          </a:p>
          <a:p>
            <a:pPr marL="1143000" lvl="2" defTabSz="914400"/>
            <a:r>
              <a:rPr lang="en-US" smtClean="0"/>
              <a:t>automatic wrapping of primitive types</a:t>
            </a:r>
          </a:p>
          <a:p>
            <a:pPr lvl="3" indent="-171450" defTabSz="914400"/>
            <a:r>
              <a:rPr lang="en-US" smtClean="0"/>
              <a:t>autoboxing</a:t>
            </a:r>
          </a:p>
          <a:p>
            <a:pPr marL="685800" lvl="1" indent="-228600" defTabSz="914400"/>
            <a:r>
              <a:rPr lang="en-US" smtClean="0">
                <a:latin typeface="Courier New" pitchFamily="49" charset="0"/>
              </a:rPr>
              <a:t>pop</a:t>
            </a:r>
            <a:r>
              <a:rPr lang="en-US" smtClean="0"/>
              <a:t> returns an object</a:t>
            </a:r>
          </a:p>
          <a:p>
            <a:pPr marL="1143000" lvl="2" defTabSz="914400"/>
            <a:r>
              <a:rPr lang="en-US" smtClean="0"/>
              <a:t>primitive types are unwrapped automatically</a:t>
            </a:r>
          </a:p>
          <a:p>
            <a:pPr lvl="3" indent="-171450" defTabSz="914400"/>
            <a:r>
              <a:rPr lang="en-US" smtClean="0"/>
              <a:t>autounboxing</a:t>
            </a:r>
          </a:p>
          <a:p>
            <a:pPr defTabSz="914400"/>
            <a:r>
              <a:rPr lang="en-US" smtClean="0"/>
              <a:t>Linked implementation</a:t>
            </a:r>
          </a:p>
          <a:p>
            <a:pPr marL="685800" lvl="1" indent="-228600" defTabSz="914400"/>
            <a:r>
              <a:rPr lang="en-US" smtClean="0"/>
              <a:t>define Node with a generic formal type</a:t>
            </a:r>
          </a:p>
          <a:p>
            <a:pPr marL="1143000" lvl="2" defTabSz="914400"/>
            <a:r>
              <a:rPr lang="en-US" b="1" smtClean="0"/>
              <a:t>Node&lt;E&gt;</a:t>
            </a:r>
            <a:r>
              <a:rPr lang="en-US" smtClean="0"/>
              <a:t> is the type for Node.</a:t>
            </a:r>
          </a:p>
          <a:p>
            <a:pPr marL="1143000" lvl="2" defTabSz="914400"/>
            <a:r>
              <a:rPr lang="en-US" b="1" smtClean="0"/>
              <a:t>E</a:t>
            </a:r>
            <a:r>
              <a:rPr lang="en-US" smtClean="0"/>
              <a:t> is the type for the element stored within </a:t>
            </a:r>
            <a:r>
              <a:rPr lang="en-US" b="1" smtClean="0"/>
              <a:t>Node&lt;E&gt;</a:t>
            </a:r>
            <a:endParaRPr lang="en-US" smtClean="0"/>
          </a:p>
          <a:p>
            <a:pPr marL="685800" lvl="1" indent="-228600" defTabSz="914400"/>
            <a:r>
              <a:rPr lang="en-US" smtClean="0"/>
              <a:t>Serializable, in case we want to write the stack to disk  </a:t>
            </a:r>
          </a:p>
        </p:txBody>
      </p:sp>
      <p:sp>
        <p:nvSpPr>
          <p:cNvPr id="21508" name="AutoShape 4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629400" y="1676400"/>
            <a:ext cx="304800" cy="228600"/>
          </a:xfrm>
          <a:prstGeom prst="actionButtonForwardNext">
            <a:avLst/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21509" name="AutoShape 5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562600" y="3048000"/>
            <a:ext cx="304800" cy="228600"/>
          </a:xfrm>
          <a:prstGeom prst="actionButtonForwardNext">
            <a:avLst/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21510" name="AutoShape 6">
            <a:hlinkClick r:id="rId5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4724400" y="4038600"/>
            <a:ext cx="304800" cy="228600"/>
          </a:xfrm>
          <a:prstGeom prst="actionButtonForwardNext">
            <a:avLst/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21511" name="AutoShape 7">
            <a:hlinkClick r:id="rId6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477000" y="4876800"/>
            <a:ext cx="304800" cy="228600"/>
          </a:xfrm>
          <a:prstGeom prst="actionButtonForwardNext">
            <a:avLst/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2628900" y="909638"/>
            <a:ext cx="3886200" cy="517525"/>
          </a:xfrm>
        </p:spPr>
        <p:txBody>
          <a:bodyPr/>
          <a:lstStyle/>
          <a:p>
            <a:r>
              <a:rPr lang="en-US" smtClean="0"/>
              <a:t>Type Compatibility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implements clause declares that the </a:t>
            </a:r>
            <a:r>
              <a:rPr lang="en-US" i="1" smtClean="0">
                <a:latin typeface="Courier New" pitchFamily="49" charset="0"/>
              </a:rPr>
              <a:t>ActualTypeParameter</a:t>
            </a:r>
            <a:r>
              <a:rPr lang="en-US" smtClean="0"/>
              <a:t> for </a:t>
            </a:r>
            <a:r>
              <a:rPr lang="en-US" smtClean="0">
                <a:latin typeface="Courier New" pitchFamily="49" charset="0"/>
              </a:rPr>
              <a:t>Stack</a:t>
            </a:r>
            <a:r>
              <a:rPr lang="en-US" smtClean="0"/>
              <a:t> is whatever is supplied as </a:t>
            </a:r>
            <a:r>
              <a:rPr lang="en-US" i="1" smtClean="0">
                <a:latin typeface="Courier New" pitchFamily="49" charset="0"/>
              </a:rPr>
              <a:t>ActualTypeParameter</a:t>
            </a:r>
            <a:r>
              <a:rPr lang="en-US" smtClean="0"/>
              <a:t> for </a:t>
            </a:r>
            <a:r>
              <a:rPr lang="en-US" smtClean="0">
                <a:latin typeface="Courier New" pitchFamily="49" charset="0"/>
              </a:rPr>
              <a:t>ConStack</a:t>
            </a:r>
          </a:p>
          <a:p>
            <a:r>
              <a:rPr lang="en-US" smtClean="0"/>
              <a:t>thus</a:t>
            </a:r>
          </a:p>
          <a:p>
            <a:pPr lvl="1">
              <a:buFont typeface="Symbol" pitchFamily="18" charset="2"/>
              <a:buNone/>
            </a:pPr>
            <a:r>
              <a:rPr lang="en-US" smtClean="0">
                <a:latin typeface="Courier New" pitchFamily="49" charset="0"/>
              </a:rPr>
              <a:t>ConStack&lt;Character&gt;</a:t>
            </a:r>
            <a:r>
              <a:rPr lang="en-US" smtClean="0"/>
              <a:t> implements </a:t>
            </a:r>
            <a:r>
              <a:rPr lang="en-US" smtClean="0">
                <a:latin typeface="Courier New" pitchFamily="49" charset="0"/>
              </a:rPr>
              <a:t>Stack&lt;Character&gt;</a:t>
            </a:r>
          </a:p>
          <a:p>
            <a:pPr>
              <a:buFont typeface="Symbol" pitchFamily="18" charset="2"/>
              <a:buNone/>
            </a:pPr>
            <a:r>
              <a:rPr lang="en-US" smtClean="0"/>
              <a:t>and</a:t>
            </a:r>
          </a:p>
          <a:p>
            <a:pPr lvl="1">
              <a:buFont typeface="Symbol" pitchFamily="18" charset="2"/>
              <a:buNone/>
            </a:pPr>
            <a:r>
              <a:rPr lang="en-US" smtClean="0">
                <a:latin typeface="Courier New" pitchFamily="49" charset="0"/>
              </a:rPr>
              <a:t>ConStack&lt;Student&gt;</a:t>
            </a:r>
            <a:r>
              <a:rPr lang="en-US" smtClean="0"/>
              <a:t> implements </a:t>
            </a:r>
            <a:r>
              <a:rPr lang="en-US" smtClean="0">
                <a:latin typeface="Courier New" pitchFamily="49" charset="0"/>
              </a:rPr>
              <a:t>Stack&lt;Student&gt;</a:t>
            </a:r>
          </a:p>
          <a:p>
            <a:r>
              <a:rPr lang="en-US" smtClean="0"/>
              <a:t>and so in</a:t>
            </a:r>
          </a:p>
          <a:p>
            <a:pPr lvl="1">
              <a:buFont typeface="Symbol" pitchFamily="18" charset="2"/>
              <a:buNone/>
            </a:pPr>
            <a:r>
              <a:rPr lang="en-US" smtClean="0">
                <a:latin typeface="Courier New" pitchFamily="49" charset="0"/>
              </a:rPr>
              <a:t>Stack&lt;Character&gt;	opStack;</a:t>
            </a:r>
          </a:p>
          <a:p>
            <a:pPr lvl="1">
              <a:buFont typeface="Symbol" pitchFamily="18" charset="2"/>
              <a:buNone/>
            </a:pPr>
            <a:r>
              <a:rPr lang="en-US" smtClean="0">
                <a:latin typeface="Courier New" pitchFamily="49" charset="0"/>
              </a:rPr>
              <a:t>opStack = new ConStack&lt;Character&gt;();</a:t>
            </a:r>
            <a:r>
              <a:rPr lang="en-US" smtClean="0"/>
              <a:t>	is valid</a:t>
            </a:r>
          </a:p>
          <a:p>
            <a:pPr lvl="1">
              <a:buFont typeface="Symbol" pitchFamily="18" charset="2"/>
              <a:buNone/>
            </a:pPr>
            <a:r>
              <a:rPr lang="en-US" smtClean="0">
                <a:latin typeface="Courier New" pitchFamily="49" charset="0"/>
              </a:rPr>
              <a:t>opStack = new ConStack&lt;Student&gt;();</a:t>
            </a:r>
            <a:r>
              <a:rPr lang="en-US" smtClean="0"/>
              <a:t>	is invalid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2984500" y="909638"/>
            <a:ext cx="3175000" cy="517525"/>
          </a:xfrm>
        </p:spPr>
        <p:txBody>
          <a:bodyPr/>
          <a:lstStyle/>
          <a:p>
            <a:r>
              <a:rPr lang="en-US" smtClean="0"/>
              <a:t>Type Checking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how does the compiler type check within generic class, e.g.</a:t>
            </a:r>
          </a:p>
          <a:p>
            <a:pPr lvl="1">
              <a:buFont typeface="Symbol" pitchFamily="18" charset="2"/>
              <a:buNone/>
            </a:pPr>
            <a:r>
              <a:rPr lang="en-US" smtClean="0">
                <a:latin typeface="Courier New" pitchFamily="49" charset="0"/>
              </a:rPr>
              <a:t>elts[top] = item;</a:t>
            </a:r>
          </a:p>
          <a:p>
            <a:r>
              <a:rPr lang="en-US" smtClean="0"/>
              <a:t>with </a:t>
            </a:r>
            <a:r>
              <a:rPr lang="en-US" smtClean="0">
                <a:latin typeface="Courier New" pitchFamily="49" charset="0"/>
              </a:rPr>
              <a:t>ConStack&lt;Character&gt;</a:t>
            </a:r>
            <a:r>
              <a:rPr lang="en-US" smtClean="0"/>
              <a:t>, </a:t>
            </a:r>
            <a:r>
              <a:rPr lang="en-US" smtClean="0">
                <a:latin typeface="Courier New" pitchFamily="49" charset="0"/>
              </a:rPr>
              <a:t>Character</a:t>
            </a:r>
            <a:r>
              <a:rPr lang="en-US" smtClean="0"/>
              <a:t> is substituted for</a:t>
            </a:r>
            <a:r>
              <a:rPr lang="en-US" smtClean="0">
                <a:latin typeface="Courier New" pitchFamily="49" charset="0"/>
              </a:rPr>
              <a:t> E</a:t>
            </a:r>
            <a:r>
              <a:rPr lang="en-US" smtClean="0"/>
              <a:t> so this is OK</a:t>
            </a:r>
          </a:p>
          <a:p>
            <a:r>
              <a:rPr lang="en-US" smtClean="0"/>
              <a:t>how does compiler know?</a:t>
            </a:r>
          </a:p>
          <a:p>
            <a:pPr lvl="1"/>
            <a:r>
              <a:rPr lang="en-US" i="1" smtClean="0">
                <a:latin typeface="Courier New" pitchFamily="49" charset="0"/>
              </a:rPr>
              <a:t>ActualTypeParameter</a:t>
            </a:r>
            <a:r>
              <a:rPr lang="en-US" smtClean="0"/>
              <a:t> must be a </a:t>
            </a:r>
            <a:r>
              <a:rPr lang="en-US" i="1" smtClean="0">
                <a:latin typeface="Courier New" pitchFamily="49" charset="0"/>
              </a:rPr>
              <a:t>ReferenceType</a:t>
            </a:r>
          </a:p>
          <a:p>
            <a:pPr lvl="1"/>
            <a:r>
              <a:rPr lang="en-US" smtClean="0"/>
              <a:t>all </a:t>
            </a:r>
            <a:r>
              <a:rPr lang="en-US" i="1" smtClean="0">
                <a:latin typeface="Courier New" pitchFamily="49" charset="0"/>
              </a:rPr>
              <a:t>ReferenceType</a:t>
            </a:r>
            <a:r>
              <a:rPr lang="en-US" smtClean="0"/>
              <a:t>s are subtypes of </a:t>
            </a:r>
            <a:r>
              <a:rPr lang="en-US" smtClean="0">
                <a:latin typeface="Courier New" pitchFamily="49" charset="0"/>
              </a:rPr>
              <a:t>Object</a:t>
            </a:r>
          </a:p>
          <a:p>
            <a:pPr lvl="1"/>
            <a:r>
              <a:rPr lang="en-US" smtClean="0"/>
              <a:t>compiler type checks assuming </a:t>
            </a:r>
            <a:r>
              <a:rPr lang="en-US" i="1" smtClean="0">
                <a:latin typeface="Courier New" pitchFamily="49" charset="0"/>
              </a:rPr>
              <a:t>TypeVariable</a:t>
            </a:r>
            <a:r>
              <a:rPr lang="en-US" smtClean="0"/>
              <a:t> is </a:t>
            </a:r>
            <a:r>
              <a:rPr lang="en-US" smtClean="0">
                <a:latin typeface="Courier New" pitchFamily="49" charset="0"/>
              </a:rPr>
              <a:t>Object</a:t>
            </a:r>
          </a:p>
          <a:p>
            <a:r>
              <a:rPr lang="en-US" smtClean="0"/>
              <a:t>thus only operations available on the </a:t>
            </a:r>
            <a:r>
              <a:rPr lang="en-US" i="1" smtClean="0">
                <a:latin typeface="Courier New" pitchFamily="49" charset="0"/>
              </a:rPr>
              <a:t>TypeVariable</a:t>
            </a:r>
            <a:r>
              <a:rPr lang="en-US" smtClean="0"/>
              <a:t> are those available on </a:t>
            </a:r>
            <a:r>
              <a:rPr lang="en-US" smtClean="0">
                <a:latin typeface="Courier New" pitchFamily="49" charset="0"/>
              </a:rPr>
              <a:t>Object</a:t>
            </a:r>
          </a:p>
          <a:p>
            <a:r>
              <a:rPr lang="en-US" smtClean="0"/>
              <a:t>note: compiler can still handle the </a:t>
            </a:r>
            <a:r>
              <a:rPr lang="en-US" smtClean="0">
                <a:latin typeface="Courier New" pitchFamily="49" charset="0"/>
              </a:rPr>
              <a:t>elts</a:t>
            </a:r>
            <a:r>
              <a:rPr lang="en-US" smtClean="0"/>
              <a:t> array since it knows it is an array of some reference type and thus each element is a reference (4 bytes)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4445000" y="909638"/>
            <a:ext cx="254000" cy="515937"/>
          </a:xfrm>
        </p:spPr>
        <p:txBody>
          <a:bodyPr/>
          <a:lstStyle/>
          <a:p>
            <a:r>
              <a:rPr lang="en-US" smtClean="0"/>
              <a:t> 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16013" y="476250"/>
            <a:ext cx="7172325" cy="5905500"/>
          </a:xfrm>
        </p:spPr>
        <p:txBody>
          <a:bodyPr/>
          <a:lstStyle/>
          <a:p>
            <a:r>
              <a:rPr lang="en-US" smtClean="0"/>
              <a:t>note that in the constructor:</a:t>
            </a:r>
          </a:p>
          <a:p>
            <a:pPr lvl="2">
              <a:buFont typeface="Symbol" pitchFamily="18" charset="2"/>
              <a:buNone/>
            </a:pPr>
            <a:r>
              <a:rPr lang="en-US" smtClean="0">
                <a:latin typeface="Courier New" pitchFamily="49" charset="0"/>
              </a:rPr>
              <a:t>elts = (E[]) new Object[size];</a:t>
            </a:r>
          </a:p>
          <a:p>
            <a:pPr lvl="1">
              <a:buFont typeface="Symbol" pitchFamily="18" charset="2"/>
              <a:buNone/>
            </a:pPr>
            <a:r>
              <a:rPr lang="en-US" smtClean="0"/>
              <a:t>is used instead of the expected</a:t>
            </a:r>
          </a:p>
          <a:p>
            <a:pPr lvl="2">
              <a:buFont typeface="Symbol" pitchFamily="18" charset="2"/>
              <a:buNone/>
            </a:pPr>
            <a:r>
              <a:rPr lang="en-US" smtClean="0">
                <a:latin typeface="Courier New" pitchFamily="49" charset="0"/>
              </a:rPr>
              <a:t>elts = new E[size];</a:t>
            </a:r>
            <a:endParaRPr lang="en-US" smtClean="0"/>
          </a:p>
          <a:p>
            <a:pPr lvl="1"/>
            <a:r>
              <a:rPr lang="en-US" smtClean="0"/>
              <a:t>Java does not allow a type parameter to be used in an array creation expression</a:t>
            </a:r>
          </a:p>
          <a:p>
            <a:pPr lvl="1"/>
            <a:r>
              <a:rPr lang="en-US" smtClean="0"/>
              <a:t>creating an array of </a:t>
            </a:r>
            <a:r>
              <a:rPr lang="en-US" smtClean="0">
                <a:latin typeface="Courier New" pitchFamily="49" charset="0"/>
              </a:rPr>
              <a:t>Object</a:t>
            </a:r>
            <a:r>
              <a:rPr lang="en-US" smtClean="0"/>
              <a:t> and downcast it to </a:t>
            </a:r>
            <a:r>
              <a:rPr lang="en-US" smtClean="0">
                <a:latin typeface="Courier New" pitchFamily="49" charset="0"/>
              </a:rPr>
              <a:t>E[]</a:t>
            </a:r>
            <a:r>
              <a:rPr lang="en-US" smtClean="0"/>
              <a:t>  achieves the desired effect</a:t>
            </a:r>
          </a:p>
          <a:p>
            <a:r>
              <a:rPr lang="en-US" smtClean="0"/>
              <a:t>enabling garbage collection</a:t>
            </a:r>
          </a:p>
          <a:p>
            <a:pPr lvl="1"/>
            <a:r>
              <a:rPr lang="en-US" smtClean="0"/>
              <a:t> setting array elements to </a:t>
            </a:r>
            <a:r>
              <a:rPr lang="en-US" smtClean="0">
                <a:latin typeface="Courier New" pitchFamily="49" charset="0"/>
              </a:rPr>
              <a:t>null</a:t>
            </a:r>
            <a:r>
              <a:rPr lang="en-US" smtClean="0"/>
              <a:t> allows the nodes to be garbage collected</a:t>
            </a:r>
          </a:p>
          <a:p>
            <a:r>
              <a:rPr lang="en-US" smtClean="0"/>
              <a:t>the generic </a:t>
            </a:r>
            <a:r>
              <a:rPr lang="en-US" smtClean="0">
                <a:latin typeface="Courier New" pitchFamily="49" charset="0"/>
              </a:rPr>
              <a:t>Node</a:t>
            </a:r>
            <a:r>
              <a:rPr lang="en-US" smtClean="0"/>
              <a:t> class</a:t>
            </a:r>
          </a:p>
          <a:p>
            <a:pPr lvl="1"/>
            <a:r>
              <a:rPr lang="en-US" smtClean="0"/>
              <a:t>in the linked version, the </a:t>
            </a:r>
            <a:r>
              <a:rPr lang="en-US" smtClean="0">
                <a:latin typeface="Courier New" pitchFamily="49" charset="0"/>
              </a:rPr>
              <a:t>Node</a:t>
            </a:r>
            <a:r>
              <a:rPr lang="en-US" smtClean="0"/>
              <a:t> class must be parametric since the type of the contents is unknown.</a:t>
            </a:r>
          </a:p>
          <a:p>
            <a:pPr lvl="1"/>
            <a:r>
              <a:rPr lang="en-US" smtClean="0"/>
              <a:t>only nodes which wrap the same generic type can be put onto a list which supports a nodes of that type.</a:t>
            </a:r>
          </a:p>
          <a:p>
            <a:pPr lvl="1"/>
            <a:r>
              <a:rPr lang="en-US" smtClean="0"/>
              <a:t>Node&lt;Character&gt; and Node&lt;Student&gt; are different types</a:t>
            </a:r>
          </a:p>
          <a:p>
            <a:pPr lvl="1"/>
            <a:r>
              <a:rPr lang="en-US" smtClean="0"/>
              <a:t>creation of a new </a:t>
            </a:r>
            <a:r>
              <a:rPr lang="en-US" smtClean="0">
                <a:latin typeface="Courier New" pitchFamily="49" charset="0"/>
              </a:rPr>
              <a:t>Node</a:t>
            </a:r>
            <a:r>
              <a:rPr lang="en-US" smtClean="0"/>
              <a:t> is done via</a:t>
            </a:r>
          </a:p>
          <a:p>
            <a:pPr lvl="2">
              <a:buFont typeface="Symbol" pitchFamily="18" charset="2"/>
              <a:buNone/>
            </a:pPr>
            <a:r>
              <a:rPr lang="en-US" smtClean="0">
                <a:latin typeface="Courier New" pitchFamily="49" charset="0"/>
              </a:rPr>
              <a:t>top = new Node&lt;E&gt;(item,top);</a:t>
            </a: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0" y="935038"/>
            <a:ext cx="0" cy="0"/>
          </a:xfrm>
        </p:spPr>
        <p:txBody>
          <a:bodyPr/>
          <a:lstStyle/>
          <a:p>
            <a:pPr defTabSz="914400"/>
            <a:r>
              <a:rPr lang="en-US" smtClean="0"/>
              <a:t>Example: </a:t>
            </a:r>
            <a:r>
              <a:rPr lang="en-US" smtClean="0">
                <a:latin typeface="Courier New" pitchFamily="49" charset="0"/>
              </a:rPr>
              <a:t>InfToPostG</a:t>
            </a:r>
            <a:endParaRPr lang="en-US" smtClean="0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defTabSz="914400"/>
            <a:r>
              <a:rPr lang="en-US" smtClean="0"/>
              <a:t>version of </a:t>
            </a:r>
            <a:r>
              <a:rPr lang="en-US" smtClean="0">
                <a:latin typeface="Courier New" pitchFamily="49" charset="0"/>
              </a:rPr>
              <a:t>InfToPost</a:t>
            </a:r>
            <a:r>
              <a:rPr lang="en-US" smtClean="0"/>
              <a:t> using generic </a:t>
            </a:r>
            <a:r>
              <a:rPr lang="en-US" smtClean="0">
                <a:latin typeface="Courier New" pitchFamily="49" charset="0"/>
              </a:rPr>
              <a:t>Stack</a:t>
            </a:r>
            <a:endParaRPr lang="en-US" smtClean="0"/>
          </a:p>
          <a:p>
            <a:pPr defTabSz="914400"/>
            <a:r>
              <a:rPr lang="en-US" smtClean="0">
                <a:latin typeface="Courier New" pitchFamily="49" charset="0"/>
              </a:rPr>
              <a:t>Chararacter</a:t>
            </a:r>
            <a:endParaRPr lang="en-US" smtClean="0"/>
          </a:p>
          <a:p>
            <a:pPr marL="685800" lvl="1" indent="-228600" defTabSz="914400"/>
            <a:r>
              <a:rPr lang="en-US" smtClean="0"/>
              <a:t>wrapper for </a:t>
            </a:r>
            <a:r>
              <a:rPr lang="en-US" smtClean="0">
                <a:latin typeface="Courier New" pitchFamily="49" charset="0"/>
              </a:rPr>
              <a:t>char</a:t>
            </a:r>
            <a:r>
              <a:rPr lang="en-US" smtClean="0"/>
              <a:t> primitive type</a:t>
            </a:r>
          </a:p>
          <a:p>
            <a:pPr defTabSz="914400"/>
            <a:r>
              <a:rPr lang="en-US" smtClean="0"/>
              <a:t>algorithm the same</a:t>
            </a:r>
          </a:p>
          <a:p>
            <a:pPr defTabSz="914400"/>
            <a:r>
              <a:rPr lang="en-US" smtClean="0"/>
              <a:t>wrapping and unwrapping</a:t>
            </a:r>
          </a:p>
          <a:p>
            <a:pPr marL="685800" lvl="1" indent="-228600" defTabSz="914400"/>
            <a:r>
              <a:rPr lang="en-US" smtClean="0"/>
              <a:t>automatic in Java 1.5 and up.</a:t>
            </a:r>
          </a:p>
          <a:p>
            <a:pPr defTabSz="914400"/>
            <a:r>
              <a:rPr lang="en-US" smtClean="0"/>
              <a:t>generics and templates</a:t>
            </a:r>
          </a:p>
        </p:txBody>
      </p:sp>
      <p:sp>
        <p:nvSpPr>
          <p:cNvPr id="25604" name="AutoShape 4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943600" y="2590800"/>
            <a:ext cx="838200" cy="304800"/>
          </a:xfrm>
          <a:prstGeom prst="actionButtonForwardNext">
            <a:avLst/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1677988" y="909638"/>
            <a:ext cx="5829300" cy="517525"/>
          </a:xfrm>
        </p:spPr>
        <p:txBody>
          <a:bodyPr/>
          <a:lstStyle/>
          <a:p>
            <a:r>
              <a:rPr lang="en-US" smtClean="0">
                <a:latin typeface="Book Antiqua" pitchFamily="18" charset="0"/>
              </a:rPr>
              <a:t>Java Collections Framework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1550" y="1557338"/>
            <a:ext cx="7172325" cy="4392612"/>
          </a:xfrm>
        </p:spPr>
        <p:txBody>
          <a:bodyPr/>
          <a:lstStyle/>
          <a:p>
            <a:r>
              <a:rPr lang="en-US" smtClean="0"/>
              <a:t>Java library for data structure ADTs</a:t>
            </a:r>
          </a:p>
          <a:p>
            <a:pPr lvl="1"/>
            <a:r>
              <a:rPr lang="en-US" smtClean="0">
                <a:latin typeface="Courier New" pitchFamily="49" charset="0"/>
              </a:rPr>
              <a:t>java.util</a:t>
            </a:r>
          </a:p>
          <a:p>
            <a:pPr lvl="1"/>
            <a:r>
              <a:rPr lang="en-US" smtClean="0"/>
              <a:t>stacks, queues, lists, sets, maps</a:t>
            </a:r>
          </a:p>
          <a:p>
            <a:r>
              <a:rPr lang="en-US" smtClean="0">
                <a:latin typeface="Courier New" pitchFamily="49" charset="0"/>
              </a:rPr>
              <a:t>Collection</a:t>
            </a:r>
            <a:r>
              <a:rPr lang="en-US" smtClean="0"/>
              <a:t> interface</a:t>
            </a:r>
          </a:p>
          <a:p>
            <a:pPr lvl="1"/>
            <a:r>
              <a:rPr lang="en-US" smtClean="0"/>
              <a:t>generic in element type</a:t>
            </a:r>
          </a:p>
          <a:p>
            <a:pPr lvl="1"/>
            <a:r>
              <a:rPr lang="en-US" smtClean="0"/>
              <a:t>operations common to all collections (except maps)</a:t>
            </a:r>
          </a:p>
          <a:p>
            <a:pPr lvl="1"/>
            <a:r>
              <a:rPr lang="en-US" smtClean="0"/>
              <a:t>methods return </a:t>
            </a:r>
            <a:r>
              <a:rPr lang="en-US" smtClean="0">
                <a:latin typeface="Courier New" pitchFamily="49" charset="0"/>
              </a:rPr>
              <a:t>boolean</a:t>
            </a:r>
            <a:r>
              <a:rPr lang="en-US" smtClean="0"/>
              <a:t> if the operation changed the collection (i.e. added or removed)</a:t>
            </a:r>
          </a:p>
          <a:p>
            <a:r>
              <a:rPr lang="en-US" smtClean="0">
                <a:latin typeface="Courier New" pitchFamily="49" charset="0"/>
              </a:rPr>
              <a:t>Stack</a:t>
            </a:r>
            <a:r>
              <a:rPr lang="en-US" smtClean="0"/>
              <a:t> class</a:t>
            </a:r>
          </a:p>
          <a:p>
            <a:pPr lvl="1"/>
            <a:r>
              <a:rPr lang="en-US" smtClean="0"/>
              <a:t>generic in element type (</a:t>
            </a:r>
            <a:r>
              <a:rPr lang="en-US" smtClean="0">
                <a:latin typeface="Courier New" pitchFamily="49" charset="0"/>
              </a:rPr>
              <a:t>E</a:t>
            </a:r>
            <a:r>
              <a:rPr lang="en-US" smtClean="0"/>
              <a:t>)</a:t>
            </a:r>
          </a:p>
          <a:p>
            <a:pPr lvl="1"/>
            <a:r>
              <a:rPr lang="en-US" smtClean="0"/>
              <a:t>array implementation (</a:t>
            </a:r>
            <a:r>
              <a:rPr lang="en-US" smtClean="0">
                <a:latin typeface="Courier New" pitchFamily="49" charset="0"/>
              </a:rPr>
              <a:t>Vector</a:t>
            </a:r>
            <a:r>
              <a:rPr lang="en-US" smtClean="0"/>
              <a:t>) grows to fit (no overflow)</a:t>
            </a:r>
          </a:p>
          <a:p>
            <a:pPr lvl="1"/>
            <a:r>
              <a:rPr lang="en-US" smtClean="0"/>
              <a:t>some duplication of methods (legacy implementation)</a:t>
            </a:r>
          </a:p>
          <a:p>
            <a:pPr lvl="1"/>
            <a:r>
              <a:rPr lang="en-US" smtClean="0">
                <a:latin typeface="Courier New" pitchFamily="49" charset="0"/>
              </a:rPr>
              <a:t>push</a:t>
            </a:r>
            <a:r>
              <a:rPr lang="en-US" smtClean="0"/>
              <a:t> returns item pushed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50" name="Object 1024"/>
          <p:cNvGraphicFramePr>
            <a:graphicFrameLocks noChangeAspect="1"/>
          </p:cNvGraphicFramePr>
          <p:nvPr>
            <p:ph/>
          </p:nvPr>
        </p:nvGraphicFramePr>
        <p:xfrm>
          <a:off x="985838" y="2263775"/>
          <a:ext cx="7172325" cy="2481263"/>
        </p:xfrm>
        <a:graphic>
          <a:graphicData uri="http://schemas.openxmlformats.org/presentationml/2006/ole">
            <p:oleObj spid="_x0000_s2050" name="Document" r:id="rId3" imgW="5487631" imgH="1898893" progId="Word.Document.8">
              <p:embed/>
            </p:oleObj>
          </a:graphicData>
        </a:graphic>
      </p:graphicFrame>
      <p:sp>
        <p:nvSpPr>
          <p:cNvPr id="2051" name="AutoShape 3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545513" y="6183313"/>
            <a:ext cx="306387" cy="306387"/>
          </a:xfrm>
          <a:prstGeom prst="actionButtonReturn">
            <a:avLst/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074" name="Object 1024"/>
          <p:cNvGraphicFramePr>
            <a:graphicFrameLocks noChangeAspect="1"/>
          </p:cNvGraphicFramePr>
          <p:nvPr>
            <p:ph/>
          </p:nvPr>
        </p:nvGraphicFramePr>
        <p:xfrm>
          <a:off x="1163638" y="2746375"/>
          <a:ext cx="6815137" cy="1516063"/>
        </p:xfrm>
        <a:graphic>
          <a:graphicData uri="http://schemas.openxmlformats.org/presentationml/2006/ole">
            <p:oleObj spid="_x0000_s3074" name="Document" r:id="rId3" imgW="5487631" imgH="1220048" progId="Word.Document.8">
              <p:embed/>
            </p:oleObj>
          </a:graphicData>
        </a:graphic>
      </p:graphicFrame>
      <p:sp>
        <p:nvSpPr>
          <p:cNvPr id="3075" name="AutoShape 3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545513" y="6183313"/>
            <a:ext cx="306387" cy="306387"/>
          </a:xfrm>
          <a:prstGeom prst="actionButtonReturn">
            <a:avLst/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2882900" y="687388"/>
            <a:ext cx="3378200" cy="517525"/>
          </a:xfrm>
        </p:spPr>
        <p:txBody>
          <a:bodyPr/>
          <a:lstStyle/>
          <a:p>
            <a:pPr defTabSz="914400"/>
            <a:r>
              <a:rPr lang="en-US" smtClean="0"/>
              <a:t>Container ADTs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1550" y="1268413"/>
            <a:ext cx="7172325" cy="4824412"/>
          </a:xfrm>
        </p:spPr>
        <p:txBody>
          <a:bodyPr/>
          <a:lstStyle/>
          <a:p>
            <a:pPr defTabSz="914400"/>
            <a:r>
              <a:rPr lang="en-US" smtClean="0"/>
              <a:t>container</a:t>
            </a:r>
          </a:p>
          <a:p>
            <a:pPr marL="685800" lvl="1" indent="-228600" defTabSz="914400"/>
            <a:r>
              <a:rPr lang="en-US" smtClean="0"/>
              <a:t>collection of objects</a:t>
            </a:r>
          </a:p>
          <a:p>
            <a:pPr defTabSz="914400"/>
            <a:r>
              <a:rPr lang="en-US" smtClean="0"/>
              <a:t>list-oriented collections</a:t>
            </a:r>
          </a:p>
          <a:p>
            <a:pPr marL="685800" lvl="1" indent="-228600" defTabSz="914400"/>
            <a:r>
              <a:rPr lang="en-US" smtClean="0"/>
              <a:t>positional</a:t>
            </a:r>
          </a:p>
          <a:p>
            <a:pPr marL="685800" lvl="1" indent="-228600" defTabSz="914400"/>
            <a:r>
              <a:rPr lang="en-US" smtClean="0"/>
              <a:t>access relative to position</a:t>
            </a:r>
          </a:p>
          <a:p>
            <a:pPr marL="685800" lvl="1" indent="-228600" defTabSz="914400"/>
            <a:r>
              <a:rPr lang="en-US" smtClean="0"/>
              <a:t>e.g. list</a:t>
            </a:r>
          </a:p>
          <a:p>
            <a:pPr defTabSz="914400"/>
            <a:r>
              <a:rPr lang="en-US" smtClean="0"/>
              <a:t>keyed collections</a:t>
            </a:r>
          </a:p>
          <a:p>
            <a:pPr marL="685800" lvl="1" indent="-228600" defTabSz="914400"/>
            <a:r>
              <a:rPr lang="en-US" smtClean="0"/>
              <a:t>have a key</a:t>
            </a:r>
          </a:p>
          <a:p>
            <a:pPr marL="685800" lvl="1" indent="-228600" defTabSz="914400"/>
            <a:r>
              <a:rPr lang="en-US" smtClean="0"/>
              <a:t>accessed by key</a:t>
            </a:r>
          </a:p>
          <a:p>
            <a:pPr defTabSz="914400"/>
            <a:r>
              <a:rPr lang="en-US" smtClean="0"/>
              <a:t>representations</a:t>
            </a:r>
          </a:p>
          <a:p>
            <a:pPr marL="685800" lvl="1" indent="-228600" defTabSz="914400"/>
            <a:r>
              <a:rPr lang="en-US" smtClean="0"/>
              <a:t>contiguous</a:t>
            </a:r>
          </a:p>
          <a:p>
            <a:pPr marL="1143000" lvl="2" defTabSz="914400"/>
            <a:r>
              <a:rPr lang="en-US" smtClean="0"/>
              <a:t>arrays</a:t>
            </a:r>
          </a:p>
          <a:p>
            <a:pPr marL="685800" lvl="1" indent="-228600" defTabSz="914400"/>
            <a:r>
              <a:rPr lang="en-US" smtClean="0"/>
              <a:t>linked</a:t>
            </a:r>
          </a:p>
          <a:p>
            <a:pPr marL="1143000" lvl="2" defTabSz="914400"/>
            <a:r>
              <a:rPr lang="en-US" smtClean="0"/>
              <a:t>linked-structures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098" name="Object 1024"/>
          <p:cNvGraphicFramePr>
            <a:graphicFrameLocks noChangeAspect="1"/>
          </p:cNvGraphicFramePr>
          <p:nvPr>
            <p:ph/>
          </p:nvPr>
        </p:nvGraphicFramePr>
        <p:xfrm>
          <a:off x="985838" y="2760663"/>
          <a:ext cx="7172325" cy="1485900"/>
        </p:xfrm>
        <a:graphic>
          <a:graphicData uri="http://schemas.openxmlformats.org/presentationml/2006/ole">
            <p:oleObj spid="_x0000_s4098" name="Document" r:id="rId3" imgW="5487631" imgH="1136093" progId="Word.Document.8">
              <p:embed/>
            </p:oleObj>
          </a:graphicData>
        </a:graphic>
      </p:graphicFrame>
      <p:sp>
        <p:nvSpPr>
          <p:cNvPr id="4099" name="AutoShape 3">
            <a:hlinkClick r:id="" action="ppaction://hlinkshowjump?jump=lastslideviewed" highlightClick="1"/>
          </p:cNvPr>
          <p:cNvSpPr>
            <a:spLocks noChangeArrowheads="1"/>
          </p:cNvSpPr>
          <p:nvPr/>
        </p:nvSpPr>
        <p:spPr bwMode="auto">
          <a:xfrm>
            <a:off x="8545513" y="6183313"/>
            <a:ext cx="306387" cy="306387"/>
          </a:xfrm>
          <a:prstGeom prst="actionButtonReturn">
            <a:avLst/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122" name="Object 1024"/>
          <p:cNvGraphicFramePr>
            <a:graphicFrameLocks noChangeAspect="1"/>
          </p:cNvGraphicFramePr>
          <p:nvPr>
            <p:ph/>
          </p:nvPr>
        </p:nvGraphicFramePr>
        <p:xfrm>
          <a:off x="985838" y="2960688"/>
          <a:ext cx="7170737" cy="1089025"/>
        </p:xfrm>
        <a:graphic>
          <a:graphicData uri="http://schemas.openxmlformats.org/presentationml/2006/ole">
            <p:oleObj spid="_x0000_s5122" name="Document" r:id="rId3" imgW="5487631" imgH="833423" progId="Word.Document.8">
              <p:embed/>
            </p:oleObj>
          </a:graphicData>
        </a:graphic>
      </p:graphicFrame>
      <p:sp>
        <p:nvSpPr>
          <p:cNvPr id="5123" name="AutoShape 3">
            <a:hlinkClick r:id="" action="ppaction://hlinkshowjump?jump=lastslideviewed" highlightClick="1"/>
          </p:cNvPr>
          <p:cNvSpPr>
            <a:spLocks noChangeArrowheads="1"/>
          </p:cNvSpPr>
          <p:nvPr/>
        </p:nvSpPr>
        <p:spPr bwMode="auto">
          <a:xfrm>
            <a:off x="8545513" y="6183313"/>
            <a:ext cx="306387" cy="306387"/>
          </a:xfrm>
          <a:prstGeom prst="actionButtonReturn">
            <a:avLst/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146" name="Object 1024"/>
          <p:cNvGraphicFramePr>
            <a:graphicFrameLocks noChangeAspect="1"/>
          </p:cNvGraphicFramePr>
          <p:nvPr>
            <p:ph/>
          </p:nvPr>
        </p:nvGraphicFramePr>
        <p:xfrm>
          <a:off x="1676400" y="1447800"/>
          <a:ext cx="6400800" cy="4095750"/>
        </p:xfrm>
        <a:graphic>
          <a:graphicData uri="http://schemas.openxmlformats.org/presentationml/2006/ole">
            <p:oleObj spid="_x0000_s6146" name="Document" r:id="rId3" imgW="5641920" imgH="2354760" progId="Word.Document.8">
              <p:embed/>
            </p:oleObj>
          </a:graphicData>
        </a:graphic>
      </p:graphicFrame>
      <p:sp>
        <p:nvSpPr>
          <p:cNvPr id="6147" name="AutoShape 3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545513" y="6183313"/>
            <a:ext cx="306387" cy="306387"/>
          </a:xfrm>
          <a:prstGeom prst="actionButtonReturn">
            <a:avLst/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170" name="Object 1024"/>
          <p:cNvGraphicFramePr>
            <a:graphicFrameLocks noChangeAspect="1"/>
          </p:cNvGraphicFramePr>
          <p:nvPr>
            <p:ph/>
          </p:nvPr>
        </p:nvGraphicFramePr>
        <p:xfrm>
          <a:off x="1289050" y="2757488"/>
          <a:ext cx="6550025" cy="1498600"/>
        </p:xfrm>
        <a:graphic>
          <a:graphicData uri="http://schemas.openxmlformats.org/presentationml/2006/ole">
            <p:oleObj spid="_x0000_s7170" name="Document" r:id="rId3" imgW="5494838" imgH="1258005" progId="Word.Document.8">
              <p:embed/>
            </p:oleObj>
          </a:graphicData>
        </a:graphic>
      </p:graphicFrame>
      <p:sp>
        <p:nvSpPr>
          <p:cNvPr id="7171" name="AutoShape 3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545513" y="6183313"/>
            <a:ext cx="306387" cy="306387"/>
          </a:xfrm>
          <a:prstGeom prst="actionButtonReturn">
            <a:avLst/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AutoShape 3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545513" y="6183313"/>
            <a:ext cx="306387" cy="306387"/>
          </a:xfrm>
          <a:prstGeom prst="actionButtonReturn">
            <a:avLst/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27651" name="Text Box 5"/>
          <p:cNvSpPr txBox="1">
            <a:spLocks noChangeArrowheads="1"/>
          </p:cNvSpPr>
          <p:nvPr/>
        </p:nvSpPr>
        <p:spPr bwMode="auto">
          <a:xfrm>
            <a:off x="1828800" y="2514600"/>
            <a:ext cx="5562600" cy="14430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>
                <a:latin typeface="Times New Roman" pitchFamily="18" charset="0"/>
              </a:rPr>
              <a:t>1. Load the value of x into the ALU</a:t>
            </a:r>
          </a:p>
          <a:p>
            <a:pPr eaLnBrk="0" hangingPunct="0">
              <a:spcBef>
                <a:spcPct val="50000"/>
              </a:spcBef>
            </a:pPr>
            <a:r>
              <a:rPr lang="en-US" sz="2400">
                <a:latin typeface="Times New Roman" pitchFamily="18" charset="0"/>
              </a:rPr>
              <a:t>2. Load the value of y into the ALU</a:t>
            </a:r>
          </a:p>
          <a:p>
            <a:pPr eaLnBrk="0" hangingPunct="0">
              <a:spcBef>
                <a:spcPct val="50000"/>
              </a:spcBef>
            </a:pPr>
            <a:r>
              <a:rPr lang="en-US" sz="2400">
                <a:latin typeface="Times New Roman" pitchFamily="18" charset="0"/>
              </a:rPr>
              <a:t>3. Apply the operator sum, x+y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194" name="Object 1024"/>
          <p:cNvGraphicFramePr>
            <a:graphicFrameLocks noChangeAspect="1"/>
          </p:cNvGraphicFramePr>
          <p:nvPr>
            <p:ph/>
          </p:nvPr>
        </p:nvGraphicFramePr>
        <p:xfrm>
          <a:off x="1346200" y="2713038"/>
          <a:ext cx="6451600" cy="1582737"/>
        </p:xfrm>
        <a:graphic>
          <a:graphicData uri="http://schemas.openxmlformats.org/presentationml/2006/ole">
            <p:oleObj spid="_x0000_s8194" name="Document" r:id="rId3" imgW="5487631" imgH="1346881" progId="Word.Document.8">
              <p:embed/>
            </p:oleObj>
          </a:graphicData>
        </a:graphic>
      </p:graphicFrame>
      <p:sp>
        <p:nvSpPr>
          <p:cNvPr id="8195" name="AutoShape 4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10600" y="6324600"/>
            <a:ext cx="306388" cy="306388"/>
          </a:xfrm>
          <a:prstGeom prst="actionButtonReturn">
            <a:avLst/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218" name="Object 1024"/>
          <p:cNvGraphicFramePr>
            <a:graphicFrameLocks noChangeAspect="1"/>
          </p:cNvGraphicFramePr>
          <p:nvPr>
            <p:ph/>
          </p:nvPr>
        </p:nvGraphicFramePr>
        <p:xfrm>
          <a:off x="1981200" y="228600"/>
          <a:ext cx="4883150" cy="6405563"/>
        </p:xfrm>
        <a:graphic>
          <a:graphicData uri="http://schemas.openxmlformats.org/presentationml/2006/ole">
            <p:oleObj spid="_x0000_s9218" name="Document" r:id="rId3" imgW="5487631" imgH="7201740" progId="Word.Document.8">
              <p:embed/>
            </p:oleObj>
          </a:graphicData>
        </a:graphic>
      </p:graphicFrame>
      <p:sp>
        <p:nvSpPr>
          <p:cNvPr id="9219" name="AutoShape 3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545513" y="6183313"/>
            <a:ext cx="306387" cy="306387"/>
          </a:xfrm>
          <a:prstGeom prst="actionButtonReturn">
            <a:avLst/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AutoShape 3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545513" y="6183313"/>
            <a:ext cx="306387" cy="306387"/>
          </a:xfrm>
          <a:prstGeom prst="actionButtonReturn">
            <a:avLst/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28675" name="Text Box 5"/>
          <p:cNvSpPr txBox="1">
            <a:spLocks noChangeArrowheads="1"/>
          </p:cNvSpPr>
          <p:nvPr/>
        </p:nvSpPr>
        <p:spPr bwMode="auto">
          <a:xfrm>
            <a:off x="1524000" y="2209800"/>
            <a:ext cx="5943600" cy="31623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14300" lvl="1">
              <a:lnSpc>
                <a:spcPct val="100000"/>
              </a:lnSpc>
              <a:spcBef>
                <a:spcPts val="600"/>
              </a:spcBef>
            </a:pPr>
            <a:r>
              <a:rPr lang="en-CA" sz="1600">
                <a:latin typeface="Courier New" pitchFamily="49" charset="0"/>
              </a:rPr>
              <a:t>Stack &lt;some type&gt;	aStack;</a:t>
            </a:r>
          </a:p>
          <a:p>
            <a:pPr marL="114300" lvl="1">
              <a:lnSpc>
                <a:spcPct val="100000"/>
              </a:lnSpc>
              <a:spcBef>
                <a:spcPts val="600"/>
              </a:spcBef>
            </a:pPr>
            <a:r>
              <a:rPr lang="en-CA" sz="1600" b="0">
                <a:latin typeface="Courier New" pitchFamily="49" charset="0"/>
              </a:rPr>
              <a:t>Stack &lt;Student&gt; aStack;</a:t>
            </a:r>
          </a:p>
          <a:p>
            <a:pPr marL="114300" lvl="1">
              <a:lnSpc>
                <a:spcPct val="100000"/>
              </a:lnSpc>
              <a:spcBef>
                <a:spcPts val="600"/>
              </a:spcBef>
            </a:pPr>
            <a:r>
              <a:rPr lang="en-CA" sz="1600" b="0">
                <a:latin typeface="Courier New" pitchFamily="49" charset="0"/>
              </a:rPr>
              <a:t/>
            </a:r>
            <a:br>
              <a:rPr lang="en-CA" sz="1600" b="0">
                <a:latin typeface="Courier New" pitchFamily="49" charset="0"/>
              </a:rPr>
            </a:br>
            <a:r>
              <a:rPr lang="en-CA" sz="1600" b="0">
                <a:latin typeface="Courier New" pitchFamily="49" charset="0"/>
              </a:rPr>
              <a:t>Student	aStudent;</a:t>
            </a:r>
            <a:br>
              <a:rPr lang="en-CA" sz="1600" b="0">
                <a:latin typeface="Courier New" pitchFamily="49" charset="0"/>
              </a:rPr>
            </a:br>
            <a:r>
              <a:rPr lang="en-CA" sz="1600" b="0">
                <a:latin typeface="Courier New" pitchFamily="49" charset="0"/>
              </a:rPr>
              <a:t>  :</a:t>
            </a:r>
            <a:br>
              <a:rPr lang="en-CA" sz="1600" b="0">
                <a:latin typeface="Courier New" pitchFamily="49" charset="0"/>
              </a:rPr>
            </a:br>
            <a:r>
              <a:rPr lang="en-CA" sz="1600" b="0">
                <a:latin typeface="Courier New" pitchFamily="49" charset="0"/>
              </a:rPr>
              <a:t>aStack = new Stack&lt;Student&gt;(10);</a:t>
            </a:r>
            <a:br>
              <a:rPr lang="en-CA" sz="1600" b="0">
                <a:latin typeface="Courier New" pitchFamily="49" charset="0"/>
              </a:rPr>
            </a:br>
            <a:r>
              <a:rPr lang="en-CA" sz="1600" b="0">
                <a:latin typeface="Courier New" pitchFamily="49" charset="0"/>
              </a:rPr>
              <a:t>  :</a:t>
            </a:r>
            <a:br>
              <a:rPr lang="en-CA" sz="1600" b="0">
                <a:latin typeface="Courier New" pitchFamily="49" charset="0"/>
              </a:rPr>
            </a:br>
            <a:r>
              <a:rPr lang="en-CA" sz="1600" b="0">
                <a:latin typeface="Courier New" pitchFamily="49" charset="0"/>
              </a:rPr>
              <a:t>aStack.push(aStudent);</a:t>
            </a:r>
          </a:p>
          <a:p>
            <a:pPr marL="114300" lvl="1">
              <a:lnSpc>
                <a:spcPct val="100000"/>
              </a:lnSpc>
              <a:spcBef>
                <a:spcPts val="600"/>
              </a:spcBef>
            </a:pPr>
            <a:endParaRPr lang="en-CA" sz="1600" b="0">
              <a:latin typeface="Courier New" pitchFamily="49" charset="0"/>
            </a:endParaRPr>
          </a:p>
          <a:p>
            <a:pPr marL="114300" lvl="1">
              <a:lnSpc>
                <a:spcPct val="100000"/>
              </a:lnSpc>
              <a:spcBef>
                <a:spcPts val="600"/>
              </a:spcBef>
            </a:pPr>
            <a:endParaRPr lang="en-CA" sz="1600" b="0">
              <a:latin typeface="Courier New" pitchFamily="49" charset="0"/>
            </a:endParaRP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CA" sz="1600" b="0">
                <a:latin typeface="Courier New" pitchFamily="49" charset="0"/>
              </a:rPr>
              <a:t> aStudent = aStack.pop();</a:t>
            </a:r>
            <a:endParaRPr lang="en-CA" b="0">
              <a:latin typeface="Century Schoolbook" pitchFamily="18" charset="0"/>
            </a:endParaRPr>
          </a:p>
        </p:txBody>
      </p:sp>
      <p:sp>
        <p:nvSpPr>
          <p:cNvPr id="28676" name="Rectangle 7"/>
          <p:cNvSpPr>
            <a:spLocks noGrp="1" noChangeArrowheads="1"/>
          </p:cNvSpPr>
          <p:nvPr>
            <p:ph type="title" idx="4294967295"/>
          </p:nvPr>
        </p:nvSpPr>
        <p:spPr>
          <a:xfrm>
            <a:off x="2514600" y="838200"/>
            <a:ext cx="3962400" cy="517525"/>
          </a:xfrm>
        </p:spPr>
        <p:txBody>
          <a:bodyPr wrap="square"/>
          <a:lstStyle/>
          <a:p>
            <a:r>
              <a:rPr lang="en-CA" smtClean="0"/>
              <a:t>Stack Creation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3352800" y="381000"/>
            <a:ext cx="2463800" cy="517525"/>
          </a:xfrm>
        </p:spPr>
        <p:txBody>
          <a:bodyPr/>
          <a:lstStyle/>
          <a:p>
            <a:r>
              <a:rPr lang="en-CA" smtClean="0"/>
              <a:t>AutoBoxing</a:t>
            </a:r>
          </a:p>
        </p:txBody>
      </p:sp>
      <p:sp>
        <p:nvSpPr>
          <p:cNvPr id="76803" name="Rectangle 3"/>
          <p:cNvSpPr>
            <a:spLocks noChangeArrowheads="1"/>
          </p:cNvSpPr>
          <p:nvPr/>
        </p:nvSpPr>
        <p:spPr bwMode="auto">
          <a:xfrm>
            <a:off x="2819400" y="3810000"/>
            <a:ext cx="3352800" cy="685800"/>
          </a:xfrm>
          <a:prstGeom prst="rect">
            <a:avLst/>
          </a:prstGeom>
          <a:solidFill>
            <a:srgbClr val="33CC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CA"/>
              <a:t>I’m a primitive char</a:t>
            </a:r>
          </a:p>
        </p:txBody>
      </p:sp>
      <p:sp>
        <p:nvSpPr>
          <p:cNvPr id="76804" name="Oval 4"/>
          <p:cNvSpPr>
            <a:spLocks noChangeArrowheads="1"/>
          </p:cNvSpPr>
          <p:nvPr/>
        </p:nvSpPr>
        <p:spPr bwMode="auto">
          <a:xfrm>
            <a:off x="1676400" y="2133600"/>
            <a:ext cx="5638800" cy="3657600"/>
          </a:xfrm>
          <a:prstGeom prst="ellipse">
            <a:avLst/>
          </a:prstGeom>
          <a:solidFill>
            <a:srgbClr val="FFFF99">
              <a:alpha val="50195"/>
            </a:srgb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pPr algn="ctr">
              <a:lnSpc>
                <a:spcPct val="100000"/>
              </a:lnSpc>
            </a:pPr>
            <a:r>
              <a:rPr lang="en-CA" b="0"/>
              <a:t>I’m an Object Character</a:t>
            </a:r>
          </a:p>
          <a:p>
            <a:pPr algn="ctr">
              <a:lnSpc>
                <a:spcPct val="100000"/>
              </a:lnSpc>
            </a:pPr>
            <a:r>
              <a:rPr lang="en-CA" b="0"/>
              <a:t>which contains the primitive char</a:t>
            </a:r>
          </a:p>
        </p:txBody>
      </p:sp>
      <p:sp>
        <p:nvSpPr>
          <p:cNvPr id="76805" name="Line 5"/>
          <p:cNvSpPr>
            <a:spLocks noChangeShapeType="1"/>
          </p:cNvSpPr>
          <p:nvPr/>
        </p:nvSpPr>
        <p:spPr bwMode="auto">
          <a:xfrm>
            <a:off x="2209800" y="1828800"/>
            <a:ext cx="1066800" cy="533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76806" name="Text Box 6"/>
          <p:cNvSpPr txBox="1">
            <a:spLocks noChangeArrowheads="1"/>
          </p:cNvSpPr>
          <p:nvPr/>
        </p:nvSpPr>
        <p:spPr bwMode="auto">
          <a:xfrm>
            <a:off x="533400" y="1524000"/>
            <a:ext cx="1676400" cy="762000"/>
          </a:xfrm>
          <a:prstGeom prst="rect">
            <a:avLst/>
          </a:prstGeom>
          <a:solidFill>
            <a:srgbClr val="00FFFF"/>
          </a:solidFill>
          <a:ln w="12700">
            <a:solidFill>
              <a:schemeClr val="accent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CA" sz="2400">
                <a:latin typeface="Times New Roman" pitchFamily="18" charset="0"/>
              </a:rPr>
              <a:t>Pointer to Character</a:t>
            </a:r>
          </a:p>
        </p:txBody>
      </p:sp>
      <p:sp>
        <p:nvSpPr>
          <p:cNvPr id="76807" name="AutoShape 7"/>
          <p:cNvSpPr>
            <a:spLocks noChangeArrowheads="1"/>
          </p:cNvSpPr>
          <p:nvPr/>
        </p:nvSpPr>
        <p:spPr bwMode="auto">
          <a:xfrm>
            <a:off x="4343400" y="1066800"/>
            <a:ext cx="2057400" cy="488950"/>
          </a:xfrm>
          <a:prstGeom prst="wedgeRectCallout">
            <a:avLst>
              <a:gd name="adj1" fmla="val -154477"/>
              <a:gd name="adj2" fmla="val 76625"/>
            </a:avLst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en-CA" sz="1400"/>
              <a:t>Stack can now accept the Object.</a:t>
            </a:r>
          </a:p>
        </p:txBody>
      </p:sp>
      <p:sp>
        <p:nvSpPr>
          <p:cNvPr id="76808" name="AutoShape 8"/>
          <p:cNvSpPr>
            <a:spLocks noChangeArrowheads="1"/>
          </p:cNvSpPr>
          <p:nvPr/>
        </p:nvSpPr>
        <p:spPr bwMode="auto">
          <a:xfrm>
            <a:off x="609600" y="5715000"/>
            <a:ext cx="2057400" cy="488950"/>
          </a:xfrm>
          <a:prstGeom prst="wedgeRectCallout">
            <a:avLst>
              <a:gd name="adj1" fmla="val 80708"/>
              <a:gd name="adj2" fmla="val -297403"/>
            </a:avLst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en-CA" sz="1400"/>
              <a:t>Stack can only accept Objects not primitives</a:t>
            </a:r>
          </a:p>
        </p:txBody>
      </p:sp>
      <p:sp>
        <p:nvSpPr>
          <p:cNvPr id="29705" name="AutoShape 9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382000" y="6019800"/>
            <a:ext cx="457200" cy="381000"/>
          </a:xfrm>
          <a:prstGeom prst="actionButtonReturn">
            <a:avLst/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68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68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68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768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68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768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68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68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803" grpId="0" animBg="1" autoUpdateAnimBg="0"/>
      <p:bldP spid="76804" grpId="0" animBg="1" autoUpdateAnimBg="0"/>
      <p:bldP spid="76805" grpId="0" animBg="1"/>
      <p:bldP spid="76806" grpId="0" animBg="1" autoUpdateAnimBg="0"/>
      <p:bldP spid="76807" grpId="0" animBg="1" autoUpdateAnimBg="0"/>
      <p:bldP spid="76808" grpId="0" animBg="1" autoUpdateAnimBg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2984500" y="381000"/>
            <a:ext cx="3200400" cy="517525"/>
          </a:xfrm>
        </p:spPr>
        <p:txBody>
          <a:bodyPr/>
          <a:lstStyle/>
          <a:p>
            <a:r>
              <a:rPr lang="en-CA" smtClean="0"/>
              <a:t>AutoUn-Boxing</a:t>
            </a:r>
          </a:p>
        </p:txBody>
      </p:sp>
      <p:sp>
        <p:nvSpPr>
          <p:cNvPr id="77831" name="AutoShape 7"/>
          <p:cNvSpPr>
            <a:spLocks noChangeArrowheads="1"/>
          </p:cNvSpPr>
          <p:nvPr/>
        </p:nvSpPr>
        <p:spPr bwMode="auto">
          <a:xfrm>
            <a:off x="4876800" y="1066800"/>
            <a:ext cx="3352800" cy="681038"/>
          </a:xfrm>
          <a:prstGeom prst="wedgeRectCallout">
            <a:avLst>
              <a:gd name="adj1" fmla="val -38731"/>
              <a:gd name="adj2" fmla="val 37644"/>
            </a:avLst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en-CA" sz="1400"/>
              <a:t>A Popped value from the stack is expected to be a primitive, in ths case a char.</a:t>
            </a:r>
          </a:p>
        </p:txBody>
      </p:sp>
      <p:sp>
        <p:nvSpPr>
          <p:cNvPr id="77833" name="AutoShape 9"/>
          <p:cNvSpPr>
            <a:spLocks noChangeArrowheads="1"/>
          </p:cNvSpPr>
          <p:nvPr/>
        </p:nvSpPr>
        <p:spPr bwMode="auto">
          <a:xfrm>
            <a:off x="2743200" y="6121400"/>
            <a:ext cx="3352800" cy="325438"/>
          </a:xfrm>
          <a:prstGeom prst="wedgeRectCallout">
            <a:avLst>
              <a:gd name="adj1" fmla="val 49495"/>
              <a:gd name="adj2" fmla="val 19875"/>
            </a:avLst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en-CA" sz="1600"/>
              <a:t>aChar = aStack.pop();</a:t>
            </a:r>
            <a:endParaRPr lang="en-CA" sz="1400"/>
          </a:p>
        </p:txBody>
      </p:sp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533400" y="1371600"/>
            <a:ext cx="7315200" cy="4343400"/>
            <a:chOff x="0" y="960"/>
            <a:chExt cx="4608" cy="2736"/>
          </a:xfrm>
        </p:grpSpPr>
        <p:sp>
          <p:nvSpPr>
            <p:cNvPr id="30735" name="Rectangle 11"/>
            <p:cNvSpPr>
              <a:spLocks noChangeArrowheads="1"/>
            </p:cNvSpPr>
            <p:nvPr/>
          </p:nvSpPr>
          <p:spPr bwMode="auto">
            <a:xfrm>
              <a:off x="1776" y="2400"/>
              <a:ext cx="2112" cy="432"/>
            </a:xfrm>
            <a:prstGeom prst="rect">
              <a:avLst/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CA"/>
                <a:t>I’m a primitive char</a:t>
              </a:r>
            </a:p>
          </p:txBody>
        </p:sp>
        <p:grpSp>
          <p:nvGrpSpPr>
            <p:cNvPr id="30736" name="Group 12"/>
            <p:cNvGrpSpPr>
              <a:grpSpLocks/>
            </p:cNvGrpSpPr>
            <p:nvPr/>
          </p:nvGrpSpPr>
          <p:grpSpPr bwMode="auto">
            <a:xfrm>
              <a:off x="0" y="960"/>
              <a:ext cx="4608" cy="2736"/>
              <a:chOff x="0" y="960"/>
              <a:chExt cx="4608" cy="2736"/>
            </a:xfrm>
          </p:grpSpPr>
          <p:sp>
            <p:nvSpPr>
              <p:cNvPr id="30737" name="Oval 13"/>
              <p:cNvSpPr>
                <a:spLocks noChangeArrowheads="1"/>
              </p:cNvSpPr>
              <p:nvPr/>
            </p:nvSpPr>
            <p:spPr bwMode="auto">
              <a:xfrm>
                <a:off x="1056" y="1392"/>
                <a:ext cx="3552" cy="2304"/>
              </a:xfrm>
              <a:prstGeom prst="ellipse">
                <a:avLst/>
              </a:prstGeom>
              <a:solidFill>
                <a:srgbClr val="FFFF99">
                  <a:alpha val="50195"/>
                </a:srgbClr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pPr algn="ctr">
                  <a:lnSpc>
                    <a:spcPct val="100000"/>
                  </a:lnSpc>
                </a:pPr>
                <a:r>
                  <a:rPr lang="en-CA" b="0"/>
                  <a:t>I’m an Object Character</a:t>
                </a:r>
              </a:p>
              <a:p>
                <a:pPr algn="ctr">
                  <a:lnSpc>
                    <a:spcPct val="100000"/>
                  </a:lnSpc>
                </a:pPr>
                <a:r>
                  <a:rPr lang="en-CA" b="0"/>
                  <a:t>which contains the primitive char</a:t>
                </a:r>
              </a:p>
            </p:txBody>
          </p:sp>
          <p:sp>
            <p:nvSpPr>
              <p:cNvPr id="30738" name="Line 14"/>
              <p:cNvSpPr>
                <a:spLocks noChangeShapeType="1"/>
              </p:cNvSpPr>
              <p:nvPr/>
            </p:nvSpPr>
            <p:spPr bwMode="auto">
              <a:xfrm>
                <a:off x="1392" y="1152"/>
                <a:ext cx="672" cy="336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30739" name="Text Box 15"/>
              <p:cNvSpPr txBox="1">
                <a:spLocks noChangeArrowheads="1"/>
              </p:cNvSpPr>
              <p:nvPr/>
            </p:nvSpPr>
            <p:spPr bwMode="auto">
              <a:xfrm>
                <a:off x="0" y="960"/>
                <a:ext cx="1392" cy="480"/>
              </a:xfrm>
              <a:prstGeom prst="rect">
                <a:avLst/>
              </a:prstGeom>
              <a:solidFill>
                <a:srgbClr val="00FFFF"/>
              </a:solidFill>
              <a:ln w="12700">
                <a:solidFill>
                  <a:schemeClr val="accent2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CA" sz="2400">
                    <a:latin typeface="Times New Roman" pitchFamily="18" charset="0"/>
                  </a:rPr>
                  <a:t>Pointer to Character</a:t>
                </a:r>
              </a:p>
            </p:txBody>
          </p:sp>
        </p:grpSp>
      </p:grpSp>
      <p:grpSp>
        <p:nvGrpSpPr>
          <p:cNvPr id="4" name="Group 24"/>
          <p:cNvGrpSpPr>
            <a:grpSpLocks/>
          </p:cNvGrpSpPr>
          <p:nvPr/>
        </p:nvGrpSpPr>
        <p:grpSpPr bwMode="auto">
          <a:xfrm>
            <a:off x="395288" y="981075"/>
            <a:ext cx="8064500" cy="4824413"/>
            <a:chOff x="249" y="618"/>
            <a:chExt cx="5080" cy="3039"/>
          </a:xfrm>
        </p:grpSpPr>
        <p:sp>
          <p:nvSpPr>
            <p:cNvPr id="30733" name="Rectangle 23"/>
            <p:cNvSpPr>
              <a:spLocks noChangeArrowheads="1"/>
            </p:cNvSpPr>
            <p:nvPr/>
          </p:nvSpPr>
          <p:spPr bwMode="auto">
            <a:xfrm>
              <a:off x="249" y="618"/>
              <a:ext cx="5080" cy="3039"/>
            </a:xfrm>
            <a:prstGeom prst="rect">
              <a:avLst/>
            </a:prstGeom>
            <a:solidFill>
              <a:schemeClr val="bg1"/>
            </a:soli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30734" name="Rectangle 16"/>
            <p:cNvSpPr>
              <a:spLocks noChangeArrowheads="1"/>
            </p:cNvSpPr>
            <p:nvPr/>
          </p:nvSpPr>
          <p:spPr bwMode="auto">
            <a:xfrm>
              <a:off x="2112" y="2304"/>
              <a:ext cx="2112" cy="432"/>
            </a:xfrm>
            <a:prstGeom prst="rect">
              <a:avLst/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CA"/>
                <a:t>I’m a primitive char</a:t>
              </a:r>
            </a:p>
          </p:txBody>
        </p:sp>
      </p:grpSp>
      <p:grpSp>
        <p:nvGrpSpPr>
          <p:cNvPr id="5" name="Group 21"/>
          <p:cNvGrpSpPr>
            <a:grpSpLocks/>
          </p:cNvGrpSpPr>
          <p:nvPr/>
        </p:nvGrpSpPr>
        <p:grpSpPr bwMode="auto">
          <a:xfrm>
            <a:off x="1066800" y="3657600"/>
            <a:ext cx="1828800" cy="685800"/>
            <a:chOff x="672" y="2304"/>
            <a:chExt cx="1152" cy="432"/>
          </a:xfrm>
        </p:grpSpPr>
        <p:sp>
          <p:nvSpPr>
            <p:cNvPr id="30729" name="Rectangle 17"/>
            <p:cNvSpPr>
              <a:spLocks noChangeArrowheads="1"/>
            </p:cNvSpPr>
            <p:nvPr/>
          </p:nvSpPr>
          <p:spPr bwMode="auto">
            <a:xfrm>
              <a:off x="672" y="2304"/>
              <a:ext cx="720" cy="432"/>
            </a:xfrm>
            <a:prstGeom prst="rect">
              <a:avLst/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lnSpc>
                  <a:spcPct val="100000"/>
                </a:lnSpc>
              </a:pPr>
              <a:r>
                <a:rPr lang="en-CA"/>
                <a:t>aChar</a:t>
              </a:r>
            </a:p>
          </p:txBody>
        </p:sp>
        <p:grpSp>
          <p:nvGrpSpPr>
            <p:cNvPr id="30730" name="Group 20"/>
            <p:cNvGrpSpPr>
              <a:grpSpLocks/>
            </p:cNvGrpSpPr>
            <p:nvPr/>
          </p:nvGrpSpPr>
          <p:grpSpPr bwMode="auto">
            <a:xfrm>
              <a:off x="1536" y="2496"/>
              <a:ext cx="288" cy="96"/>
              <a:chOff x="432" y="3360"/>
              <a:chExt cx="288" cy="96"/>
            </a:xfrm>
          </p:grpSpPr>
          <p:sp>
            <p:nvSpPr>
              <p:cNvPr id="30731" name="Line 18"/>
              <p:cNvSpPr>
                <a:spLocks noChangeShapeType="1"/>
              </p:cNvSpPr>
              <p:nvPr/>
            </p:nvSpPr>
            <p:spPr bwMode="auto">
              <a:xfrm>
                <a:off x="432" y="3360"/>
                <a:ext cx="288" cy="0"/>
              </a:xfrm>
              <a:prstGeom prst="line">
                <a:avLst/>
              </a:prstGeom>
              <a:noFill/>
              <a:ln w="38100">
                <a:solidFill>
                  <a:schemeClr val="accent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30732" name="Line 19"/>
              <p:cNvSpPr>
                <a:spLocks noChangeShapeType="1"/>
              </p:cNvSpPr>
              <p:nvPr/>
            </p:nvSpPr>
            <p:spPr bwMode="auto">
              <a:xfrm>
                <a:off x="432" y="3456"/>
                <a:ext cx="288" cy="0"/>
              </a:xfrm>
              <a:prstGeom prst="line">
                <a:avLst/>
              </a:prstGeom>
              <a:noFill/>
              <a:ln w="38100">
                <a:solidFill>
                  <a:schemeClr val="accent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CA"/>
              </a:p>
            </p:txBody>
          </p:sp>
        </p:grpSp>
      </p:grpSp>
      <p:sp>
        <p:nvSpPr>
          <p:cNvPr id="30728" name="AutoShape 22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458200" y="6096000"/>
            <a:ext cx="457200" cy="381000"/>
          </a:xfrm>
          <a:prstGeom prst="actionButtonReturn">
            <a:avLst/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8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8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831" grpId="0" animBg="1" autoUpdateAnimBg="0"/>
      <p:bldP spid="77833" grpId="0" animBg="1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>
          <a:xfrm>
            <a:off x="3892550" y="458788"/>
            <a:ext cx="1270000" cy="517525"/>
          </a:xfrm>
          <a:noFill/>
        </p:spPr>
        <p:txBody>
          <a:bodyPr lIns="63595" tIns="25438" rIns="63595" bIns="25438"/>
          <a:lstStyle/>
          <a:p>
            <a:pPr defTabSz="914400"/>
            <a:r>
              <a:rPr lang="en-US" smtClean="0"/>
              <a:t>Stack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85838" y="1220788"/>
            <a:ext cx="7172325" cy="5180012"/>
          </a:xfrm>
          <a:noFill/>
        </p:spPr>
        <p:txBody>
          <a:bodyPr lIns="90624" tIns="44517" rIns="90624" bIns="44517"/>
          <a:lstStyle/>
          <a:p>
            <a:pPr defTabSz="914400"/>
            <a:r>
              <a:rPr lang="en-US" smtClean="0"/>
              <a:t>a list (initially empty) of items of some type to which items may be added (</a:t>
            </a:r>
            <a:r>
              <a:rPr lang="en-US" b="1" smtClean="0"/>
              <a:t>push</a:t>
            </a:r>
            <a:r>
              <a:rPr lang="en-US" smtClean="0"/>
              <a:t>ed) at one end (called the </a:t>
            </a:r>
            <a:r>
              <a:rPr lang="en-US" b="1" smtClean="0"/>
              <a:t>top</a:t>
            </a:r>
            <a:r>
              <a:rPr lang="en-US" smtClean="0"/>
              <a:t>) and from which items may be removed (</a:t>
            </a:r>
            <a:r>
              <a:rPr lang="en-US" b="1" smtClean="0"/>
              <a:t>pop</a:t>
            </a:r>
            <a:r>
              <a:rPr lang="en-US" smtClean="0"/>
              <a:t>ped) only from the same end (i.e. the top)</a:t>
            </a:r>
          </a:p>
          <a:p>
            <a:pPr defTabSz="914400"/>
            <a:r>
              <a:rPr lang="en-US" smtClean="0"/>
              <a:t>examples</a:t>
            </a:r>
          </a:p>
          <a:p>
            <a:pPr marL="685800" lvl="1" indent="-228600" defTabSz="914400"/>
            <a:r>
              <a:rPr lang="en-US" smtClean="0"/>
              <a:t>cafeteria plate stacker</a:t>
            </a:r>
          </a:p>
          <a:p>
            <a:pPr marL="685800" lvl="1" indent="-228600" defTabSz="914400"/>
            <a:r>
              <a:rPr lang="en-US" smtClean="0"/>
              <a:t>Pez™ candy dispenser</a:t>
            </a:r>
          </a:p>
          <a:p>
            <a:pPr defTabSz="914400"/>
            <a:r>
              <a:rPr lang="en-US" smtClean="0"/>
              <a:t>behaviour</a:t>
            </a:r>
          </a:p>
          <a:p>
            <a:pPr marL="685800" lvl="1" indent="-228600" defTabSz="914400"/>
            <a:r>
              <a:rPr lang="en-US" smtClean="0"/>
              <a:t>example</a:t>
            </a:r>
          </a:p>
          <a:p>
            <a:pPr marL="685800" lvl="1" indent="-228600" defTabSz="914400"/>
            <a:r>
              <a:rPr lang="en-US" smtClean="0"/>
              <a:t>LIFO ordering</a:t>
            </a:r>
          </a:p>
          <a:p>
            <a:pPr defTabSz="914400"/>
            <a:r>
              <a:rPr lang="en-US" smtClean="0"/>
              <a:t>operations</a:t>
            </a:r>
          </a:p>
          <a:p>
            <a:pPr marL="685800" lvl="1" indent="-228600" defTabSz="914400"/>
            <a:r>
              <a:rPr lang="en-US" smtClean="0"/>
              <a:t>push &amp; pop</a:t>
            </a:r>
          </a:p>
          <a:p>
            <a:pPr marL="685800" lvl="1" indent="-228600" defTabSz="914400"/>
            <a:r>
              <a:rPr lang="en-US" smtClean="0"/>
              <a:t>viewing</a:t>
            </a:r>
          </a:p>
          <a:p>
            <a:pPr marL="685800" lvl="1" indent="-228600" defTabSz="914400"/>
            <a:r>
              <a:rPr lang="en-US" smtClean="0"/>
              <a:t>empty</a:t>
            </a:r>
          </a:p>
          <a:p>
            <a:pPr defTabSz="914400"/>
            <a:r>
              <a:rPr lang="en-US" smtClean="0"/>
              <a:t>error conditions:</a:t>
            </a:r>
          </a:p>
          <a:p>
            <a:pPr marL="685800" lvl="1" indent="-228600" defTabSz="914400"/>
            <a:r>
              <a:rPr lang="en-US" smtClean="0"/>
              <a:t>underflow</a:t>
            </a:r>
          </a:p>
          <a:p>
            <a:pPr marL="685800" lvl="1" indent="-228600" defTabSz="914400"/>
            <a:r>
              <a:rPr lang="en-US" smtClean="0"/>
              <a:t>overflow</a:t>
            </a:r>
          </a:p>
        </p:txBody>
      </p:sp>
      <p:sp>
        <p:nvSpPr>
          <p:cNvPr id="1029" name="AutoShape 4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438400" y="2133600"/>
            <a:ext cx="304800" cy="228600"/>
          </a:xfrm>
          <a:prstGeom prst="actionButtonForwardNext">
            <a:avLst/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1030" name="AutoShape 5">
            <a:hlinkClick r:id="rId5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743200" y="3429000"/>
            <a:ext cx="306388" cy="230188"/>
          </a:xfrm>
          <a:prstGeom prst="actionButtonForwardNext">
            <a:avLst/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1031" name="AutoShape 6">
            <a:hlinkClick r:id="rId6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4267200" y="2590800"/>
            <a:ext cx="838200" cy="304800"/>
          </a:xfrm>
          <a:prstGeom prst="actionButtonForwardNext">
            <a:avLst/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grpSp>
        <p:nvGrpSpPr>
          <p:cNvPr id="1032" name="Group 10"/>
          <p:cNvGrpSpPr>
            <a:grpSpLocks/>
          </p:cNvGrpSpPr>
          <p:nvPr/>
        </p:nvGrpSpPr>
        <p:grpSpPr bwMode="auto">
          <a:xfrm>
            <a:off x="5416550" y="2057400"/>
            <a:ext cx="2825750" cy="4548188"/>
            <a:chOff x="3412" y="1296"/>
            <a:chExt cx="1780" cy="2865"/>
          </a:xfrm>
        </p:grpSpPr>
        <p:graphicFrame>
          <p:nvGraphicFramePr>
            <p:cNvPr id="1026" name="Object 1024"/>
            <p:cNvGraphicFramePr>
              <a:graphicFrameLocks noChangeAspect="1"/>
            </p:cNvGraphicFramePr>
            <p:nvPr/>
          </p:nvGraphicFramePr>
          <p:xfrm>
            <a:off x="3412" y="1296"/>
            <a:ext cx="1780" cy="2634"/>
          </p:xfrm>
          <a:graphic>
            <a:graphicData uri="http://schemas.openxmlformats.org/presentationml/2006/ole">
              <p:oleObj spid="_x0000_s1026" name="Photo Editor Photo" r:id="rId7" imgW="1428949" imgH="2066667" progId="MSPhotoEd.3">
                <p:embed/>
              </p:oleObj>
            </a:graphicData>
          </a:graphic>
        </p:graphicFrame>
        <p:sp>
          <p:nvSpPr>
            <p:cNvPr id="1033" name="Rectangle 9"/>
            <p:cNvSpPr>
              <a:spLocks noChangeArrowheads="1"/>
            </p:cNvSpPr>
            <p:nvPr/>
          </p:nvSpPr>
          <p:spPr bwMode="auto">
            <a:xfrm>
              <a:off x="3456" y="3984"/>
              <a:ext cx="1729" cy="17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en-CA" sz="2400">
                  <a:latin typeface="Times New Roman" pitchFamily="18" charset="0"/>
                </a:rPr>
                <a:t>Pez Candy Dispenser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2895600" y="457200"/>
            <a:ext cx="3175000" cy="517525"/>
          </a:xfrm>
        </p:spPr>
        <p:txBody>
          <a:bodyPr/>
          <a:lstStyle/>
          <a:p>
            <a:r>
              <a:rPr lang="en-US" smtClean="0"/>
              <a:t>Stack Example</a:t>
            </a:r>
          </a:p>
        </p:txBody>
      </p:sp>
      <p:sp>
        <p:nvSpPr>
          <p:cNvPr id="31747" name="Text Box 4"/>
          <p:cNvSpPr txBox="1">
            <a:spLocks noChangeArrowheads="1"/>
          </p:cNvSpPr>
          <p:nvPr/>
        </p:nvSpPr>
        <p:spPr bwMode="auto">
          <a:xfrm>
            <a:off x="1524000" y="1447800"/>
            <a:ext cx="2286000" cy="4206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>
                <a:latin typeface="Times New Roman" pitchFamily="18" charset="0"/>
              </a:rPr>
              <a:t>Input: 1 2 3 4 5</a:t>
            </a:r>
          </a:p>
        </p:txBody>
      </p:sp>
      <p:sp>
        <p:nvSpPr>
          <p:cNvPr id="31748" name="Text Box 5"/>
          <p:cNvSpPr txBox="1">
            <a:spLocks noChangeArrowheads="1"/>
          </p:cNvSpPr>
          <p:nvPr/>
        </p:nvSpPr>
        <p:spPr bwMode="auto">
          <a:xfrm>
            <a:off x="4648200" y="1447800"/>
            <a:ext cx="2743200" cy="4206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>
                <a:latin typeface="Times New Roman" pitchFamily="18" charset="0"/>
              </a:rPr>
              <a:t>Output: 5 4 3 2 1</a:t>
            </a:r>
          </a:p>
        </p:txBody>
      </p:sp>
      <p:sp>
        <p:nvSpPr>
          <p:cNvPr id="31749" name="AutoShape 6"/>
          <p:cNvSpPr>
            <a:spLocks noChangeArrowheads="1"/>
          </p:cNvSpPr>
          <p:nvPr/>
        </p:nvSpPr>
        <p:spPr bwMode="auto">
          <a:xfrm>
            <a:off x="3810000" y="1600200"/>
            <a:ext cx="762000" cy="152400"/>
          </a:xfrm>
          <a:prstGeom prst="rightArrow">
            <a:avLst>
              <a:gd name="adj1" fmla="val 50000"/>
              <a:gd name="adj2" fmla="val 125000"/>
            </a:avLst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44039" name="Rectangle 7"/>
          <p:cNvSpPr>
            <a:spLocks noChangeArrowheads="1"/>
          </p:cNvSpPr>
          <p:nvPr/>
        </p:nvSpPr>
        <p:spPr bwMode="auto">
          <a:xfrm>
            <a:off x="3657600" y="5562600"/>
            <a:ext cx="990600" cy="381000"/>
          </a:xfrm>
          <a:prstGeom prst="rect">
            <a:avLst/>
          </a:prstGeom>
          <a:solidFill>
            <a:schemeClr val="folHlink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>
                <a:latin typeface="Times New Roman" pitchFamily="18" charset="0"/>
              </a:rPr>
              <a:t>1</a:t>
            </a:r>
          </a:p>
        </p:txBody>
      </p:sp>
      <p:sp>
        <p:nvSpPr>
          <p:cNvPr id="44040" name="Rectangle 8"/>
          <p:cNvSpPr>
            <a:spLocks noChangeArrowheads="1"/>
          </p:cNvSpPr>
          <p:nvPr/>
        </p:nvSpPr>
        <p:spPr bwMode="auto">
          <a:xfrm>
            <a:off x="3657600" y="5029200"/>
            <a:ext cx="990600" cy="381000"/>
          </a:xfrm>
          <a:prstGeom prst="rect">
            <a:avLst/>
          </a:prstGeom>
          <a:solidFill>
            <a:schemeClr val="folHlink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>
                <a:latin typeface="Times New Roman" pitchFamily="18" charset="0"/>
              </a:rPr>
              <a:t>2</a:t>
            </a:r>
          </a:p>
        </p:txBody>
      </p:sp>
      <p:sp>
        <p:nvSpPr>
          <p:cNvPr id="44041" name="Rectangle 9"/>
          <p:cNvSpPr>
            <a:spLocks noChangeArrowheads="1"/>
          </p:cNvSpPr>
          <p:nvPr/>
        </p:nvSpPr>
        <p:spPr bwMode="auto">
          <a:xfrm>
            <a:off x="3657600" y="4495800"/>
            <a:ext cx="990600" cy="381000"/>
          </a:xfrm>
          <a:prstGeom prst="rect">
            <a:avLst/>
          </a:prstGeom>
          <a:solidFill>
            <a:schemeClr val="folHlink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>
                <a:latin typeface="Times New Roman" pitchFamily="18" charset="0"/>
              </a:rPr>
              <a:t>3</a:t>
            </a:r>
          </a:p>
        </p:txBody>
      </p:sp>
      <p:sp>
        <p:nvSpPr>
          <p:cNvPr id="44042" name="Rectangle 10"/>
          <p:cNvSpPr>
            <a:spLocks noChangeArrowheads="1"/>
          </p:cNvSpPr>
          <p:nvPr/>
        </p:nvSpPr>
        <p:spPr bwMode="auto">
          <a:xfrm>
            <a:off x="3657600" y="3962400"/>
            <a:ext cx="990600" cy="381000"/>
          </a:xfrm>
          <a:prstGeom prst="rect">
            <a:avLst/>
          </a:prstGeom>
          <a:solidFill>
            <a:schemeClr val="folHlink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>
                <a:latin typeface="Times New Roman" pitchFamily="18" charset="0"/>
              </a:rPr>
              <a:t>4</a:t>
            </a:r>
          </a:p>
        </p:txBody>
      </p:sp>
      <p:sp>
        <p:nvSpPr>
          <p:cNvPr id="44043" name="Rectangle 11"/>
          <p:cNvSpPr>
            <a:spLocks noChangeArrowheads="1"/>
          </p:cNvSpPr>
          <p:nvPr/>
        </p:nvSpPr>
        <p:spPr bwMode="auto">
          <a:xfrm>
            <a:off x="3657600" y="3429000"/>
            <a:ext cx="990600" cy="381000"/>
          </a:xfrm>
          <a:prstGeom prst="rect">
            <a:avLst/>
          </a:prstGeom>
          <a:solidFill>
            <a:schemeClr val="folHlink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>
                <a:latin typeface="Times New Roman" pitchFamily="18" charset="0"/>
              </a:rPr>
              <a:t>5</a:t>
            </a:r>
          </a:p>
        </p:txBody>
      </p:sp>
      <p:sp>
        <p:nvSpPr>
          <p:cNvPr id="44044" name="AutoShape 12"/>
          <p:cNvSpPr>
            <a:spLocks noChangeArrowheads="1"/>
          </p:cNvSpPr>
          <p:nvPr/>
        </p:nvSpPr>
        <p:spPr bwMode="auto">
          <a:xfrm rot="5400000">
            <a:off x="2209800" y="2209800"/>
            <a:ext cx="762000" cy="152400"/>
          </a:xfrm>
          <a:prstGeom prst="leftArrow">
            <a:avLst>
              <a:gd name="adj1" fmla="val 50000"/>
              <a:gd name="adj2" fmla="val 125000"/>
            </a:avLst>
          </a:prstGeom>
          <a:solidFill>
            <a:schemeClr val="accent2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44045" name="AutoShape 13"/>
          <p:cNvSpPr>
            <a:spLocks noChangeArrowheads="1"/>
          </p:cNvSpPr>
          <p:nvPr/>
        </p:nvSpPr>
        <p:spPr bwMode="auto">
          <a:xfrm rot="5400000">
            <a:off x="2438400" y="2209800"/>
            <a:ext cx="762000" cy="152400"/>
          </a:xfrm>
          <a:prstGeom prst="leftArrow">
            <a:avLst>
              <a:gd name="adj1" fmla="val 50000"/>
              <a:gd name="adj2" fmla="val 125000"/>
            </a:avLst>
          </a:prstGeom>
          <a:solidFill>
            <a:schemeClr val="accent2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44046" name="AutoShape 14"/>
          <p:cNvSpPr>
            <a:spLocks noChangeArrowheads="1"/>
          </p:cNvSpPr>
          <p:nvPr/>
        </p:nvSpPr>
        <p:spPr bwMode="auto">
          <a:xfrm rot="5400000">
            <a:off x="2667000" y="2209800"/>
            <a:ext cx="762000" cy="152400"/>
          </a:xfrm>
          <a:prstGeom prst="leftArrow">
            <a:avLst>
              <a:gd name="adj1" fmla="val 50000"/>
              <a:gd name="adj2" fmla="val 125000"/>
            </a:avLst>
          </a:prstGeom>
          <a:solidFill>
            <a:schemeClr val="accent2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44047" name="AutoShape 15"/>
          <p:cNvSpPr>
            <a:spLocks noChangeArrowheads="1"/>
          </p:cNvSpPr>
          <p:nvPr/>
        </p:nvSpPr>
        <p:spPr bwMode="auto">
          <a:xfrm rot="5400000">
            <a:off x="2895600" y="2209800"/>
            <a:ext cx="762000" cy="152400"/>
          </a:xfrm>
          <a:prstGeom prst="leftArrow">
            <a:avLst>
              <a:gd name="adj1" fmla="val 50000"/>
              <a:gd name="adj2" fmla="val 125000"/>
            </a:avLst>
          </a:prstGeom>
          <a:solidFill>
            <a:schemeClr val="accent2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44048" name="AutoShape 16"/>
          <p:cNvSpPr>
            <a:spLocks noChangeArrowheads="1"/>
          </p:cNvSpPr>
          <p:nvPr/>
        </p:nvSpPr>
        <p:spPr bwMode="auto">
          <a:xfrm rot="5400000">
            <a:off x="3124200" y="2209800"/>
            <a:ext cx="762000" cy="152400"/>
          </a:xfrm>
          <a:prstGeom prst="leftArrow">
            <a:avLst>
              <a:gd name="adj1" fmla="val 50000"/>
              <a:gd name="adj2" fmla="val 125000"/>
            </a:avLst>
          </a:prstGeom>
          <a:solidFill>
            <a:schemeClr val="accent2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44049" name="AutoShape 17"/>
          <p:cNvSpPr>
            <a:spLocks noChangeArrowheads="1"/>
          </p:cNvSpPr>
          <p:nvPr/>
        </p:nvSpPr>
        <p:spPr bwMode="auto">
          <a:xfrm rot="5400000">
            <a:off x="5562600" y="2209800"/>
            <a:ext cx="762000" cy="152400"/>
          </a:xfrm>
          <a:prstGeom prst="leftArrow">
            <a:avLst>
              <a:gd name="adj1" fmla="val 50000"/>
              <a:gd name="adj2" fmla="val 125000"/>
            </a:avLst>
          </a:prstGeom>
          <a:solidFill>
            <a:schemeClr val="accent2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44050" name="AutoShape 18"/>
          <p:cNvSpPr>
            <a:spLocks noChangeArrowheads="1"/>
          </p:cNvSpPr>
          <p:nvPr/>
        </p:nvSpPr>
        <p:spPr bwMode="auto">
          <a:xfrm rot="5400000">
            <a:off x="5791200" y="2209800"/>
            <a:ext cx="762000" cy="152400"/>
          </a:xfrm>
          <a:prstGeom prst="leftArrow">
            <a:avLst>
              <a:gd name="adj1" fmla="val 50000"/>
              <a:gd name="adj2" fmla="val 125000"/>
            </a:avLst>
          </a:prstGeom>
          <a:solidFill>
            <a:schemeClr val="accent2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44051" name="AutoShape 19"/>
          <p:cNvSpPr>
            <a:spLocks noChangeArrowheads="1"/>
          </p:cNvSpPr>
          <p:nvPr/>
        </p:nvSpPr>
        <p:spPr bwMode="auto">
          <a:xfrm rot="5400000">
            <a:off x="6019800" y="2209800"/>
            <a:ext cx="762000" cy="152400"/>
          </a:xfrm>
          <a:prstGeom prst="leftArrow">
            <a:avLst>
              <a:gd name="adj1" fmla="val 50000"/>
              <a:gd name="adj2" fmla="val 125000"/>
            </a:avLst>
          </a:prstGeom>
          <a:solidFill>
            <a:schemeClr val="accent2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44052" name="AutoShape 20"/>
          <p:cNvSpPr>
            <a:spLocks noChangeArrowheads="1"/>
          </p:cNvSpPr>
          <p:nvPr/>
        </p:nvSpPr>
        <p:spPr bwMode="auto">
          <a:xfrm rot="5400000">
            <a:off x="6248400" y="2209800"/>
            <a:ext cx="762000" cy="152400"/>
          </a:xfrm>
          <a:prstGeom prst="leftArrow">
            <a:avLst>
              <a:gd name="adj1" fmla="val 50000"/>
              <a:gd name="adj2" fmla="val 125000"/>
            </a:avLst>
          </a:prstGeom>
          <a:solidFill>
            <a:schemeClr val="accent2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44053" name="AutoShape 21"/>
          <p:cNvSpPr>
            <a:spLocks noChangeArrowheads="1"/>
          </p:cNvSpPr>
          <p:nvPr/>
        </p:nvSpPr>
        <p:spPr bwMode="auto">
          <a:xfrm rot="5400000">
            <a:off x="6477000" y="2209800"/>
            <a:ext cx="762000" cy="152400"/>
          </a:xfrm>
          <a:prstGeom prst="leftArrow">
            <a:avLst>
              <a:gd name="adj1" fmla="val 50000"/>
              <a:gd name="adj2" fmla="val 125000"/>
            </a:avLst>
          </a:prstGeom>
          <a:solidFill>
            <a:schemeClr val="accent2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44054" name="Rectangle 22"/>
          <p:cNvSpPr>
            <a:spLocks noChangeArrowheads="1"/>
          </p:cNvSpPr>
          <p:nvPr/>
        </p:nvSpPr>
        <p:spPr bwMode="auto">
          <a:xfrm>
            <a:off x="3581400" y="3352800"/>
            <a:ext cx="1143000" cy="5334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44055" name="Rectangle 23"/>
          <p:cNvSpPr>
            <a:spLocks noChangeArrowheads="1"/>
          </p:cNvSpPr>
          <p:nvPr/>
        </p:nvSpPr>
        <p:spPr bwMode="auto">
          <a:xfrm>
            <a:off x="3581400" y="3886200"/>
            <a:ext cx="1143000" cy="5334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44056" name="Rectangle 24"/>
          <p:cNvSpPr>
            <a:spLocks noChangeArrowheads="1"/>
          </p:cNvSpPr>
          <p:nvPr/>
        </p:nvSpPr>
        <p:spPr bwMode="auto">
          <a:xfrm>
            <a:off x="3581400" y="4419600"/>
            <a:ext cx="1143000" cy="5334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44057" name="Rectangle 25"/>
          <p:cNvSpPr>
            <a:spLocks noChangeArrowheads="1"/>
          </p:cNvSpPr>
          <p:nvPr/>
        </p:nvSpPr>
        <p:spPr bwMode="auto">
          <a:xfrm>
            <a:off x="3581400" y="4953000"/>
            <a:ext cx="1143000" cy="5334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44058" name="Rectangle 26"/>
          <p:cNvSpPr>
            <a:spLocks noChangeArrowheads="1"/>
          </p:cNvSpPr>
          <p:nvPr/>
        </p:nvSpPr>
        <p:spPr bwMode="auto">
          <a:xfrm>
            <a:off x="3581400" y="5486400"/>
            <a:ext cx="1143000" cy="5334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31770" name="AutoShape 27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305800" y="6019800"/>
            <a:ext cx="457200" cy="381000"/>
          </a:xfrm>
          <a:prstGeom prst="actionButtonReturn">
            <a:avLst/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4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40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40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40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40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44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4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44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4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6" dur="500"/>
                                        <p:tgtEl>
                                          <p:spTgt spid="440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4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3" dur="500"/>
                                        <p:tgtEl>
                                          <p:spTgt spid="440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4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0" dur="500"/>
                                        <p:tgtEl>
                                          <p:spTgt spid="44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4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9" grpId="0" animBg="1" autoUpdateAnimBg="0"/>
      <p:bldP spid="44040" grpId="0" animBg="1" autoUpdateAnimBg="0"/>
      <p:bldP spid="44041" grpId="0" animBg="1" autoUpdateAnimBg="0"/>
      <p:bldP spid="44042" grpId="0" animBg="1" autoUpdateAnimBg="0"/>
      <p:bldP spid="44043" grpId="0" animBg="1" autoUpdateAnimBg="0"/>
      <p:bldP spid="44044" grpId="0" animBg="1"/>
      <p:bldP spid="44045" grpId="0" animBg="1"/>
      <p:bldP spid="44046" grpId="0" animBg="1"/>
      <p:bldP spid="44047" grpId="0" animBg="1"/>
      <p:bldP spid="44048" grpId="0" animBg="1"/>
      <p:bldP spid="44049" grpId="0" animBg="1"/>
      <p:bldP spid="44050" grpId="0" animBg="1"/>
      <p:bldP spid="44051" grpId="0" animBg="1"/>
      <p:bldP spid="44052" grpId="0" animBg="1"/>
      <p:bldP spid="44053" grpId="0" animBg="1"/>
      <p:bldP spid="44054" grpId="0" animBg="1"/>
      <p:bldP spid="44055" grpId="0" animBg="1"/>
      <p:bldP spid="44056" grpId="0" animBg="1"/>
      <p:bldP spid="44057" grpId="0" animBg="1"/>
      <p:bldP spid="44058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3276600" y="457200"/>
            <a:ext cx="2387600" cy="750888"/>
          </a:xfrm>
        </p:spPr>
        <p:txBody>
          <a:bodyPr/>
          <a:lstStyle/>
          <a:p>
            <a:r>
              <a:rPr lang="en-US" smtClean="0"/>
              <a:t>Char Stack</a:t>
            </a:r>
            <a:br>
              <a:rPr lang="en-US" smtClean="0"/>
            </a:br>
            <a:r>
              <a:rPr lang="en-US" sz="1800" smtClean="0"/>
              <a:t>Interface</a:t>
            </a:r>
            <a:endParaRPr lang="en-US" smtClean="0"/>
          </a:p>
        </p:txBody>
      </p:sp>
      <p:sp>
        <p:nvSpPr>
          <p:cNvPr id="32771" name="Rectangle 4"/>
          <p:cNvSpPr>
            <a:spLocks noChangeArrowheads="1"/>
          </p:cNvSpPr>
          <p:nvPr/>
        </p:nvSpPr>
        <p:spPr bwMode="auto">
          <a:xfrm>
            <a:off x="609600" y="1122363"/>
            <a:ext cx="7270750" cy="50577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CA" sz="1200" b="0" noProof="1">
                <a:latin typeface="Courier New" pitchFamily="49" charset="0"/>
              </a:rPr>
              <a:t>package CharStacks;</a:t>
            </a:r>
          </a:p>
          <a:p>
            <a:pPr>
              <a:lnSpc>
                <a:spcPct val="100000"/>
              </a:lnSpc>
            </a:pPr>
            <a:endParaRPr lang="en-CA" sz="1200" b="0" noProof="1">
              <a:latin typeface="Courier New" pitchFamily="49" charset="0"/>
            </a:endParaRPr>
          </a:p>
          <a:p>
            <a:pPr>
              <a:lnSpc>
                <a:spcPct val="100000"/>
              </a:lnSpc>
            </a:pPr>
            <a:r>
              <a:rPr lang="en-CA" sz="1200" b="0" noProof="1">
                <a:latin typeface="Courier New" pitchFamily="49" charset="0"/>
              </a:rPr>
              <a:t>public interface CharStack {</a:t>
            </a:r>
            <a:endParaRPr lang="en-CA" sz="1000" b="0" noProof="1">
              <a:latin typeface="Courier New" pitchFamily="49" charset="0"/>
            </a:endParaRPr>
          </a:p>
          <a:p>
            <a:pPr>
              <a:lnSpc>
                <a:spcPct val="100000"/>
              </a:lnSpc>
            </a:pPr>
            <a:endParaRPr lang="en-CA" sz="1000" b="0" noProof="1">
              <a:latin typeface="Courier New" pitchFamily="49" charset="0"/>
            </a:endParaRPr>
          </a:p>
          <a:p>
            <a:pPr>
              <a:lnSpc>
                <a:spcPct val="100000"/>
              </a:lnSpc>
            </a:pPr>
            <a:r>
              <a:rPr lang="en-CA" sz="1000" b="0" noProof="1">
                <a:latin typeface="Courier New" pitchFamily="49" charset="0"/>
              </a:rPr>
              <a:t>	</a:t>
            </a:r>
            <a:r>
              <a:rPr lang="en-CA" sz="1000" b="0" noProof="1">
                <a:solidFill>
                  <a:schemeClr val="accent1"/>
                </a:solidFill>
                <a:latin typeface="Courier New" pitchFamily="49" charset="0"/>
              </a:rPr>
              <a:t>/**	This method adds an item to the stack. Stack overflow occurs if there</a:t>
            </a:r>
          </a:p>
          <a:p>
            <a:pPr>
              <a:lnSpc>
                <a:spcPct val="100000"/>
              </a:lnSpc>
            </a:pPr>
            <a:r>
              <a:rPr lang="en-CA" sz="1000" b="0" noProof="1">
                <a:solidFill>
                  <a:schemeClr val="accent1"/>
                </a:solidFill>
                <a:latin typeface="Courier New" pitchFamily="49" charset="0"/>
              </a:rPr>
              <a:t>	 **	is no room to add another item.</a:t>
            </a:r>
          </a:p>
          <a:p>
            <a:pPr>
              <a:lnSpc>
                <a:spcPct val="100000"/>
              </a:lnSpc>
            </a:pPr>
            <a:r>
              <a:rPr lang="en-CA" sz="1000" b="0" noProof="1">
                <a:solidFill>
                  <a:schemeClr val="accent1"/>
                </a:solidFill>
                <a:latin typeface="Courier New" pitchFamily="49" charset="0"/>
              </a:rPr>
              <a:t>	 **	@param	item	the item (char) to be added.</a:t>
            </a:r>
          </a:p>
          <a:p>
            <a:pPr>
              <a:lnSpc>
                <a:spcPct val="100000"/>
              </a:lnSpc>
            </a:pPr>
            <a:r>
              <a:rPr lang="en-CA" sz="1000" b="0" noProof="1">
                <a:solidFill>
                  <a:schemeClr val="accent1"/>
                </a:solidFill>
                <a:latin typeface="Courier New" pitchFamily="49" charset="0"/>
              </a:rPr>
              <a:t>	 **	@exception	NoSpaceException	no more room to add to stack.*/</a:t>
            </a:r>
            <a:endParaRPr lang="en-CA" sz="1000" b="0" noProof="1">
              <a:latin typeface="Courier New" pitchFamily="49" charset="0"/>
            </a:endParaRPr>
          </a:p>
          <a:p>
            <a:pPr>
              <a:lnSpc>
                <a:spcPct val="100000"/>
              </a:lnSpc>
            </a:pPr>
            <a:endParaRPr lang="en-CA" sz="1000" b="0" noProof="1">
              <a:latin typeface="Courier New" pitchFamily="49" charset="0"/>
            </a:endParaRPr>
          </a:p>
          <a:p>
            <a:pPr>
              <a:lnSpc>
                <a:spcPct val="100000"/>
              </a:lnSpc>
            </a:pPr>
            <a:r>
              <a:rPr lang="en-CA" sz="1200" b="0" noProof="1">
                <a:latin typeface="Courier New" pitchFamily="49" charset="0"/>
              </a:rPr>
              <a:t>	public void push ( char item );</a:t>
            </a:r>
            <a:endParaRPr lang="en-CA" sz="1000" b="0" noProof="1">
              <a:latin typeface="Courier New" pitchFamily="49" charset="0"/>
            </a:endParaRPr>
          </a:p>
          <a:p>
            <a:pPr>
              <a:lnSpc>
                <a:spcPct val="100000"/>
              </a:lnSpc>
            </a:pPr>
            <a:r>
              <a:rPr lang="en-CA" sz="1000" b="0" noProof="1">
                <a:latin typeface="Courier New" pitchFamily="49" charset="0"/>
              </a:rPr>
              <a:t>  </a:t>
            </a:r>
          </a:p>
          <a:p>
            <a:pPr>
              <a:lnSpc>
                <a:spcPct val="100000"/>
              </a:lnSpc>
            </a:pPr>
            <a:r>
              <a:rPr lang="en-CA" sz="1000" b="0" noProof="1">
                <a:solidFill>
                  <a:schemeClr val="accent1"/>
                </a:solidFill>
                <a:latin typeface="Courier New" pitchFamily="49" charset="0"/>
              </a:rPr>
              <a:t>	/**	This method removes an item to the stack. Stack underflow occurs if</a:t>
            </a:r>
          </a:p>
          <a:p>
            <a:pPr>
              <a:lnSpc>
                <a:spcPct val="100000"/>
              </a:lnSpc>
            </a:pPr>
            <a:r>
              <a:rPr lang="en-CA" sz="1000" b="0" noProof="1">
                <a:solidFill>
                  <a:schemeClr val="accent1"/>
                </a:solidFill>
                <a:latin typeface="Courier New" pitchFamily="49" charset="0"/>
              </a:rPr>
              <a:t>	 **	there are no more items left.</a:t>
            </a:r>
          </a:p>
          <a:p>
            <a:pPr>
              <a:lnSpc>
                <a:spcPct val="100000"/>
              </a:lnSpc>
            </a:pPr>
            <a:r>
              <a:rPr lang="en-CA" sz="1000" b="0" noProof="1">
                <a:solidFill>
                  <a:schemeClr val="accent1"/>
                </a:solidFill>
                <a:latin typeface="Courier New" pitchFamily="49" charset="0"/>
              </a:rPr>
              <a:t>	 **	@return	char	the item (char) removed.</a:t>
            </a:r>
          </a:p>
          <a:p>
            <a:pPr>
              <a:lnSpc>
                <a:spcPct val="100000"/>
              </a:lnSpc>
            </a:pPr>
            <a:r>
              <a:rPr lang="en-CA" sz="1000" b="0" noProof="1">
                <a:solidFill>
                  <a:schemeClr val="accent1"/>
                </a:solidFill>
                <a:latin typeface="Courier New" pitchFamily="49" charset="0"/>
              </a:rPr>
              <a:t>	 **	@exception	NoItemException	no items available in stack.*/</a:t>
            </a:r>
            <a:endParaRPr lang="en-CA" sz="1000" b="0" noProof="1">
              <a:latin typeface="Courier New" pitchFamily="49" charset="0"/>
            </a:endParaRPr>
          </a:p>
          <a:p>
            <a:pPr>
              <a:lnSpc>
                <a:spcPct val="100000"/>
              </a:lnSpc>
            </a:pPr>
            <a:endParaRPr lang="en-CA" sz="1000" b="0" noProof="1">
              <a:latin typeface="Courier New" pitchFamily="49" charset="0"/>
            </a:endParaRPr>
          </a:p>
          <a:p>
            <a:pPr>
              <a:lnSpc>
                <a:spcPct val="100000"/>
              </a:lnSpc>
            </a:pPr>
            <a:r>
              <a:rPr lang="en-CA" sz="1200" b="0" noProof="1">
                <a:latin typeface="Courier New" pitchFamily="49" charset="0"/>
              </a:rPr>
              <a:t>	public char pop ( );</a:t>
            </a:r>
            <a:endParaRPr lang="en-CA" sz="1000" b="0" noProof="1">
              <a:latin typeface="Courier New" pitchFamily="49" charset="0"/>
            </a:endParaRPr>
          </a:p>
          <a:p>
            <a:pPr>
              <a:lnSpc>
                <a:spcPct val="100000"/>
              </a:lnSpc>
            </a:pPr>
            <a:endParaRPr lang="en-CA" sz="1000" b="0" noProof="1">
              <a:latin typeface="Courier New" pitchFamily="49" charset="0"/>
            </a:endParaRPr>
          </a:p>
          <a:p>
            <a:pPr>
              <a:lnSpc>
                <a:spcPct val="100000"/>
              </a:lnSpc>
            </a:pPr>
            <a:r>
              <a:rPr lang="en-CA" sz="1000" b="0" noProof="1">
                <a:solidFill>
                  <a:schemeClr val="accent1"/>
                </a:solidFill>
                <a:latin typeface="Courier New" pitchFamily="49" charset="0"/>
              </a:rPr>
              <a:t>	/**	This method returns the top item of the stack. Stack underflow occurs</a:t>
            </a:r>
          </a:p>
          <a:p>
            <a:pPr>
              <a:lnSpc>
                <a:spcPct val="100000"/>
              </a:lnSpc>
            </a:pPr>
            <a:r>
              <a:rPr lang="en-CA" sz="1000" b="0" noProof="1">
                <a:solidFill>
                  <a:schemeClr val="accent1"/>
                </a:solidFill>
                <a:latin typeface="Courier New" pitchFamily="49" charset="0"/>
              </a:rPr>
              <a:t>	 **	if there are no more items left.</a:t>
            </a:r>
          </a:p>
          <a:p>
            <a:pPr>
              <a:lnSpc>
                <a:spcPct val="100000"/>
              </a:lnSpc>
            </a:pPr>
            <a:r>
              <a:rPr lang="en-CA" sz="1000" b="0" noProof="1">
                <a:solidFill>
                  <a:schemeClr val="accent1"/>
                </a:solidFill>
                <a:latin typeface="Courier New" pitchFamily="49" charset="0"/>
              </a:rPr>
              <a:t>	 **	@return	char	the top item (char).</a:t>
            </a:r>
          </a:p>
          <a:p>
            <a:pPr>
              <a:lnSpc>
                <a:spcPct val="100000"/>
              </a:lnSpc>
            </a:pPr>
            <a:r>
              <a:rPr lang="en-CA" sz="1000" b="0" noProof="1">
                <a:solidFill>
                  <a:schemeClr val="accent1"/>
                </a:solidFill>
                <a:latin typeface="Courier New" pitchFamily="49" charset="0"/>
              </a:rPr>
              <a:t>	 **	@exception	NoItemException	no items available in stack.*/</a:t>
            </a:r>
          </a:p>
          <a:p>
            <a:pPr>
              <a:lnSpc>
                <a:spcPct val="100000"/>
              </a:lnSpc>
            </a:pPr>
            <a:endParaRPr lang="en-CA" sz="1000" b="0" noProof="1">
              <a:latin typeface="Courier New" pitchFamily="49" charset="0"/>
            </a:endParaRPr>
          </a:p>
          <a:p>
            <a:pPr>
              <a:lnSpc>
                <a:spcPct val="100000"/>
              </a:lnSpc>
            </a:pPr>
            <a:r>
              <a:rPr lang="en-CA" sz="1200" b="0" noProof="1">
                <a:latin typeface="Courier New" pitchFamily="49" charset="0"/>
              </a:rPr>
              <a:t>	public char top ( );</a:t>
            </a:r>
          </a:p>
          <a:p>
            <a:pPr>
              <a:lnSpc>
                <a:spcPct val="100000"/>
              </a:lnSpc>
            </a:pPr>
            <a:endParaRPr lang="en-CA" sz="1000" b="0" noProof="1">
              <a:latin typeface="Courier New" pitchFamily="49" charset="0"/>
            </a:endParaRPr>
          </a:p>
          <a:p>
            <a:pPr>
              <a:lnSpc>
                <a:spcPct val="100000"/>
              </a:lnSpc>
            </a:pPr>
            <a:r>
              <a:rPr lang="en-CA" sz="1000" b="0" noProof="1">
                <a:solidFill>
                  <a:schemeClr val="accent1"/>
                </a:solidFill>
                <a:latin typeface="Courier New" pitchFamily="49" charset="0"/>
              </a:rPr>
              <a:t>	/** This method returns true if the stack contains no items.</a:t>
            </a:r>
          </a:p>
          <a:p>
            <a:pPr>
              <a:lnSpc>
                <a:spcPct val="100000"/>
              </a:lnSpc>
            </a:pPr>
            <a:r>
              <a:rPr lang="en-CA" sz="1000" b="0" noProof="1">
                <a:solidFill>
                  <a:schemeClr val="accent1"/>
                </a:solidFill>
                <a:latin typeface="Courier New" pitchFamily="49" charset="0"/>
              </a:rPr>
              <a:t>	 **	@return	boolean	 whether the stack is empty.	*/</a:t>
            </a:r>
          </a:p>
          <a:p>
            <a:pPr>
              <a:lnSpc>
                <a:spcPct val="100000"/>
              </a:lnSpc>
            </a:pPr>
            <a:endParaRPr lang="en-CA" sz="1000" b="0" noProof="1">
              <a:latin typeface="Courier New" pitchFamily="49" charset="0"/>
            </a:endParaRPr>
          </a:p>
          <a:p>
            <a:pPr>
              <a:lnSpc>
                <a:spcPct val="100000"/>
              </a:lnSpc>
            </a:pPr>
            <a:r>
              <a:rPr lang="en-CA" sz="1200" b="0" noProof="1">
                <a:latin typeface="Courier New" pitchFamily="49" charset="0"/>
              </a:rPr>
              <a:t>	public boolean empty ( );</a:t>
            </a:r>
          </a:p>
          <a:p>
            <a:pPr>
              <a:lnSpc>
                <a:spcPct val="100000"/>
              </a:lnSpc>
            </a:pPr>
            <a:endParaRPr lang="en-CA" sz="1000" b="0" noProof="1">
              <a:latin typeface="Courier New" pitchFamily="49" charset="0"/>
            </a:endParaRPr>
          </a:p>
          <a:p>
            <a:pPr>
              <a:lnSpc>
                <a:spcPct val="100000"/>
              </a:lnSpc>
            </a:pPr>
            <a:r>
              <a:rPr lang="en-CA" sz="1200" b="0" noProof="1">
                <a:latin typeface="Courier New" pitchFamily="49" charset="0"/>
              </a:rPr>
              <a:t>}</a:t>
            </a:r>
            <a:r>
              <a:rPr lang="en-CA" sz="1000" b="0" noProof="1">
                <a:latin typeface="Courier New" pitchFamily="49" charset="0"/>
              </a:rPr>
              <a:t>	</a:t>
            </a:r>
            <a:r>
              <a:rPr lang="en-CA" sz="1000" b="0" noProof="1">
                <a:solidFill>
                  <a:schemeClr val="accent1"/>
                </a:solidFill>
                <a:latin typeface="Courier New" pitchFamily="49" charset="0"/>
              </a:rPr>
              <a:t>// CharStack</a:t>
            </a:r>
          </a:p>
        </p:txBody>
      </p:sp>
      <p:sp>
        <p:nvSpPr>
          <p:cNvPr id="32772" name="AutoShape 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458200" y="6172200"/>
            <a:ext cx="457200" cy="381000"/>
          </a:xfrm>
          <a:prstGeom prst="actionButtonReturn">
            <a:avLst/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32773" name="AutoShape 6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7772400" y="6172200"/>
            <a:ext cx="457200" cy="381000"/>
          </a:xfrm>
          <a:prstGeom prst="actionButtonForwardNext">
            <a:avLst/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46087" name="AutoShape 7"/>
          <p:cNvSpPr>
            <a:spLocks noChangeArrowheads="1"/>
          </p:cNvSpPr>
          <p:nvPr/>
        </p:nvSpPr>
        <p:spPr bwMode="auto">
          <a:xfrm>
            <a:off x="4495800" y="1792288"/>
            <a:ext cx="4038600" cy="488950"/>
          </a:xfrm>
          <a:prstGeom prst="wedgeRectCallout">
            <a:avLst>
              <a:gd name="adj1" fmla="val -18356"/>
              <a:gd name="adj2" fmla="val 54111"/>
            </a:avLst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en-US" sz="1400"/>
              <a:t>The interface defines generic operations which support a stack architecture.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7" grpId="0" animBg="1" autoUpdateAnimBg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3276600" y="381000"/>
            <a:ext cx="2514600" cy="517525"/>
          </a:xfrm>
        </p:spPr>
        <p:txBody>
          <a:bodyPr/>
          <a:lstStyle/>
          <a:p>
            <a:r>
              <a:rPr lang="en-US" smtClean="0"/>
              <a:t>Char Stack.</a:t>
            </a:r>
          </a:p>
        </p:txBody>
      </p:sp>
      <p:sp>
        <p:nvSpPr>
          <p:cNvPr id="33795" name="Rectangle 4"/>
          <p:cNvSpPr>
            <a:spLocks noChangeArrowheads="1"/>
          </p:cNvSpPr>
          <p:nvPr/>
        </p:nvSpPr>
        <p:spPr bwMode="auto">
          <a:xfrm>
            <a:off x="1066800" y="1066800"/>
            <a:ext cx="7058025" cy="50212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CA" sz="1200" b="0" noProof="1">
                <a:latin typeface="Courier New" pitchFamily="49" charset="0"/>
              </a:rPr>
              <a:t>package CharStacks;</a:t>
            </a:r>
          </a:p>
          <a:p>
            <a:pPr>
              <a:lnSpc>
                <a:spcPct val="100000"/>
              </a:lnSpc>
            </a:pPr>
            <a:r>
              <a:rPr lang="en-CA" sz="1200" b="0" noProof="1">
                <a:latin typeface="Courier New" pitchFamily="49" charset="0"/>
              </a:rPr>
              <a:t>import java.io.*;</a:t>
            </a:r>
          </a:p>
          <a:p>
            <a:pPr>
              <a:lnSpc>
                <a:spcPct val="100000"/>
              </a:lnSpc>
            </a:pPr>
            <a:endParaRPr lang="en-CA" sz="1200" b="0" noProof="1">
              <a:latin typeface="Courier New" pitchFamily="49" charset="0"/>
            </a:endParaRPr>
          </a:p>
          <a:p>
            <a:pPr>
              <a:lnSpc>
                <a:spcPct val="100000"/>
              </a:lnSpc>
            </a:pPr>
            <a:r>
              <a:rPr lang="en-CA" sz="1200" b="0" noProof="1">
                <a:latin typeface="Courier New" pitchFamily="49" charset="0"/>
              </a:rPr>
              <a:t> </a:t>
            </a:r>
          </a:p>
          <a:p>
            <a:pPr>
              <a:lnSpc>
                <a:spcPct val="100000"/>
              </a:lnSpc>
            </a:pPr>
            <a:r>
              <a:rPr lang="en-CA" sz="1200" b="0" noProof="1">
                <a:latin typeface="Courier New" pitchFamily="49" charset="0"/>
              </a:rPr>
              <a:t>public class ConCharStack implements CharStack, Serializable {</a:t>
            </a:r>
          </a:p>
          <a:p>
            <a:pPr>
              <a:lnSpc>
                <a:spcPct val="100000"/>
              </a:lnSpc>
            </a:pPr>
            <a:endParaRPr lang="en-CA" sz="1200" b="0" noProof="1">
              <a:latin typeface="Courier New" pitchFamily="49" charset="0"/>
            </a:endParaRPr>
          </a:p>
          <a:p>
            <a:pPr>
              <a:lnSpc>
                <a:spcPct val="100000"/>
              </a:lnSpc>
            </a:pPr>
            <a:endParaRPr lang="en-CA" sz="1200" b="0" noProof="1">
              <a:latin typeface="Courier New" pitchFamily="49" charset="0"/>
            </a:endParaRPr>
          </a:p>
          <a:p>
            <a:pPr>
              <a:lnSpc>
                <a:spcPct val="100000"/>
              </a:lnSpc>
            </a:pPr>
            <a:r>
              <a:rPr lang="en-CA" sz="1200" b="0" noProof="1">
                <a:latin typeface="Courier New" pitchFamily="49" charset="0"/>
              </a:rPr>
              <a:t>	private int	top;		</a:t>
            </a:r>
            <a:r>
              <a:rPr lang="en-CA" sz="1200" b="0" noProof="1">
                <a:solidFill>
                  <a:schemeClr val="accent1"/>
                </a:solidFill>
                <a:latin typeface="Courier New" pitchFamily="49" charset="0"/>
              </a:rPr>
              <a:t>// next available element</a:t>
            </a:r>
            <a:endParaRPr lang="en-CA" sz="1200" b="0" noProof="1">
              <a:latin typeface="Courier New" pitchFamily="49" charset="0"/>
            </a:endParaRPr>
          </a:p>
          <a:p>
            <a:pPr>
              <a:lnSpc>
                <a:spcPct val="100000"/>
              </a:lnSpc>
            </a:pPr>
            <a:r>
              <a:rPr lang="en-CA" sz="1200" b="0" noProof="1">
                <a:latin typeface="Courier New" pitchFamily="49" charset="0"/>
              </a:rPr>
              <a:t>	private char[]	elts;		</a:t>
            </a:r>
            <a:r>
              <a:rPr lang="en-CA" sz="1200" b="0" noProof="1">
                <a:solidFill>
                  <a:schemeClr val="accent1"/>
                </a:solidFill>
                <a:latin typeface="Courier New" pitchFamily="49" charset="0"/>
              </a:rPr>
              <a:t>// elements of the stack</a:t>
            </a:r>
            <a:endParaRPr lang="en-CA" sz="1200" b="0" noProof="1">
              <a:latin typeface="Courier New" pitchFamily="49" charset="0"/>
            </a:endParaRPr>
          </a:p>
          <a:p>
            <a:pPr>
              <a:lnSpc>
                <a:spcPct val="100000"/>
              </a:lnSpc>
            </a:pPr>
            <a:endParaRPr lang="en-CA" sz="1200" b="0" noProof="1">
              <a:latin typeface="Courier New" pitchFamily="49" charset="0"/>
            </a:endParaRPr>
          </a:p>
          <a:p>
            <a:pPr>
              <a:lnSpc>
                <a:spcPct val="100000"/>
              </a:lnSpc>
            </a:pPr>
            <a:endParaRPr lang="en-CA" sz="1200" b="0" noProof="1">
              <a:latin typeface="Courier New" pitchFamily="49" charset="0"/>
            </a:endParaRPr>
          </a:p>
          <a:p>
            <a:pPr>
              <a:lnSpc>
                <a:spcPct val="100000"/>
              </a:lnSpc>
            </a:pPr>
            <a:r>
              <a:rPr lang="en-CA" sz="1200" b="0" noProof="1">
                <a:latin typeface="Courier New" pitchFamily="49" charset="0"/>
              </a:rPr>
              <a:t>		</a:t>
            </a:r>
          </a:p>
          <a:p>
            <a:pPr>
              <a:lnSpc>
                <a:spcPct val="100000"/>
              </a:lnSpc>
            </a:pPr>
            <a:endParaRPr lang="en-CA" sz="1200" b="0" noProof="1">
              <a:latin typeface="Courier New" pitchFamily="49" charset="0"/>
            </a:endParaRPr>
          </a:p>
          <a:p>
            <a:pPr>
              <a:lnSpc>
                <a:spcPct val="100000"/>
              </a:lnSpc>
            </a:pPr>
            <a:r>
              <a:rPr lang="en-CA" sz="1200" b="0" noProof="1">
                <a:latin typeface="Courier New" pitchFamily="49" charset="0"/>
              </a:rPr>
              <a:t>	public ConCharStack ( ) {</a:t>
            </a:r>
          </a:p>
          <a:p>
            <a:pPr>
              <a:lnSpc>
                <a:spcPct val="100000"/>
              </a:lnSpc>
            </a:pPr>
            <a:endParaRPr lang="en-CA" sz="1200" b="0" noProof="1">
              <a:latin typeface="Courier New" pitchFamily="49" charset="0"/>
            </a:endParaRPr>
          </a:p>
          <a:p>
            <a:pPr>
              <a:lnSpc>
                <a:spcPct val="100000"/>
              </a:lnSpc>
            </a:pPr>
            <a:r>
              <a:rPr lang="en-CA" sz="1200" b="0" noProof="1">
                <a:latin typeface="Courier New" pitchFamily="49" charset="0"/>
              </a:rPr>
              <a:t>		this(100);</a:t>
            </a:r>
          </a:p>
          <a:p>
            <a:pPr>
              <a:lnSpc>
                <a:spcPct val="100000"/>
              </a:lnSpc>
            </a:pPr>
            <a:endParaRPr lang="en-CA" sz="1200" b="0" noProof="1">
              <a:latin typeface="Courier New" pitchFamily="49" charset="0"/>
            </a:endParaRPr>
          </a:p>
          <a:p>
            <a:pPr>
              <a:lnSpc>
                <a:spcPct val="100000"/>
              </a:lnSpc>
            </a:pPr>
            <a:r>
              <a:rPr lang="en-CA" sz="1200" b="0" noProof="1">
                <a:latin typeface="Courier New" pitchFamily="49" charset="0"/>
              </a:rPr>
              <a:t>	};	</a:t>
            </a:r>
            <a:r>
              <a:rPr lang="en-CA" sz="1200" b="0" noProof="1">
                <a:solidFill>
                  <a:schemeClr val="accent1"/>
                </a:solidFill>
                <a:latin typeface="Courier New" pitchFamily="49" charset="0"/>
              </a:rPr>
              <a:t>// constructor</a:t>
            </a:r>
          </a:p>
          <a:p>
            <a:pPr>
              <a:lnSpc>
                <a:spcPct val="100000"/>
              </a:lnSpc>
            </a:pPr>
            <a:endParaRPr lang="en-CA" sz="1200" b="0" noProof="1">
              <a:latin typeface="Courier New" pitchFamily="49" charset="0"/>
            </a:endParaRPr>
          </a:p>
          <a:p>
            <a:pPr>
              <a:lnSpc>
                <a:spcPct val="100000"/>
              </a:lnSpc>
            </a:pPr>
            <a:endParaRPr lang="en-CA" sz="1200" b="0" noProof="1">
              <a:latin typeface="Courier New" pitchFamily="49" charset="0"/>
            </a:endParaRPr>
          </a:p>
          <a:p>
            <a:pPr>
              <a:lnSpc>
                <a:spcPct val="100000"/>
              </a:lnSpc>
            </a:pPr>
            <a:r>
              <a:rPr lang="en-CA" sz="1200" b="0" noProof="1">
                <a:latin typeface="Courier New" pitchFamily="49" charset="0"/>
              </a:rPr>
              <a:t>	public ConCharStack ( int size ) {</a:t>
            </a:r>
          </a:p>
          <a:p>
            <a:pPr>
              <a:lnSpc>
                <a:spcPct val="100000"/>
              </a:lnSpc>
            </a:pPr>
            <a:endParaRPr lang="en-CA" sz="1200" b="0" noProof="1">
              <a:latin typeface="Courier New" pitchFamily="49" charset="0"/>
            </a:endParaRPr>
          </a:p>
          <a:p>
            <a:pPr>
              <a:lnSpc>
                <a:spcPct val="100000"/>
              </a:lnSpc>
            </a:pPr>
            <a:r>
              <a:rPr lang="en-CA" sz="1200" b="0" noProof="1">
                <a:latin typeface="Courier New" pitchFamily="49" charset="0"/>
              </a:rPr>
              <a:t>		elts = new char[size];</a:t>
            </a:r>
          </a:p>
          <a:p>
            <a:pPr>
              <a:lnSpc>
                <a:spcPct val="100000"/>
              </a:lnSpc>
            </a:pPr>
            <a:r>
              <a:rPr lang="en-CA" sz="1200" b="0" noProof="1">
                <a:latin typeface="Courier New" pitchFamily="49" charset="0"/>
              </a:rPr>
              <a:t>		top = 0;</a:t>
            </a:r>
          </a:p>
          <a:p>
            <a:pPr>
              <a:lnSpc>
                <a:spcPct val="100000"/>
              </a:lnSpc>
            </a:pPr>
            <a:endParaRPr lang="en-CA" sz="1200" b="0" noProof="1">
              <a:latin typeface="Courier New" pitchFamily="49" charset="0"/>
            </a:endParaRPr>
          </a:p>
          <a:p>
            <a:pPr>
              <a:lnSpc>
                <a:spcPct val="100000"/>
              </a:lnSpc>
            </a:pPr>
            <a:r>
              <a:rPr lang="en-CA" sz="1200" b="0" noProof="1">
                <a:latin typeface="Courier New" pitchFamily="49" charset="0"/>
              </a:rPr>
              <a:t>	};	</a:t>
            </a:r>
            <a:r>
              <a:rPr lang="en-CA" sz="1200" b="0" noProof="1">
                <a:solidFill>
                  <a:schemeClr val="accent1"/>
                </a:solidFill>
                <a:latin typeface="Courier New" pitchFamily="49" charset="0"/>
              </a:rPr>
              <a:t>// constructor</a:t>
            </a:r>
          </a:p>
          <a:p>
            <a:pPr>
              <a:lnSpc>
                <a:spcPct val="100000"/>
              </a:lnSpc>
            </a:pPr>
            <a:endParaRPr lang="en-CA" sz="1200" b="0" noProof="1">
              <a:latin typeface="Courier New" pitchFamily="49" charset="0"/>
            </a:endParaRPr>
          </a:p>
        </p:txBody>
      </p:sp>
      <p:sp>
        <p:nvSpPr>
          <p:cNvPr id="33796" name="AutoShape 5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7772400" y="6096000"/>
            <a:ext cx="457200" cy="381000"/>
          </a:xfrm>
          <a:prstGeom prst="actionButtonForwardNext">
            <a:avLst/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33797" name="AutoShape 6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458200" y="6096000"/>
            <a:ext cx="457200" cy="381000"/>
          </a:xfrm>
          <a:prstGeom prst="actionButtonReturn">
            <a:avLst/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33798" name="AutoShape 7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7086600" y="6096000"/>
            <a:ext cx="457200" cy="381000"/>
          </a:xfrm>
          <a:prstGeom prst="actionButtonBackPrevious">
            <a:avLst/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1066800" y="990600"/>
            <a:ext cx="6477000" cy="488950"/>
            <a:chOff x="672" y="624"/>
            <a:chExt cx="4080" cy="308"/>
          </a:xfrm>
        </p:grpSpPr>
        <p:sp>
          <p:nvSpPr>
            <p:cNvPr id="33816" name="AutoShape 8"/>
            <p:cNvSpPr>
              <a:spLocks noChangeArrowheads="1"/>
            </p:cNvSpPr>
            <p:nvPr/>
          </p:nvSpPr>
          <p:spPr bwMode="auto">
            <a:xfrm>
              <a:off x="3120" y="624"/>
              <a:ext cx="1632" cy="308"/>
            </a:xfrm>
            <a:prstGeom prst="wedgeRectCallout">
              <a:avLst>
                <a:gd name="adj1" fmla="val -123102"/>
                <a:gd name="adj2" fmla="val -20130"/>
              </a:avLst>
            </a:prstGeom>
            <a:solidFill>
              <a:schemeClr val="hlink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r>
                <a:rPr lang="en-US" sz="1400"/>
                <a:t>Supported by the CharStacks Package</a:t>
              </a:r>
            </a:p>
          </p:txBody>
        </p:sp>
        <p:sp>
          <p:nvSpPr>
            <p:cNvPr id="33817" name="Rectangle 9"/>
            <p:cNvSpPr>
              <a:spLocks noChangeArrowheads="1"/>
            </p:cNvSpPr>
            <p:nvPr/>
          </p:nvSpPr>
          <p:spPr bwMode="auto">
            <a:xfrm>
              <a:off x="672" y="672"/>
              <a:ext cx="1248" cy="144"/>
            </a:xfrm>
            <a:prstGeom prst="rect">
              <a:avLst/>
            </a:prstGeom>
            <a:noFill/>
            <a:ln w="12700">
              <a:solidFill>
                <a:schemeClr val="accent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CA"/>
            </a:p>
          </p:txBody>
        </p:sp>
      </p:grpSp>
      <p:grpSp>
        <p:nvGrpSpPr>
          <p:cNvPr id="3" name="Group 13"/>
          <p:cNvGrpSpPr>
            <a:grpSpLocks/>
          </p:cNvGrpSpPr>
          <p:nvPr/>
        </p:nvGrpSpPr>
        <p:grpSpPr bwMode="auto">
          <a:xfrm>
            <a:off x="1981200" y="2590800"/>
            <a:ext cx="5791200" cy="877888"/>
            <a:chOff x="1248" y="1632"/>
            <a:chExt cx="3648" cy="553"/>
          </a:xfrm>
        </p:grpSpPr>
        <p:sp>
          <p:nvSpPr>
            <p:cNvPr id="33814" name="AutoShape 11"/>
            <p:cNvSpPr>
              <a:spLocks noChangeArrowheads="1"/>
            </p:cNvSpPr>
            <p:nvPr/>
          </p:nvSpPr>
          <p:spPr bwMode="auto">
            <a:xfrm>
              <a:off x="3600" y="1877"/>
              <a:ext cx="1296" cy="308"/>
            </a:xfrm>
            <a:prstGeom prst="wedgeRectCallout">
              <a:avLst>
                <a:gd name="adj1" fmla="val -103551"/>
                <a:gd name="adj2" fmla="val -91560"/>
              </a:avLst>
            </a:prstGeom>
            <a:solidFill>
              <a:schemeClr val="hlink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r>
                <a:rPr lang="en-US" sz="1400"/>
                <a:t>Array holds the stack Data Structure</a:t>
              </a:r>
            </a:p>
          </p:txBody>
        </p:sp>
        <p:sp>
          <p:nvSpPr>
            <p:cNvPr id="33815" name="Rectangle 12"/>
            <p:cNvSpPr>
              <a:spLocks noChangeArrowheads="1"/>
            </p:cNvSpPr>
            <p:nvPr/>
          </p:nvSpPr>
          <p:spPr bwMode="auto">
            <a:xfrm>
              <a:off x="1248" y="1632"/>
              <a:ext cx="1680" cy="144"/>
            </a:xfrm>
            <a:prstGeom prst="rect">
              <a:avLst/>
            </a:prstGeom>
            <a:noFill/>
            <a:ln w="12700">
              <a:solidFill>
                <a:schemeClr val="accent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CA"/>
            </a:p>
          </p:txBody>
        </p:sp>
      </p:grpSp>
      <p:grpSp>
        <p:nvGrpSpPr>
          <p:cNvPr id="4" name="Group 16"/>
          <p:cNvGrpSpPr>
            <a:grpSpLocks/>
          </p:cNvGrpSpPr>
          <p:nvPr/>
        </p:nvGrpSpPr>
        <p:grpSpPr bwMode="auto">
          <a:xfrm>
            <a:off x="1981200" y="1447800"/>
            <a:ext cx="3124200" cy="1143000"/>
            <a:chOff x="1248" y="912"/>
            <a:chExt cx="1968" cy="720"/>
          </a:xfrm>
        </p:grpSpPr>
        <p:sp>
          <p:nvSpPr>
            <p:cNvPr id="33812" name="AutoShape 14"/>
            <p:cNvSpPr>
              <a:spLocks noChangeArrowheads="1"/>
            </p:cNvSpPr>
            <p:nvPr/>
          </p:nvSpPr>
          <p:spPr bwMode="auto">
            <a:xfrm>
              <a:off x="1920" y="912"/>
              <a:ext cx="1296" cy="429"/>
            </a:xfrm>
            <a:prstGeom prst="wedgeRectCallout">
              <a:avLst>
                <a:gd name="adj1" fmla="val -49306"/>
                <a:gd name="adj2" fmla="val 84500"/>
              </a:avLst>
            </a:prstGeom>
            <a:solidFill>
              <a:schemeClr val="hlink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r>
                <a:rPr lang="en-US" sz="1400"/>
                <a:t>Top always indexes the TOP element of the stack</a:t>
              </a:r>
            </a:p>
          </p:txBody>
        </p:sp>
        <p:sp>
          <p:nvSpPr>
            <p:cNvPr id="33813" name="Rectangle 15"/>
            <p:cNvSpPr>
              <a:spLocks noChangeArrowheads="1"/>
            </p:cNvSpPr>
            <p:nvPr/>
          </p:nvSpPr>
          <p:spPr bwMode="auto">
            <a:xfrm>
              <a:off x="1248" y="1488"/>
              <a:ext cx="1632" cy="144"/>
            </a:xfrm>
            <a:prstGeom prst="rect">
              <a:avLst/>
            </a:prstGeom>
            <a:noFill/>
            <a:ln w="12700">
              <a:solidFill>
                <a:schemeClr val="accent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CA"/>
            </a:p>
          </p:txBody>
        </p:sp>
      </p:grpSp>
      <p:grpSp>
        <p:nvGrpSpPr>
          <p:cNvPr id="5" name="Group 19"/>
          <p:cNvGrpSpPr>
            <a:grpSpLocks/>
          </p:cNvGrpSpPr>
          <p:nvPr/>
        </p:nvGrpSpPr>
        <p:grpSpPr bwMode="auto">
          <a:xfrm>
            <a:off x="2895600" y="3646488"/>
            <a:ext cx="5943600" cy="681037"/>
            <a:chOff x="1824" y="2297"/>
            <a:chExt cx="3744" cy="429"/>
          </a:xfrm>
        </p:grpSpPr>
        <p:sp>
          <p:nvSpPr>
            <p:cNvPr id="33810" name="AutoShape 17"/>
            <p:cNvSpPr>
              <a:spLocks noChangeArrowheads="1"/>
            </p:cNvSpPr>
            <p:nvPr/>
          </p:nvSpPr>
          <p:spPr bwMode="auto">
            <a:xfrm>
              <a:off x="3840" y="2297"/>
              <a:ext cx="1728" cy="429"/>
            </a:xfrm>
            <a:prstGeom prst="wedgeRectCallout">
              <a:avLst>
                <a:gd name="adj1" fmla="val -63949"/>
                <a:gd name="adj2" fmla="val -11306"/>
              </a:avLst>
            </a:prstGeom>
            <a:solidFill>
              <a:schemeClr val="hlink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r>
                <a:rPr lang="en-US" sz="1400"/>
                <a:t>Default constructor uses chaining to create a stack that hold 100 elements</a:t>
              </a:r>
            </a:p>
          </p:txBody>
        </p:sp>
        <p:sp>
          <p:nvSpPr>
            <p:cNvPr id="33811" name="Rectangle 18"/>
            <p:cNvSpPr>
              <a:spLocks noChangeArrowheads="1"/>
            </p:cNvSpPr>
            <p:nvPr/>
          </p:nvSpPr>
          <p:spPr bwMode="auto">
            <a:xfrm>
              <a:off x="1824" y="2400"/>
              <a:ext cx="1776" cy="144"/>
            </a:xfrm>
            <a:prstGeom prst="rect">
              <a:avLst/>
            </a:prstGeom>
            <a:noFill/>
            <a:ln w="12700">
              <a:solidFill>
                <a:schemeClr val="accent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CA"/>
            </a:p>
          </p:txBody>
        </p:sp>
      </p:grpSp>
      <p:sp>
        <p:nvSpPr>
          <p:cNvPr id="48148" name="Freeform 20"/>
          <p:cNvSpPr>
            <a:spLocks/>
          </p:cNvSpPr>
          <p:nvPr/>
        </p:nvSpPr>
        <p:spPr bwMode="auto">
          <a:xfrm>
            <a:off x="3581400" y="4114800"/>
            <a:ext cx="1092200" cy="609600"/>
          </a:xfrm>
          <a:custGeom>
            <a:avLst/>
            <a:gdLst>
              <a:gd name="T0" fmla="*/ 0 w 688"/>
              <a:gd name="T1" fmla="*/ 0 h 384"/>
              <a:gd name="T2" fmla="*/ 384 w 688"/>
              <a:gd name="T3" fmla="*/ 48 h 384"/>
              <a:gd name="T4" fmla="*/ 576 w 688"/>
              <a:gd name="T5" fmla="*/ 48 h 384"/>
              <a:gd name="T6" fmla="*/ 672 w 688"/>
              <a:gd name="T7" fmla="*/ 288 h 384"/>
              <a:gd name="T8" fmla="*/ 672 w 688"/>
              <a:gd name="T9" fmla="*/ 384 h 38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688"/>
              <a:gd name="T16" fmla="*/ 0 h 384"/>
              <a:gd name="T17" fmla="*/ 688 w 688"/>
              <a:gd name="T18" fmla="*/ 384 h 38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688" h="384">
                <a:moveTo>
                  <a:pt x="0" y="0"/>
                </a:moveTo>
                <a:cubicBezTo>
                  <a:pt x="144" y="20"/>
                  <a:pt x="288" y="40"/>
                  <a:pt x="384" y="48"/>
                </a:cubicBezTo>
                <a:cubicBezTo>
                  <a:pt x="480" y="56"/>
                  <a:pt x="528" y="8"/>
                  <a:pt x="576" y="48"/>
                </a:cubicBezTo>
                <a:cubicBezTo>
                  <a:pt x="624" y="88"/>
                  <a:pt x="656" y="232"/>
                  <a:pt x="672" y="288"/>
                </a:cubicBezTo>
                <a:cubicBezTo>
                  <a:pt x="688" y="344"/>
                  <a:pt x="680" y="364"/>
                  <a:pt x="672" y="384"/>
                </a:cubicBezTo>
              </a:path>
            </a:pathLst>
          </a:custGeom>
          <a:noFill/>
          <a:ln w="25400">
            <a:solidFill>
              <a:schemeClr val="accent2"/>
            </a:solidFill>
            <a:round/>
            <a:headEnd type="oval" w="sm" len="sm"/>
            <a:tailEnd type="triangle" w="sm" len="med"/>
          </a:ln>
        </p:spPr>
        <p:txBody>
          <a:bodyPr wrap="none" anchor="ctr"/>
          <a:lstStyle/>
          <a:p>
            <a:endParaRPr lang="en-CA"/>
          </a:p>
        </p:txBody>
      </p:sp>
      <p:grpSp>
        <p:nvGrpSpPr>
          <p:cNvPr id="6" name="Group 23"/>
          <p:cNvGrpSpPr>
            <a:grpSpLocks/>
          </p:cNvGrpSpPr>
          <p:nvPr/>
        </p:nvGrpSpPr>
        <p:grpSpPr bwMode="auto">
          <a:xfrm>
            <a:off x="2895600" y="4751388"/>
            <a:ext cx="5257800" cy="582612"/>
            <a:chOff x="1824" y="2993"/>
            <a:chExt cx="3312" cy="367"/>
          </a:xfrm>
        </p:grpSpPr>
        <p:sp>
          <p:nvSpPr>
            <p:cNvPr id="33808" name="AutoShape 21"/>
            <p:cNvSpPr>
              <a:spLocks noChangeArrowheads="1"/>
            </p:cNvSpPr>
            <p:nvPr/>
          </p:nvSpPr>
          <p:spPr bwMode="auto">
            <a:xfrm>
              <a:off x="3840" y="2993"/>
              <a:ext cx="1296" cy="187"/>
            </a:xfrm>
            <a:prstGeom prst="wedgeRectCallout">
              <a:avLst>
                <a:gd name="adj1" fmla="val -97685"/>
                <a:gd name="adj2" fmla="val 78343"/>
              </a:avLst>
            </a:prstGeom>
            <a:solidFill>
              <a:schemeClr val="hlink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r>
                <a:rPr lang="en-US" sz="1400"/>
                <a:t>Creation of the array</a:t>
              </a:r>
            </a:p>
          </p:txBody>
        </p:sp>
        <p:sp>
          <p:nvSpPr>
            <p:cNvPr id="33809" name="Rectangle 22"/>
            <p:cNvSpPr>
              <a:spLocks noChangeArrowheads="1"/>
            </p:cNvSpPr>
            <p:nvPr/>
          </p:nvSpPr>
          <p:spPr bwMode="auto">
            <a:xfrm>
              <a:off x="1824" y="3216"/>
              <a:ext cx="1392" cy="144"/>
            </a:xfrm>
            <a:prstGeom prst="rect">
              <a:avLst/>
            </a:prstGeom>
            <a:noFill/>
            <a:ln w="12700">
              <a:solidFill>
                <a:schemeClr val="accent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CA"/>
            </a:p>
          </p:txBody>
        </p:sp>
      </p:grpSp>
      <p:grpSp>
        <p:nvGrpSpPr>
          <p:cNvPr id="7" name="Group 26"/>
          <p:cNvGrpSpPr>
            <a:grpSpLocks/>
          </p:cNvGrpSpPr>
          <p:nvPr/>
        </p:nvGrpSpPr>
        <p:grpSpPr bwMode="auto">
          <a:xfrm>
            <a:off x="477838" y="4395788"/>
            <a:ext cx="3276600" cy="1143000"/>
            <a:chOff x="288" y="2784"/>
            <a:chExt cx="2064" cy="720"/>
          </a:xfrm>
        </p:grpSpPr>
        <p:sp>
          <p:nvSpPr>
            <p:cNvPr id="33806" name="AutoShape 24"/>
            <p:cNvSpPr>
              <a:spLocks noChangeArrowheads="1"/>
            </p:cNvSpPr>
            <p:nvPr/>
          </p:nvSpPr>
          <p:spPr bwMode="auto">
            <a:xfrm>
              <a:off x="288" y="2784"/>
              <a:ext cx="1296" cy="550"/>
            </a:xfrm>
            <a:prstGeom prst="wedgeRectCallout">
              <a:avLst>
                <a:gd name="adj1" fmla="val 66667"/>
                <a:gd name="adj2" fmla="val 72907"/>
              </a:avLst>
            </a:prstGeom>
            <a:solidFill>
              <a:schemeClr val="hlink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r>
                <a:rPr lang="en-US" sz="1400"/>
                <a:t>Initial state of a Stack is empty, so TOP indexes the first element, i.e. 0</a:t>
              </a:r>
            </a:p>
          </p:txBody>
        </p:sp>
        <p:sp>
          <p:nvSpPr>
            <p:cNvPr id="33807" name="Rectangle 25"/>
            <p:cNvSpPr>
              <a:spLocks noChangeArrowheads="1"/>
            </p:cNvSpPr>
            <p:nvPr/>
          </p:nvSpPr>
          <p:spPr bwMode="auto">
            <a:xfrm>
              <a:off x="1824" y="3360"/>
              <a:ext cx="528" cy="144"/>
            </a:xfrm>
            <a:prstGeom prst="rect">
              <a:avLst/>
            </a:prstGeom>
            <a:noFill/>
            <a:ln w="12700">
              <a:solidFill>
                <a:schemeClr val="accent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CA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9" presetID="22" presetClass="entr" presetSubtype="1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4814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8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48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1026"/>
          <p:cNvSpPr>
            <a:spLocks noGrp="1" noChangeArrowheads="1"/>
          </p:cNvSpPr>
          <p:nvPr>
            <p:ph type="title"/>
          </p:nvPr>
        </p:nvSpPr>
        <p:spPr>
          <a:xfrm>
            <a:off x="3124200" y="381000"/>
            <a:ext cx="2641600" cy="517525"/>
          </a:xfrm>
        </p:spPr>
        <p:txBody>
          <a:bodyPr/>
          <a:lstStyle/>
          <a:p>
            <a:r>
              <a:rPr lang="en-US" smtClean="0"/>
              <a:t>Char Stack..</a:t>
            </a:r>
          </a:p>
        </p:txBody>
      </p:sp>
      <p:sp>
        <p:nvSpPr>
          <p:cNvPr id="34819" name="Rectangle 1027"/>
          <p:cNvSpPr>
            <a:spLocks noChangeArrowheads="1"/>
          </p:cNvSpPr>
          <p:nvPr/>
        </p:nvSpPr>
        <p:spPr bwMode="auto">
          <a:xfrm>
            <a:off x="1295400" y="914400"/>
            <a:ext cx="4567238" cy="53816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defTabSz="509588">
              <a:lnSpc>
                <a:spcPct val="85000"/>
              </a:lnSpc>
            </a:pPr>
            <a:r>
              <a:rPr lang="en-CA" sz="1200" b="0" noProof="1">
                <a:latin typeface="Courier New" pitchFamily="49" charset="0"/>
              </a:rPr>
              <a:t>	public void push ( char item ) {</a:t>
            </a:r>
          </a:p>
          <a:p>
            <a:pPr defTabSz="509588">
              <a:lnSpc>
                <a:spcPct val="85000"/>
              </a:lnSpc>
            </a:pPr>
            <a:r>
              <a:rPr lang="en-CA" sz="1200" b="0" noProof="1">
                <a:latin typeface="Courier New" pitchFamily="49" charset="0"/>
              </a:rPr>
              <a:t>		if ( top &gt;= elts.length ) {</a:t>
            </a:r>
          </a:p>
          <a:p>
            <a:pPr defTabSz="509588">
              <a:lnSpc>
                <a:spcPct val="85000"/>
              </a:lnSpc>
            </a:pPr>
            <a:r>
              <a:rPr lang="en-CA" sz="1200" b="0" noProof="1">
                <a:latin typeface="Courier New" pitchFamily="49" charset="0"/>
              </a:rPr>
              <a:t>			throw new OverflowException();</a:t>
            </a:r>
          </a:p>
          <a:p>
            <a:pPr defTabSz="509588">
              <a:lnSpc>
                <a:spcPct val="85000"/>
              </a:lnSpc>
            </a:pPr>
            <a:r>
              <a:rPr lang="en-CA" sz="1200" b="0" noProof="1">
                <a:latin typeface="Courier New" pitchFamily="49" charset="0"/>
              </a:rPr>
              <a:t>		}</a:t>
            </a:r>
          </a:p>
          <a:p>
            <a:pPr defTabSz="509588">
              <a:lnSpc>
                <a:spcPct val="85000"/>
              </a:lnSpc>
            </a:pPr>
            <a:r>
              <a:rPr lang="en-CA" sz="1200" b="0" noProof="1">
                <a:latin typeface="Courier New" pitchFamily="49" charset="0"/>
              </a:rPr>
              <a:t>		else {</a:t>
            </a:r>
          </a:p>
          <a:p>
            <a:pPr defTabSz="509588">
              <a:lnSpc>
                <a:spcPct val="85000"/>
              </a:lnSpc>
            </a:pPr>
            <a:r>
              <a:rPr lang="en-CA" sz="1200" b="0" noProof="1">
                <a:latin typeface="Courier New" pitchFamily="49" charset="0"/>
              </a:rPr>
              <a:t>			elts[top] = item;</a:t>
            </a:r>
          </a:p>
          <a:p>
            <a:pPr defTabSz="509588">
              <a:lnSpc>
                <a:spcPct val="85000"/>
              </a:lnSpc>
            </a:pPr>
            <a:r>
              <a:rPr lang="en-CA" sz="1200" b="0" noProof="1">
                <a:latin typeface="Courier New" pitchFamily="49" charset="0"/>
              </a:rPr>
              <a:t>			top = top + 1;</a:t>
            </a:r>
          </a:p>
          <a:p>
            <a:pPr defTabSz="509588">
              <a:lnSpc>
                <a:spcPct val="85000"/>
              </a:lnSpc>
            </a:pPr>
            <a:r>
              <a:rPr lang="en-CA" sz="1200" b="0" noProof="1">
                <a:latin typeface="Courier New" pitchFamily="49" charset="0"/>
              </a:rPr>
              <a:t>		};</a:t>
            </a:r>
          </a:p>
          <a:p>
            <a:pPr defTabSz="509588">
              <a:lnSpc>
                <a:spcPct val="85000"/>
              </a:lnSpc>
            </a:pPr>
            <a:r>
              <a:rPr lang="en-CA" sz="1200" b="0" noProof="1">
                <a:latin typeface="Courier New" pitchFamily="49" charset="0"/>
              </a:rPr>
              <a:t>	};	</a:t>
            </a:r>
            <a:r>
              <a:rPr lang="en-CA" sz="1200" b="0" noProof="1">
                <a:solidFill>
                  <a:schemeClr val="accent1"/>
                </a:solidFill>
                <a:latin typeface="Courier New" pitchFamily="49" charset="0"/>
              </a:rPr>
              <a:t>// push</a:t>
            </a:r>
          </a:p>
          <a:p>
            <a:pPr defTabSz="509588">
              <a:lnSpc>
                <a:spcPct val="85000"/>
              </a:lnSpc>
            </a:pPr>
            <a:endParaRPr lang="en-CA" sz="1200" b="0" noProof="1">
              <a:latin typeface="Courier New" pitchFamily="49" charset="0"/>
            </a:endParaRPr>
          </a:p>
          <a:p>
            <a:pPr defTabSz="509588">
              <a:lnSpc>
                <a:spcPct val="85000"/>
              </a:lnSpc>
            </a:pPr>
            <a:r>
              <a:rPr lang="en-CA" sz="1200" b="0" noProof="1">
                <a:latin typeface="Courier New" pitchFamily="49" charset="0"/>
              </a:rPr>
              <a:t>	public char pop ( ) {</a:t>
            </a:r>
          </a:p>
          <a:p>
            <a:pPr defTabSz="509588">
              <a:lnSpc>
                <a:spcPct val="85000"/>
              </a:lnSpc>
            </a:pPr>
            <a:r>
              <a:rPr lang="en-CA" sz="1200" b="0" noProof="1">
                <a:latin typeface="Courier New" pitchFamily="49" charset="0"/>
              </a:rPr>
              <a:t>		if ( top &lt;= 0 ) {</a:t>
            </a:r>
          </a:p>
          <a:p>
            <a:pPr defTabSz="509588">
              <a:lnSpc>
                <a:spcPct val="85000"/>
              </a:lnSpc>
            </a:pPr>
            <a:r>
              <a:rPr lang="en-CA" sz="1200" b="0" noProof="1">
                <a:latin typeface="Courier New" pitchFamily="49" charset="0"/>
              </a:rPr>
              <a:t>			throw new UnderflowException();</a:t>
            </a:r>
          </a:p>
          <a:p>
            <a:pPr defTabSz="509588">
              <a:lnSpc>
                <a:spcPct val="85000"/>
              </a:lnSpc>
            </a:pPr>
            <a:r>
              <a:rPr lang="en-CA" sz="1200" b="0" noProof="1">
                <a:latin typeface="Courier New" pitchFamily="49" charset="0"/>
              </a:rPr>
              <a:t>		}</a:t>
            </a:r>
          </a:p>
          <a:p>
            <a:pPr defTabSz="509588">
              <a:lnSpc>
                <a:spcPct val="85000"/>
              </a:lnSpc>
            </a:pPr>
            <a:r>
              <a:rPr lang="en-CA" sz="1200" b="0" noProof="1">
                <a:latin typeface="Courier New" pitchFamily="49" charset="0"/>
              </a:rPr>
              <a:t>		else {</a:t>
            </a:r>
          </a:p>
          <a:p>
            <a:pPr defTabSz="509588">
              <a:lnSpc>
                <a:spcPct val="85000"/>
              </a:lnSpc>
            </a:pPr>
            <a:r>
              <a:rPr lang="en-CA" sz="1200" b="0" noProof="1">
                <a:latin typeface="Courier New" pitchFamily="49" charset="0"/>
              </a:rPr>
              <a:t>			top = top - 1;</a:t>
            </a:r>
          </a:p>
          <a:p>
            <a:pPr defTabSz="509588">
              <a:lnSpc>
                <a:spcPct val="85000"/>
              </a:lnSpc>
            </a:pPr>
            <a:r>
              <a:rPr lang="en-CA" sz="1200" b="0" noProof="1">
                <a:latin typeface="Courier New" pitchFamily="49" charset="0"/>
              </a:rPr>
              <a:t>			return elts[top];</a:t>
            </a:r>
          </a:p>
          <a:p>
            <a:pPr defTabSz="509588">
              <a:lnSpc>
                <a:spcPct val="85000"/>
              </a:lnSpc>
            </a:pPr>
            <a:r>
              <a:rPr lang="en-CA" sz="1200" b="0" noProof="1">
                <a:latin typeface="Courier New" pitchFamily="49" charset="0"/>
              </a:rPr>
              <a:t>		};</a:t>
            </a:r>
          </a:p>
          <a:p>
            <a:pPr defTabSz="509588">
              <a:lnSpc>
                <a:spcPct val="85000"/>
              </a:lnSpc>
            </a:pPr>
            <a:r>
              <a:rPr lang="en-CA" sz="1200" b="0" noProof="1">
                <a:latin typeface="Courier New" pitchFamily="49" charset="0"/>
              </a:rPr>
              <a:t>	};	</a:t>
            </a:r>
            <a:r>
              <a:rPr lang="en-CA" sz="1200" b="0" noProof="1">
                <a:solidFill>
                  <a:schemeClr val="accent1"/>
                </a:solidFill>
                <a:latin typeface="Courier New" pitchFamily="49" charset="0"/>
              </a:rPr>
              <a:t>// pop</a:t>
            </a:r>
          </a:p>
          <a:p>
            <a:pPr defTabSz="509588">
              <a:lnSpc>
                <a:spcPct val="85000"/>
              </a:lnSpc>
            </a:pPr>
            <a:r>
              <a:rPr lang="en-CA" sz="1200" b="0" noProof="1">
                <a:latin typeface="Courier New" pitchFamily="49" charset="0"/>
              </a:rPr>
              <a:t>		</a:t>
            </a:r>
          </a:p>
          <a:p>
            <a:pPr defTabSz="509588">
              <a:lnSpc>
                <a:spcPct val="85000"/>
              </a:lnSpc>
            </a:pPr>
            <a:r>
              <a:rPr lang="en-CA" sz="1200" b="0" noProof="1">
                <a:latin typeface="Courier New" pitchFamily="49" charset="0"/>
              </a:rPr>
              <a:t>	public char top ( ) {</a:t>
            </a:r>
          </a:p>
          <a:p>
            <a:pPr defTabSz="509588">
              <a:lnSpc>
                <a:spcPct val="85000"/>
              </a:lnSpc>
            </a:pPr>
            <a:r>
              <a:rPr lang="en-CA" sz="1200" b="0" noProof="1">
                <a:latin typeface="Courier New" pitchFamily="49" charset="0"/>
              </a:rPr>
              <a:t>		if ( top &lt;= 0 ) {</a:t>
            </a:r>
          </a:p>
          <a:p>
            <a:pPr defTabSz="509588">
              <a:lnSpc>
                <a:spcPct val="85000"/>
              </a:lnSpc>
            </a:pPr>
            <a:r>
              <a:rPr lang="en-CA" sz="1200" b="0" noProof="1">
                <a:latin typeface="Courier New" pitchFamily="49" charset="0"/>
              </a:rPr>
              <a:t>			throw new UnderflowException();</a:t>
            </a:r>
          </a:p>
          <a:p>
            <a:pPr defTabSz="509588">
              <a:lnSpc>
                <a:spcPct val="85000"/>
              </a:lnSpc>
            </a:pPr>
            <a:r>
              <a:rPr lang="en-CA" sz="1200" b="0" noProof="1">
                <a:latin typeface="Courier New" pitchFamily="49" charset="0"/>
              </a:rPr>
              <a:t>		}</a:t>
            </a:r>
          </a:p>
          <a:p>
            <a:pPr defTabSz="509588">
              <a:lnSpc>
                <a:spcPct val="85000"/>
              </a:lnSpc>
            </a:pPr>
            <a:r>
              <a:rPr lang="en-CA" sz="1200" b="0" noProof="1">
                <a:latin typeface="Courier New" pitchFamily="49" charset="0"/>
              </a:rPr>
              <a:t>		else {</a:t>
            </a:r>
          </a:p>
          <a:p>
            <a:pPr defTabSz="509588">
              <a:lnSpc>
                <a:spcPct val="85000"/>
              </a:lnSpc>
            </a:pPr>
            <a:r>
              <a:rPr lang="en-CA" sz="1200" b="0" noProof="1">
                <a:latin typeface="Courier New" pitchFamily="49" charset="0"/>
              </a:rPr>
              <a:t>    			return elts[top-1];</a:t>
            </a:r>
          </a:p>
          <a:p>
            <a:pPr defTabSz="509588">
              <a:lnSpc>
                <a:spcPct val="85000"/>
              </a:lnSpc>
            </a:pPr>
            <a:r>
              <a:rPr lang="en-CA" sz="1200" b="0" noProof="1">
                <a:latin typeface="Courier New" pitchFamily="49" charset="0"/>
              </a:rPr>
              <a:t>    		};</a:t>
            </a:r>
          </a:p>
          <a:p>
            <a:pPr defTabSz="509588">
              <a:lnSpc>
                <a:spcPct val="85000"/>
              </a:lnSpc>
            </a:pPr>
            <a:r>
              <a:rPr lang="en-CA" sz="1200" b="0" noProof="1">
                <a:latin typeface="Courier New" pitchFamily="49" charset="0"/>
              </a:rPr>
              <a:t>	};	</a:t>
            </a:r>
            <a:r>
              <a:rPr lang="en-CA" sz="1200" b="0" noProof="1">
                <a:solidFill>
                  <a:schemeClr val="accent1"/>
                </a:solidFill>
                <a:latin typeface="Courier New" pitchFamily="49" charset="0"/>
              </a:rPr>
              <a:t>// top</a:t>
            </a:r>
          </a:p>
          <a:p>
            <a:pPr defTabSz="509588">
              <a:lnSpc>
                <a:spcPct val="85000"/>
              </a:lnSpc>
            </a:pPr>
            <a:endParaRPr lang="en-CA" sz="1200" b="0" noProof="1">
              <a:latin typeface="Courier New" pitchFamily="49" charset="0"/>
            </a:endParaRPr>
          </a:p>
          <a:p>
            <a:pPr defTabSz="509588">
              <a:lnSpc>
                <a:spcPct val="85000"/>
              </a:lnSpc>
            </a:pPr>
            <a:r>
              <a:rPr lang="en-CA" sz="1200" b="0" noProof="1">
                <a:latin typeface="Courier New" pitchFamily="49" charset="0"/>
              </a:rPr>
              <a:t>		</a:t>
            </a:r>
          </a:p>
          <a:p>
            <a:pPr defTabSz="509588">
              <a:lnSpc>
                <a:spcPct val="85000"/>
              </a:lnSpc>
            </a:pPr>
            <a:r>
              <a:rPr lang="en-CA" sz="1200" b="0" noProof="1">
                <a:latin typeface="Courier New" pitchFamily="49" charset="0"/>
              </a:rPr>
              <a:t>	public boolean empty ( ) {</a:t>
            </a:r>
          </a:p>
          <a:p>
            <a:pPr defTabSz="509588">
              <a:lnSpc>
                <a:spcPct val="85000"/>
              </a:lnSpc>
            </a:pPr>
            <a:r>
              <a:rPr lang="en-CA" sz="1200" b="0" noProof="1">
                <a:latin typeface="Courier New" pitchFamily="49" charset="0"/>
              </a:rPr>
              <a:t>		return top &lt;= 0;</a:t>
            </a:r>
          </a:p>
          <a:p>
            <a:pPr defTabSz="509588">
              <a:lnSpc>
                <a:spcPct val="85000"/>
              </a:lnSpc>
            </a:pPr>
            <a:r>
              <a:rPr lang="en-CA" sz="1200" b="0" noProof="1">
                <a:latin typeface="Courier New" pitchFamily="49" charset="0"/>
              </a:rPr>
              <a:t>	};	</a:t>
            </a:r>
            <a:r>
              <a:rPr lang="en-CA" sz="1200" b="0" noProof="1">
                <a:solidFill>
                  <a:schemeClr val="accent1"/>
                </a:solidFill>
                <a:latin typeface="Courier New" pitchFamily="49" charset="0"/>
              </a:rPr>
              <a:t>// empty</a:t>
            </a:r>
          </a:p>
          <a:p>
            <a:pPr defTabSz="509588">
              <a:lnSpc>
                <a:spcPct val="85000"/>
              </a:lnSpc>
            </a:pPr>
            <a:r>
              <a:rPr lang="en-CA" sz="1200" b="0" noProof="1">
                <a:latin typeface="Courier New" pitchFamily="49" charset="0"/>
              </a:rPr>
              <a:t>}	</a:t>
            </a:r>
            <a:r>
              <a:rPr lang="en-CA" sz="1200" b="0" noProof="1">
                <a:solidFill>
                  <a:schemeClr val="accent1"/>
                </a:solidFill>
                <a:latin typeface="Courier New" pitchFamily="49" charset="0"/>
              </a:rPr>
              <a:t>// ConCharStack</a:t>
            </a:r>
          </a:p>
        </p:txBody>
      </p:sp>
      <p:sp>
        <p:nvSpPr>
          <p:cNvPr id="34820" name="AutoShape 1028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534400" y="6019800"/>
            <a:ext cx="457200" cy="381000"/>
          </a:xfrm>
          <a:prstGeom prst="actionButtonReturn">
            <a:avLst/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34821" name="AutoShape 1029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7848600" y="6019800"/>
            <a:ext cx="457200" cy="381000"/>
          </a:xfrm>
          <a:prstGeom prst="actionButtonBackPrevious">
            <a:avLst/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grpSp>
        <p:nvGrpSpPr>
          <p:cNvPr id="2" name="Group 1032"/>
          <p:cNvGrpSpPr>
            <a:grpSpLocks/>
          </p:cNvGrpSpPr>
          <p:nvPr/>
        </p:nvGrpSpPr>
        <p:grpSpPr bwMode="auto">
          <a:xfrm>
            <a:off x="2362200" y="1084263"/>
            <a:ext cx="6477000" cy="1027112"/>
            <a:chOff x="1488" y="683"/>
            <a:chExt cx="4080" cy="647"/>
          </a:xfrm>
        </p:grpSpPr>
        <p:sp>
          <p:nvSpPr>
            <p:cNvPr id="34848" name="AutoShape 1030"/>
            <p:cNvSpPr>
              <a:spLocks noChangeArrowheads="1"/>
            </p:cNvSpPr>
            <p:nvPr/>
          </p:nvSpPr>
          <p:spPr bwMode="auto">
            <a:xfrm>
              <a:off x="4128" y="780"/>
              <a:ext cx="1440" cy="550"/>
            </a:xfrm>
            <a:prstGeom prst="wedgeRectCallout">
              <a:avLst>
                <a:gd name="adj1" fmla="val -80208"/>
                <a:gd name="adj2" fmla="val -34181"/>
              </a:avLst>
            </a:prstGeom>
            <a:solidFill>
              <a:schemeClr val="hlink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r>
                <a:rPr lang="en-US" sz="1400"/>
                <a:t>Must check if the array has room for one more element, If not then raise an exception</a:t>
              </a:r>
            </a:p>
          </p:txBody>
        </p:sp>
        <p:sp>
          <p:nvSpPr>
            <p:cNvPr id="34849" name="Rectangle 1031"/>
            <p:cNvSpPr>
              <a:spLocks noChangeArrowheads="1"/>
            </p:cNvSpPr>
            <p:nvPr/>
          </p:nvSpPr>
          <p:spPr bwMode="auto">
            <a:xfrm>
              <a:off x="1488" y="683"/>
              <a:ext cx="2208" cy="277"/>
            </a:xfrm>
            <a:prstGeom prst="rect">
              <a:avLst/>
            </a:prstGeom>
            <a:noFill/>
            <a:ln w="12700">
              <a:solidFill>
                <a:schemeClr val="accent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CA"/>
            </a:p>
          </p:txBody>
        </p:sp>
      </p:grpSp>
      <p:grpSp>
        <p:nvGrpSpPr>
          <p:cNvPr id="3" name="Group 1036"/>
          <p:cNvGrpSpPr>
            <a:grpSpLocks/>
          </p:cNvGrpSpPr>
          <p:nvPr/>
        </p:nvGrpSpPr>
        <p:grpSpPr bwMode="auto">
          <a:xfrm>
            <a:off x="228600" y="1371600"/>
            <a:ext cx="4495800" cy="681038"/>
            <a:chOff x="144" y="864"/>
            <a:chExt cx="2832" cy="429"/>
          </a:xfrm>
        </p:grpSpPr>
        <p:sp>
          <p:nvSpPr>
            <p:cNvPr id="34846" name="AutoShape 1033"/>
            <p:cNvSpPr>
              <a:spLocks noChangeArrowheads="1"/>
            </p:cNvSpPr>
            <p:nvPr/>
          </p:nvSpPr>
          <p:spPr bwMode="auto">
            <a:xfrm>
              <a:off x="144" y="864"/>
              <a:ext cx="1296" cy="429"/>
            </a:xfrm>
            <a:prstGeom prst="wedgeRectCallout">
              <a:avLst>
                <a:gd name="adj1" fmla="val 77315"/>
                <a:gd name="adj2" fmla="val 25292"/>
              </a:avLst>
            </a:prstGeom>
            <a:solidFill>
              <a:schemeClr val="hlink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r>
                <a:rPr lang="en-US" sz="1400"/>
                <a:t>The item is placed into the array indexed by TOP</a:t>
              </a:r>
            </a:p>
          </p:txBody>
        </p:sp>
        <p:sp>
          <p:nvSpPr>
            <p:cNvPr id="34847" name="Rectangle 1034"/>
            <p:cNvSpPr>
              <a:spLocks noChangeArrowheads="1"/>
            </p:cNvSpPr>
            <p:nvPr/>
          </p:nvSpPr>
          <p:spPr bwMode="auto">
            <a:xfrm>
              <a:off x="1776" y="1056"/>
              <a:ext cx="1200" cy="144"/>
            </a:xfrm>
            <a:prstGeom prst="rect">
              <a:avLst/>
            </a:prstGeom>
            <a:noFill/>
            <a:ln w="12700">
              <a:solidFill>
                <a:schemeClr val="accent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CA"/>
            </a:p>
          </p:txBody>
        </p:sp>
      </p:grpSp>
      <p:sp>
        <p:nvSpPr>
          <p:cNvPr id="50187" name="Freeform 1035"/>
          <p:cNvSpPr>
            <a:spLocks/>
          </p:cNvSpPr>
          <p:nvPr/>
        </p:nvSpPr>
        <p:spPr bwMode="auto">
          <a:xfrm>
            <a:off x="4495800" y="812800"/>
            <a:ext cx="1460500" cy="1143000"/>
          </a:xfrm>
          <a:custGeom>
            <a:avLst/>
            <a:gdLst>
              <a:gd name="T0" fmla="*/ 0 w 920"/>
              <a:gd name="T1" fmla="*/ 112 h 720"/>
              <a:gd name="T2" fmla="*/ 144 w 920"/>
              <a:gd name="T3" fmla="*/ 16 h 720"/>
              <a:gd name="T4" fmla="*/ 432 w 920"/>
              <a:gd name="T5" fmla="*/ 16 h 720"/>
              <a:gd name="T6" fmla="*/ 672 w 920"/>
              <a:gd name="T7" fmla="*/ 64 h 720"/>
              <a:gd name="T8" fmla="*/ 864 w 920"/>
              <a:gd name="T9" fmla="*/ 208 h 720"/>
              <a:gd name="T10" fmla="*/ 864 w 920"/>
              <a:gd name="T11" fmla="*/ 496 h 720"/>
              <a:gd name="T12" fmla="*/ 528 w 920"/>
              <a:gd name="T13" fmla="*/ 688 h 720"/>
              <a:gd name="T14" fmla="*/ 240 w 920"/>
              <a:gd name="T15" fmla="*/ 688 h 720"/>
              <a:gd name="T16" fmla="*/ 48 w 920"/>
              <a:gd name="T17" fmla="*/ 688 h 720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920"/>
              <a:gd name="T28" fmla="*/ 0 h 720"/>
              <a:gd name="T29" fmla="*/ 920 w 920"/>
              <a:gd name="T30" fmla="*/ 720 h 720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920" h="720">
                <a:moveTo>
                  <a:pt x="0" y="112"/>
                </a:moveTo>
                <a:cubicBezTo>
                  <a:pt x="36" y="72"/>
                  <a:pt x="72" y="32"/>
                  <a:pt x="144" y="16"/>
                </a:cubicBezTo>
                <a:cubicBezTo>
                  <a:pt x="216" y="0"/>
                  <a:pt x="344" y="8"/>
                  <a:pt x="432" y="16"/>
                </a:cubicBezTo>
                <a:cubicBezTo>
                  <a:pt x="520" y="24"/>
                  <a:pt x="600" y="32"/>
                  <a:pt x="672" y="64"/>
                </a:cubicBezTo>
                <a:cubicBezTo>
                  <a:pt x="744" y="96"/>
                  <a:pt x="832" y="136"/>
                  <a:pt x="864" y="208"/>
                </a:cubicBezTo>
                <a:cubicBezTo>
                  <a:pt x="896" y="280"/>
                  <a:pt x="920" y="416"/>
                  <a:pt x="864" y="496"/>
                </a:cubicBezTo>
                <a:cubicBezTo>
                  <a:pt x="808" y="576"/>
                  <a:pt x="632" y="656"/>
                  <a:pt x="528" y="688"/>
                </a:cubicBezTo>
                <a:cubicBezTo>
                  <a:pt x="424" y="720"/>
                  <a:pt x="320" y="688"/>
                  <a:pt x="240" y="688"/>
                </a:cubicBezTo>
                <a:cubicBezTo>
                  <a:pt x="160" y="688"/>
                  <a:pt x="104" y="688"/>
                  <a:pt x="48" y="688"/>
                </a:cubicBezTo>
              </a:path>
            </a:pathLst>
          </a:custGeom>
          <a:noFill/>
          <a:ln w="25400">
            <a:solidFill>
              <a:schemeClr val="accent2"/>
            </a:solidFill>
            <a:round/>
            <a:headEnd type="oval" w="sm" len="sm"/>
            <a:tailEnd type="triangle" w="med" len="med"/>
          </a:ln>
        </p:spPr>
        <p:txBody>
          <a:bodyPr wrap="none" anchor="ctr"/>
          <a:lstStyle/>
          <a:p>
            <a:endParaRPr lang="en-CA"/>
          </a:p>
        </p:txBody>
      </p:sp>
      <p:grpSp>
        <p:nvGrpSpPr>
          <p:cNvPr id="4" name="Group 1039"/>
          <p:cNvGrpSpPr>
            <a:grpSpLocks/>
          </p:cNvGrpSpPr>
          <p:nvPr/>
        </p:nvGrpSpPr>
        <p:grpSpPr bwMode="auto">
          <a:xfrm>
            <a:off x="2819400" y="1817688"/>
            <a:ext cx="5486400" cy="681037"/>
            <a:chOff x="1776" y="1145"/>
            <a:chExt cx="3456" cy="429"/>
          </a:xfrm>
        </p:grpSpPr>
        <p:sp>
          <p:nvSpPr>
            <p:cNvPr id="34844" name="AutoShape 1037"/>
            <p:cNvSpPr>
              <a:spLocks noChangeArrowheads="1"/>
            </p:cNvSpPr>
            <p:nvPr/>
          </p:nvSpPr>
          <p:spPr bwMode="auto">
            <a:xfrm>
              <a:off x="3936" y="1145"/>
              <a:ext cx="1296" cy="429"/>
            </a:xfrm>
            <a:prstGeom prst="wedgeRectCallout">
              <a:avLst>
                <a:gd name="adj1" fmla="val -141514"/>
                <a:gd name="adj2" fmla="val -13171"/>
              </a:avLst>
            </a:prstGeom>
            <a:solidFill>
              <a:schemeClr val="hlink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r>
                <a:rPr lang="en-US" sz="1400"/>
                <a:t>Top is incremented by 1, indexing the next available slot</a:t>
              </a:r>
            </a:p>
          </p:txBody>
        </p:sp>
        <p:sp>
          <p:nvSpPr>
            <p:cNvPr id="34845" name="Rectangle 1038"/>
            <p:cNvSpPr>
              <a:spLocks noChangeArrowheads="1"/>
            </p:cNvSpPr>
            <p:nvPr/>
          </p:nvSpPr>
          <p:spPr bwMode="auto">
            <a:xfrm>
              <a:off x="1776" y="1191"/>
              <a:ext cx="966" cy="129"/>
            </a:xfrm>
            <a:prstGeom prst="rect">
              <a:avLst/>
            </a:prstGeom>
            <a:noFill/>
            <a:ln w="12700">
              <a:solidFill>
                <a:schemeClr val="accent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CA"/>
            </a:p>
          </p:txBody>
        </p:sp>
      </p:grpSp>
      <p:grpSp>
        <p:nvGrpSpPr>
          <p:cNvPr id="5" name="Group 1058"/>
          <p:cNvGrpSpPr>
            <a:grpSpLocks/>
          </p:cNvGrpSpPr>
          <p:nvPr/>
        </p:nvGrpSpPr>
        <p:grpSpPr bwMode="auto">
          <a:xfrm>
            <a:off x="2286000" y="2560638"/>
            <a:ext cx="6553200" cy="873125"/>
            <a:chOff x="1440" y="1613"/>
            <a:chExt cx="4128" cy="550"/>
          </a:xfrm>
        </p:grpSpPr>
        <p:sp>
          <p:nvSpPr>
            <p:cNvPr id="34842" name="AutoShape 1040"/>
            <p:cNvSpPr>
              <a:spLocks noChangeArrowheads="1"/>
            </p:cNvSpPr>
            <p:nvPr/>
          </p:nvSpPr>
          <p:spPr bwMode="auto">
            <a:xfrm>
              <a:off x="3840" y="1613"/>
              <a:ext cx="1728" cy="550"/>
            </a:xfrm>
            <a:prstGeom prst="wedgeRectCallout">
              <a:avLst>
                <a:gd name="adj1" fmla="val -62792"/>
                <a:gd name="adj2" fmla="val -18907"/>
              </a:avLst>
            </a:prstGeom>
            <a:solidFill>
              <a:schemeClr val="hlink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r>
                <a:rPr lang="en-US" sz="1400"/>
                <a:t>Must check to see if there is anything to remove, if not then raise an underflow exception</a:t>
              </a:r>
            </a:p>
          </p:txBody>
        </p:sp>
        <p:sp>
          <p:nvSpPr>
            <p:cNvPr id="34843" name="Rectangle 1041"/>
            <p:cNvSpPr>
              <a:spLocks noChangeArrowheads="1"/>
            </p:cNvSpPr>
            <p:nvPr/>
          </p:nvSpPr>
          <p:spPr bwMode="auto">
            <a:xfrm>
              <a:off x="1440" y="1680"/>
              <a:ext cx="2160" cy="288"/>
            </a:xfrm>
            <a:prstGeom prst="rect">
              <a:avLst/>
            </a:prstGeom>
            <a:noFill/>
            <a:ln w="12700">
              <a:solidFill>
                <a:schemeClr val="accent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CA"/>
            </a:p>
          </p:txBody>
        </p:sp>
      </p:grpSp>
      <p:grpSp>
        <p:nvGrpSpPr>
          <p:cNvPr id="6" name="Group 1045"/>
          <p:cNvGrpSpPr>
            <a:grpSpLocks/>
          </p:cNvGrpSpPr>
          <p:nvPr/>
        </p:nvGrpSpPr>
        <p:grpSpPr bwMode="auto">
          <a:xfrm>
            <a:off x="2819400" y="2960688"/>
            <a:ext cx="5867400" cy="681037"/>
            <a:chOff x="1776" y="1865"/>
            <a:chExt cx="3696" cy="429"/>
          </a:xfrm>
        </p:grpSpPr>
        <p:sp>
          <p:nvSpPr>
            <p:cNvPr id="34840" name="AutoShape 1043"/>
            <p:cNvSpPr>
              <a:spLocks noChangeArrowheads="1"/>
            </p:cNvSpPr>
            <p:nvPr/>
          </p:nvSpPr>
          <p:spPr bwMode="auto">
            <a:xfrm>
              <a:off x="3504" y="1865"/>
              <a:ext cx="1968" cy="429"/>
            </a:xfrm>
            <a:prstGeom prst="wedgeRectCallout">
              <a:avLst>
                <a:gd name="adj1" fmla="val -89940"/>
                <a:gd name="adj2" fmla="val -4079"/>
              </a:avLst>
            </a:prstGeom>
            <a:solidFill>
              <a:schemeClr val="hlink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r>
                <a:rPr lang="en-US" sz="1400"/>
                <a:t>The TOP indexes the next available slot, so we decrement first to index the element</a:t>
              </a:r>
            </a:p>
          </p:txBody>
        </p:sp>
        <p:sp>
          <p:nvSpPr>
            <p:cNvPr id="34841" name="Rectangle 1044"/>
            <p:cNvSpPr>
              <a:spLocks noChangeArrowheads="1"/>
            </p:cNvSpPr>
            <p:nvPr/>
          </p:nvSpPr>
          <p:spPr bwMode="auto">
            <a:xfrm>
              <a:off x="1776" y="2064"/>
              <a:ext cx="912" cy="96"/>
            </a:xfrm>
            <a:prstGeom prst="rect">
              <a:avLst/>
            </a:prstGeom>
            <a:noFill/>
            <a:ln w="12700">
              <a:solidFill>
                <a:schemeClr val="accent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CA"/>
            </a:p>
          </p:txBody>
        </p:sp>
      </p:grpSp>
      <p:grpSp>
        <p:nvGrpSpPr>
          <p:cNvPr id="7" name="Group 1048"/>
          <p:cNvGrpSpPr>
            <a:grpSpLocks/>
          </p:cNvGrpSpPr>
          <p:nvPr/>
        </p:nvGrpSpPr>
        <p:grpSpPr bwMode="auto">
          <a:xfrm>
            <a:off x="228600" y="3276600"/>
            <a:ext cx="4267200" cy="488950"/>
            <a:chOff x="144" y="2064"/>
            <a:chExt cx="2688" cy="308"/>
          </a:xfrm>
        </p:grpSpPr>
        <p:sp>
          <p:nvSpPr>
            <p:cNvPr id="34838" name="AutoShape 1046"/>
            <p:cNvSpPr>
              <a:spLocks noChangeArrowheads="1"/>
            </p:cNvSpPr>
            <p:nvPr/>
          </p:nvSpPr>
          <p:spPr bwMode="auto">
            <a:xfrm>
              <a:off x="144" y="2064"/>
              <a:ext cx="1296" cy="308"/>
            </a:xfrm>
            <a:prstGeom prst="wedgeRectCallout">
              <a:avLst>
                <a:gd name="adj1" fmla="val 81019"/>
                <a:gd name="adj2" fmla="val 13310"/>
              </a:avLst>
            </a:prstGeom>
            <a:solidFill>
              <a:schemeClr val="hlink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r>
                <a:rPr lang="en-US" sz="1400"/>
                <a:t>Return the element at TOP</a:t>
              </a:r>
            </a:p>
          </p:txBody>
        </p:sp>
        <p:sp>
          <p:nvSpPr>
            <p:cNvPr id="34839" name="Rectangle 1047"/>
            <p:cNvSpPr>
              <a:spLocks noChangeArrowheads="1"/>
            </p:cNvSpPr>
            <p:nvPr/>
          </p:nvSpPr>
          <p:spPr bwMode="auto">
            <a:xfrm>
              <a:off x="1824" y="2160"/>
              <a:ext cx="1008" cy="144"/>
            </a:xfrm>
            <a:prstGeom prst="rect">
              <a:avLst/>
            </a:prstGeom>
            <a:noFill/>
            <a:ln w="12700">
              <a:solidFill>
                <a:schemeClr val="accent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CA"/>
            </a:p>
          </p:txBody>
        </p:sp>
      </p:grpSp>
      <p:grpSp>
        <p:nvGrpSpPr>
          <p:cNvPr id="8" name="Group 1059"/>
          <p:cNvGrpSpPr>
            <a:grpSpLocks/>
          </p:cNvGrpSpPr>
          <p:nvPr/>
        </p:nvGrpSpPr>
        <p:grpSpPr bwMode="auto">
          <a:xfrm>
            <a:off x="2355850" y="4038600"/>
            <a:ext cx="6330950" cy="685800"/>
            <a:chOff x="1484" y="2544"/>
            <a:chExt cx="3988" cy="432"/>
          </a:xfrm>
        </p:grpSpPr>
        <p:sp>
          <p:nvSpPr>
            <p:cNvPr id="34836" name="AutoShape 1049"/>
            <p:cNvSpPr>
              <a:spLocks noChangeArrowheads="1"/>
            </p:cNvSpPr>
            <p:nvPr/>
          </p:nvSpPr>
          <p:spPr bwMode="auto">
            <a:xfrm>
              <a:off x="3840" y="2544"/>
              <a:ext cx="1632" cy="308"/>
            </a:xfrm>
            <a:prstGeom prst="wedgeRectCallout">
              <a:avLst>
                <a:gd name="adj1" fmla="val -60051"/>
                <a:gd name="adj2" fmla="val 26949"/>
              </a:avLst>
            </a:prstGeom>
            <a:solidFill>
              <a:schemeClr val="hlink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r>
                <a:rPr lang="en-US" sz="1400"/>
                <a:t>Must check if there is a valid element present</a:t>
              </a:r>
            </a:p>
          </p:txBody>
        </p:sp>
        <p:sp>
          <p:nvSpPr>
            <p:cNvPr id="34837" name="Rectangle 1050"/>
            <p:cNvSpPr>
              <a:spLocks noChangeArrowheads="1"/>
            </p:cNvSpPr>
            <p:nvPr/>
          </p:nvSpPr>
          <p:spPr bwMode="auto">
            <a:xfrm>
              <a:off x="1484" y="2662"/>
              <a:ext cx="2164" cy="314"/>
            </a:xfrm>
            <a:prstGeom prst="rect">
              <a:avLst/>
            </a:prstGeom>
            <a:noFill/>
            <a:ln w="12700">
              <a:solidFill>
                <a:schemeClr val="accent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CA"/>
            </a:p>
          </p:txBody>
        </p:sp>
      </p:grpSp>
      <p:grpSp>
        <p:nvGrpSpPr>
          <p:cNvPr id="9" name="Group 1054"/>
          <p:cNvGrpSpPr>
            <a:grpSpLocks/>
          </p:cNvGrpSpPr>
          <p:nvPr/>
        </p:nvGrpSpPr>
        <p:grpSpPr bwMode="auto">
          <a:xfrm>
            <a:off x="2851150" y="4819650"/>
            <a:ext cx="5988050" cy="681038"/>
            <a:chOff x="1796" y="3036"/>
            <a:chExt cx="3772" cy="429"/>
          </a:xfrm>
        </p:grpSpPr>
        <p:sp>
          <p:nvSpPr>
            <p:cNvPr id="34834" name="AutoShape 1052"/>
            <p:cNvSpPr>
              <a:spLocks noChangeArrowheads="1"/>
            </p:cNvSpPr>
            <p:nvPr/>
          </p:nvSpPr>
          <p:spPr bwMode="auto">
            <a:xfrm>
              <a:off x="3504" y="3036"/>
              <a:ext cx="2064" cy="429"/>
            </a:xfrm>
            <a:prstGeom prst="wedgeRectCallout">
              <a:avLst>
                <a:gd name="adj1" fmla="val -75194"/>
                <a:gd name="adj2" fmla="val -26921"/>
              </a:avLst>
            </a:prstGeom>
            <a:solidFill>
              <a:schemeClr val="hlink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r>
                <a:rPr lang="en-US" sz="1400"/>
                <a:t>If there is, then return the element, but leave it on the stack, Note, TOP is not modified.</a:t>
              </a:r>
            </a:p>
          </p:txBody>
        </p:sp>
        <p:sp>
          <p:nvSpPr>
            <p:cNvPr id="34835" name="Rectangle 1053"/>
            <p:cNvSpPr>
              <a:spLocks noChangeArrowheads="1"/>
            </p:cNvSpPr>
            <p:nvPr/>
          </p:nvSpPr>
          <p:spPr bwMode="auto">
            <a:xfrm>
              <a:off x="1796" y="3050"/>
              <a:ext cx="1206" cy="131"/>
            </a:xfrm>
            <a:prstGeom prst="rect">
              <a:avLst/>
            </a:prstGeom>
            <a:noFill/>
            <a:ln w="12700">
              <a:solidFill>
                <a:schemeClr val="accent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CA"/>
            </a:p>
          </p:txBody>
        </p:sp>
      </p:grpSp>
      <p:grpSp>
        <p:nvGrpSpPr>
          <p:cNvPr id="10" name="Group 1057"/>
          <p:cNvGrpSpPr>
            <a:grpSpLocks/>
          </p:cNvGrpSpPr>
          <p:nvPr/>
        </p:nvGrpSpPr>
        <p:grpSpPr bwMode="auto">
          <a:xfrm>
            <a:off x="1828800" y="5562600"/>
            <a:ext cx="5791200" cy="717550"/>
            <a:chOff x="1152" y="3504"/>
            <a:chExt cx="3648" cy="452"/>
          </a:xfrm>
        </p:grpSpPr>
        <p:sp>
          <p:nvSpPr>
            <p:cNvPr id="34832" name="AutoShape 1055"/>
            <p:cNvSpPr>
              <a:spLocks noChangeArrowheads="1"/>
            </p:cNvSpPr>
            <p:nvPr/>
          </p:nvSpPr>
          <p:spPr bwMode="auto">
            <a:xfrm>
              <a:off x="2928" y="3648"/>
              <a:ext cx="1872" cy="308"/>
            </a:xfrm>
            <a:prstGeom prst="wedgeRectCallout">
              <a:avLst>
                <a:gd name="adj1" fmla="val -58759"/>
                <a:gd name="adj2" fmla="val -18833"/>
              </a:avLst>
            </a:prstGeom>
            <a:solidFill>
              <a:schemeClr val="hlink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r>
                <a:rPr lang="en-US" sz="1400"/>
                <a:t>Boolean check, if TOP is 0 then no elements, thus empty is true</a:t>
              </a:r>
            </a:p>
          </p:txBody>
        </p:sp>
        <p:sp>
          <p:nvSpPr>
            <p:cNvPr id="34833" name="Rectangle 1056"/>
            <p:cNvSpPr>
              <a:spLocks noChangeArrowheads="1"/>
            </p:cNvSpPr>
            <p:nvPr/>
          </p:nvSpPr>
          <p:spPr bwMode="auto">
            <a:xfrm>
              <a:off x="1152" y="3504"/>
              <a:ext cx="1584" cy="336"/>
            </a:xfrm>
            <a:prstGeom prst="rect">
              <a:avLst/>
            </a:prstGeom>
            <a:noFill/>
            <a:ln w="12700">
              <a:solidFill>
                <a:schemeClr val="accent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CA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1" presetID="22" presetClass="entr" presetSubtype="1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5018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0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187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2540000" y="457200"/>
            <a:ext cx="3860800" cy="725488"/>
          </a:xfrm>
        </p:spPr>
        <p:txBody>
          <a:bodyPr/>
          <a:lstStyle/>
          <a:p>
            <a:r>
              <a:rPr lang="en-US" smtClean="0"/>
              <a:t>Char Stack Linked</a:t>
            </a:r>
            <a:br>
              <a:rPr lang="en-US" smtClean="0"/>
            </a:br>
            <a:r>
              <a:rPr lang="en-US" sz="1600" smtClean="0"/>
              <a:t>Wrapper Class Node</a:t>
            </a:r>
            <a:endParaRPr lang="en-US" smtClean="0"/>
          </a:p>
        </p:txBody>
      </p:sp>
      <p:sp>
        <p:nvSpPr>
          <p:cNvPr id="35843" name="AutoShape 4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458200" y="6172200"/>
            <a:ext cx="457200" cy="381000"/>
          </a:xfrm>
          <a:prstGeom prst="actionButtonReturn">
            <a:avLst/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35844" name="AutoShape 5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7772400" y="6172200"/>
            <a:ext cx="457200" cy="381000"/>
          </a:xfrm>
          <a:prstGeom prst="actionButtonForwardNext">
            <a:avLst/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35845" name="Rectangle 6"/>
          <p:cNvSpPr>
            <a:spLocks noChangeArrowheads="1"/>
          </p:cNvSpPr>
          <p:nvPr/>
        </p:nvSpPr>
        <p:spPr bwMode="auto">
          <a:xfrm>
            <a:off x="457200" y="1143000"/>
            <a:ext cx="7537450" cy="52038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CA" sz="1200" b="0" noProof="1">
                <a:latin typeface="Courier New" pitchFamily="49" charset="0"/>
              </a:rPr>
              <a:t>package CharStacks;</a:t>
            </a:r>
          </a:p>
          <a:p>
            <a:pPr>
              <a:lnSpc>
                <a:spcPct val="100000"/>
              </a:lnSpc>
            </a:pPr>
            <a:r>
              <a:rPr lang="en-CA" sz="1200" b="0" noProof="1">
                <a:latin typeface="Courier New" pitchFamily="49" charset="0"/>
              </a:rPr>
              <a:t>import java.io.*;</a:t>
            </a:r>
          </a:p>
          <a:p>
            <a:pPr>
              <a:lnSpc>
                <a:spcPct val="100000"/>
              </a:lnSpc>
            </a:pPr>
            <a:endParaRPr lang="en-CA" sz="1200" b="0" noProof="1">
              <a:latin typeface="Courier New" pitchFamily="49" charset="0"/>
            </a:endParaRPr>
          </a:p>
          <a:p>
            <a:pPr>
              <a:lnSpc>
                <a:spcPct val="100000"/>
              </a:lnSpc>
            </a:pPr>
            <a:endParaRPr lang="en-CA" sz="1200" b="0" noProof="1">
              <a:latin typeface="Courier New" pitchFamily="49" charset="0"/>
            </a:endParaRPr>
          </a:p>
          <a:p>
            <a:pPr>
              <a:lnSpc>
                <a:spcPct val="100000"/>
              </a:lnSpc>
            </a:pPr>
            <a:r>
              <a:rPr lang="en-CA" sz="1200" b="0" noProof="1">
                <a:solidFill>
                  <a:schemeClr val="accent1"/>
                </a:solidFill>
                <a:latin typeface="Courier New" pitchFamily="49" charset="0"/>
              </a:rPr>
              <a:t>/**	This class represents a node in the linked structure representing</a:t>
            </a:r>
          </a:p>
          <a:p>
            <a:pPr>
              <a:lnSpc>
                <a:spcPct val="100000"/>
              </a:lnSpc>
            </a:pPr>
            <a:r>
              <a:rPr lang="en-CA" sz="1200" b="0" noProof="1">
                <a:solidFill>
                  <a:schemeClr val="accent1"/>
                </a:solidFill>
                <a:latin typeface="Courier New" pitchFamily="49" charset="0"/>
              </a:rPr>
              <a:t> **	the stack.</a:t>
            </a:r>
          </a:p>
          <a:p>
            <a:pPr>
              <a:lnSpc>
                <a:spcPct val="100000"/>
              </a:lnSpc>
            </a:pPr>
            <a:r>
              <a:rPr lang="en-CA" sz="1200" b="0" noProof="1">
                <a:solidFill>
                  <a:schemeClr val="accent1"/>
                </a:solidFill>
                <a:latin typeface="Courier New" pitchFamily="49" charset="0"/>
              </a:rPr>
              <a:t> **/</a:t>
            </a:r>
          </a:p>
          <a:p>
            <a:pPr>
              <a:lnSpc>
                <a:spcPct val="100000"/>
              </a:lnSpc>
            </a:pPr>
            <a:endParaRPr lang="en-CA" sz="1200" b="0" noProof="1">
              <a:latin typeface="Courier New" pitchFamily="49" charset="0"/>
            </a:endParaRPr>
          </a:p>
          <a:p>
            <a:pPr>
              <a:lnSpc>
                <a:spcPct val="100000"/>
              </a:lnSpc>
            </a:pPr>
            <a:r>
              <a:rPr lang="en-CA" sz="1200" b="0" noProof="1">
                <a:latin typeface="Courier New" pitchFamily="49" charset="0"/>
              </a:rPr>
              <a:t>class Node implements Serializable {</a:t>
            </a:r>
          </a:p>
          <a:p>
            <a:pPr>
              <a:lnSpc>
                <a:spcPct val="100000"/>
              </a:lnSpc>
            </a:pPr>
            <a:endParaRPr lang="en-CA" sz="1200" b="0" noProof="1">
              <a:latin typeface="Courier New" pitchFamily="49" charset="0"/>
            </a:endParaRPr>
          </a:p>
          <a:p>
            <a:pPr>
              <a:lnSpc>
                <a:spcPct val="100000"/>
              </a:lnSpc>
            </a:pPr>
            <a:endParaRPr lang="en-CA" sz="1200" b="0" noProof="1">
              <a:latin typeface="Courier New" pitchFamily="49" charset="0"/>
            </a:endParaRPr>
          </a:p>
          <a:p>
            <a:pPr>
              <a:lnSpc>
                <a:spcPct val="100000"/>
              </a:lnSpc>
            </a:pPr>
            <a:r>
              <a:rPr lang="en-CA" sz="1200" b="0" noProof="1">
                <a:latin typeface="Courier New" pitchFamily="49" charset="0"/>
              </a:rPr>
              <a:t>	char	item;		// the item in the stack</a:t>
            </a:r>
          </a:p>
          <a:p>
            <a:pPr>
              <a:lnSpc>
                <a:spcPct val="100000"/>
              </a:lnSpc>
            </a:pPr>
            <a:r>
              <a:rPr lang="en-CA" sz="1200" b="0" noProof="1">
                <a:latin typeface="Courier New" pitchFamily="49" charset="0"/>
              </a:rPr>
              <a:t>	Node	next;		// the next node in the structure</a:t>
            </a:r>
          </a:p>
          <a:p>
            <a:pPr>
              <a:lnSpc>
                <a:spcPct val="100000"/>
              </a:lnSpc>
            </a:pPr>
            <a:endParaRPr lang="en-CA" sz="1200" b="0" noProof="1">
              <a:latin typeface="Courier New" pitchFamily="49" charset="0"/>
            </a:endParaRPr>
          </a:p>
          <a:p>
            <a:pPr>
              <a:lnSpc>
                <a:spcPct val="100000"/>
              </a:lnSpc>
            </a:pPr>
            <a:endParaRPr lang="en-CA" sz="1200" b="0" noProof="1">
              <a:latin typeface="Courier New" pitchFamily="49" charset="0"/>
            </a:endParaRPr>
          </a:p>
          <a:p>
            <a:pPr>
              <a:lnSpc>
                <a:spcPct val="100000"/>
              </a:lnSpc>
            </a:pPr>
            <a:r>
              <a:rPr lang="en-CA" sz="1200" b="0" noProof="1">
                <a:solidFill>
                  <a:schemeClr val="accent1"/>
                </a:solidFill>
                <a:latin typeface="Courier New" pitchFamily="49" charset="0"/>
              </a:rPr>
              <a:t>	/**	This constructor creates a new node for the linked structure</a:t>
            </a:r>
          </a:p>
          <a:p>
            <a:pPr>
              <a:lnSpc>
                <a:spcPct val="100000"/>
              </a:lnSpc>
            </a:pPr>
            <a:r>
              <a:rPr lang="en-CA" sz="1200" b="0" noProof="1">
                <a:solidFill>
                  <a:schemeClr val="accent1"/>
                </a:solidFill>
                <a:latin typeface="Courier New" pitchFamily="49" charset="0"/>
              </a:rPr>
              <a:t>	 **	representing the stack.</a:t>
            </a:r>
          </a:p>
          <a:p>
            <a:pPr>
              <a:lnSpc>
                <a:spcPct val="100000"/>
              </a:lnSpc>
            </a:pPr>
            <a:r>
              <a:rPr lang="en-CA" sz="1200" b="0" noProof="1">
                <a:solidFill>
                  <a:schemeClr val="accent1"/>
                </a:solidFill>
                <a:latin typeface="Courier New" pitchFamily="49" charset="0"/>
              </a:rPr>
              <a:t>	 **/</a:t>
            </a:r>
          </a:p>
          <a:p>
            <a:pPr>
              <a:lnSpc>
                <a:spcPct val="100000"/>
              </a:lnSpc>
            </a:pPr>
            <a:endParaRPr lang="en-CA" sz="1200" b="0" noProof="1">
              <a:latin typeface="Courier New" pitchFamily="49" charset="0"/>
            </a:endParaRPr>
          </a:p>
          <a:p>
            <a:pPr>
              <a:lnSpc>
                <a:spcPct val="100000"/>
              </a:lnSpc>
            </a:pPr>
            <a:r>
              <a:rPr lang="en-CA" sz="1200" b="0" noProof="1">
                <a:latin typeface="Courier New" pitchFamily="49" charset="0"/>
              </a:rPr>
              <a:t>	public Node ( char i, Node n ) {</a:t>
            </a:r>
          </a:p>
          <a:p>
            <a:pPr>
              <a:lnSpc>
                <a:spcPct val="100000"/>
              </a:lnSpc>
            </a:pPr>
            <a:endParaRPr lang="en-CA" sz="1200" b="0" noProof="1">
              <a:latin typeface="Courier New" pitchFamily="49" charset="0"/>
            </a:endParaRPr>
          </a:p>
          <a:p>
            <a:pPr>
              <a:lnSpc>
                <a:spcPct val="100000"/>
              </a:lnSpc>
            </a:pPr>
            <a:r>
              <a:rPr lang="en-CA" sz="1200" b="0" noProof="1">
                <a:latin typeface="Courier New" pitchFamily="49" charset="0"/>
              </a:rPr>
              <a:t>		item = i;</a:t>
            </a:r>
          </a:p>
          <a:p>
            <a:pPr>
              <a:lnSpc>
                <a:spcPct val="100000"/>
              </a:lnSpc>
            </a:pPr>
            <a:r>
              <a:rPr lang="en-CA" sz="1200" b="0" noProof="1">
                <a:latin typeface="Courier New" pitchFamily="49" charset="0"/>
              </a:rPr>
              <a:t>		next = n;</a:t>
            </a:r>
          </a:p>
          <a:p>
            <a:pPr>
              <a:lnSpc>
                <a:spcPct val="100000"/>
              </a:lnSpc>
            </a:pPr>
            <a:endParaRPr lang="en-CA" sz="1200" b="0" noProof="1">
              <a:latin typeface="Courier New" pitchFamily="49" charset="0"/>
            </a:endParaRPr>
          </a:p>
          <a:p>
            <a:pPr>
              <a:lnSpc>
                <a:spcPct val="100000"/>
              </a:lnSpc>
            </a:pPr>
            <a:r>
              <a:rPr lang="en-CA" sz="1200" b="0" noProof="1">
                <a:latin typeface="Courier New" pitchFamily="49" charset="0"/>
              </a:rPr>
              <a:t>	};	</a:t>
            </a:r>
            <a:r>
              <a:rPr lang="en-CA" sz="1200" b="0" noProof="1">
                <a:solidFill>
                  <a:schemeClr val="accent1"/>
                </a:solidFill>
                <a:latin typeface="Courier New" pitchFamily="49" charset="0"/>
              </a:rPr>
              <a:t>// constructor</a:t>
            </a:r>
            <a:endParaRPr lang="en-CA" sz="1200" b="0" noProof="1">
              <a:latin typeface="Courier New" pitchFamily="49" charset="0"/>
            </a:endParaRPr>
          </a:p>
          <a:p>
            <a:pPr>
              <a:lnSpc>
                <a:spcPct val="100000"/>
              </a:lnSpc>
            </a:pPr>
            <a:endParaRPr lang="en-CA" sz="1200" b="0" noProof="1">
              <a:latin typeface="Courier New" pitchFamily="49" charset="0"/>
            </a:endParaRPr>
          </a:p>
          <a:p>
            <a:pPr>
              <a:lnSpc>
                <a:spcPct val="100000"/>
              </a:lnSpc>
            </a:pPr>
            <a:endParaRPr lang="en-CA" sz="1200" b="0" noProof="1">
              <a:latin typeface="Courier New" pitchFamily="49" charset="0"/>
            </a:endParaRPr>
          </a:p>
          <a:p>
            <a:pPr>
              <a:lnSpc>
                <a:spcPct val="100000"/>
              </a:lnSpc>
            </a:pPr>
            <a:r>
              <a:rPr lang="en-CA" sz="1200" b="0" noProof="1">
                <a:latin typeface="Courier New" pitchFamily="49" charset="0"/>
              </a:rPr>
              <a:t>}	</a:t>
            </a:r>
            <a:r>
              <a:rPr lang="en-CA" sz="1200" b="0" noProof="1">
                <a:solidFill>
                  <a:schemeClr val="accent1"/>
                </a:solidFill>
                <a:latin typeface="Courier New" pitchFamily="49" charset="0"/>
              </a:rPr>
              <a:t>// Node</a:t>
            </a:r>
          </a:p>
        </p:txBody>
      </p:sp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1295400" y="2198688"/>
            <a:ext cx="6477000" cy="1458912"/>
            <a:chOff x="816" y="1385"/>
            <a:chExt cx="4080" cy="919"/>
          </a:xfrm>
        </p:grpSpPr>
        <p:sp>
          <p:nvSpPr>
            <p:cNvPr id="35853" name="AutoShape 7"/>
            <p:cNvSpPr>
              <a:spLocks noChangeArrowheads="1"/>
            </p:cNvSpPr>
            <p:nvPr/>
          </p:nvSpPr>
          <p:spPr bwMode="auto">
            <a:xfrm>
              <a:off x="3216" y="1385"/>
              <a:ext cx="1680" cy="429"/>
            </a:xfrm>
            <a:prstGeom prst="wedgeRectCallout">
              <a:avLst>
                <a:gd name="adj1" fmla="val -114463"/>
                <a:gd name="adj2" fmla="val 98250"/>
              </a:avLst>
            </a:prstGeom>
            <a:solidFill>
              <a:schemeClr val="hlink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r>
                <a:rPr lang="en-US" sz="1400"/>
                <a:t>Wrapper class, Node consists of Data (item) and a next pointer.</a:t>
              </a:r>
            </a:p>
          </p:txBody>
        </p:sp>
        <p:sp>
          <p:nvSpPr>
            <p:cNvPr id="35854" name="Rectangle 8"/>
            <p:cNvSpPr>
              <a:spLocks noChangeArrowheads="1"/>
            </p:cNvSpPr>
            <p:nvPr/>
          </p:nvSpPr>
          <p:spPr bwMode="auto">
            <a:xfrm>
              <a:off x="816" y="2016"/>
              <a:ext cx="1296" cy="288"/>
            </a:xfrm>
            <a:prstGeom prst="rect">
              <a:avLst/>
            </a:prstGeom>
            <a:noFill/>
            <a:ln w="12700">
              <a:solidFill>
                <a:schemeClr val="accent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CA"/>
            </a:p>
          </p:txBody>
        </p:sp>
      </p:grpSp>
      <p:grpSp>
        <p:nvGrpSpPr>
          <p:cNvPr id="3" name="Group 12"/>
          <p:cNvGrpSpPr>
            <a:grpSpLocks/>
          </p:cNvGrpSpPr>
          <p:nvPr/>
        </p:nvGrpSpPr>
        <p:grpSpPr bwMode="auto">
          <a:xfrm>
            <a:off x="1295400" y="4267200"/>
            <a:ext cx="7010400" cy="685800"/>
            <a:chOff x="816" y="2688"/>
            <a:chExt cx="4416" cy="432"/>
          </a:xfrm>
        </p:grpSpPr>
        <p:sp>
          <p:nvSpPr>
            <p:cNvPr id="35851" name="AutoShape 10"/>
            <p:cNvSpPr>
              <a:spLocks noChangeArrowheads="1"/>
            </p:cNvSpPr>
            <p:nvPr/>
          </p:nvSpPr>
          <p:spPr bwMode="auto">
            <a:xfrm>
              <a:off x="3408" y="2688"/>
              <a:ext cx="1824" cy="429"/>
            </a:xfrm>
            <a:prstGeom prst="wedgeRectCallout">
              <a:avLst>
                <a:gd name="adj1" fmla="val -79935"/>
                <a:gd name="adj2" fmla="val 35782"/>
              </a:avLst>
            </a:prstGeom>
            <a:solidFill>
              <a:schemeClr val="hlink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r>
                <a:rPr lang="en-US" sz="1400"/>
                <a:t>Constructor accepts the data which is a char and a link to where ‘this’ node is to point.</a:t>
              </a:r>
            </a:p>
          </p:txBody>
        </p:sp>
        <p:sp>
          <p:nvSpPr>
            <p:cNvPr id="35852" name="Rectangle 11"/>
            <p:cNvSpPr>
              <a:spLocks noChangeArrowheads="1"/>
            </p:cNvSpPr>
            <p:nvPr/>
          </p:nvSpPr>
          <p:spPr bwMode="auto">
            <a:xfrm>
              <a:off x="816" y="2928"/>
              <a:ext cx="2016" cy="192"/>
            </a:xfrm>
            <a:prstGeom prst="rect">
              <a:avLst/>
            </a:prstGeom>
            <a:noFill/>
            <a:ln w="12700">
              <a:solidFill>
                <a:schemeClr val="accent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CA"/>
            </a:p>
          </p:txBody>
        </p:sp>
      </p:grpSp>
      <p:grpSp>
        <p:nvGrpSpPr>
          <p:cNvPr id="4" name="Group 15"/>
          <p:cNvGrpSpPr>
            <a:grpSpLocks/>
          </p:cNvGrpSpPr>
          <p:nvPr/>
        </p:nvGrpSpPr>
        <p:grpSpPr bwMode="auto">
          <a:xfrm>
            <a:off x="2209800" y="5029200"/>
            <a:ext cx="5181600" cy="1025525"/>
            <a:chOff x="1392" y="3168"/>
            <a:chExt cx="3264" cy="646"/>
          </a:xfrm>
        </p:grpSpPr>
        <p:sp>
          <p:nvSpPr>
            <p:cNvPr id="35849" name="AutoShape 13"/>
            <p:cNvSpPr>
              <a:spLocks noChangeArrowheads="1"/>
            </p:cNvSpPr>
            <p:nvPr/>
          </p:nvSpPr>
          <p:spPr bwMode="auto">
            <a:xfrm>
              <a:off x="3360" y="3264"/>
              <a:ext cx="1296" cy="550"/>
            </a:xfrm>
            <a:prstGeom prst="wedgeRectCallout">
              <a:avLst>
                <a:gd name="adj1" fmla="val -145449"/>
                <a:gd name="adj2" fmla="val -46366"/>
              </a:avLst>
            </a:prstGeom>
            <a:solidFill>
              <a:schemeClr val="hlink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r>
                <a:rPr lang="en-US" sz="1400"/>
                <a:t>Node’s instance variables are initialized on Node creation</a:t>
              </a:r>
            </a:p>
          </p:txBody>
        </p:sp>
        <p:sp>
          <p:nvSpPr>
            <p:cNvPr id="35850" name="Rectangle 14"/>
            <p:cNvSpPr>
              <a:spLocks noChangeArrowheads="1"/>
            </p:cNvSpPr>
            <p:nvPr/>
          </p:nvSpPr>
          <p:spPr bwMode="auto">
            <a:xfrm>
              <a:off x="1392" y="3168"/>
              <a:ext cx="720" cy="240"/>
            </a:xfrm>
            <a:prstGeom prst="rect">
              <a:avLst/>
            </a:prstGeom>
            <a:noFill/>
            <a:ln w="12700">
              <a:solidFill>
                <a:schemeClr val="accent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CA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2540000" y="381000"/>
            <a:ext cx="3987800" cy="517525"/>
          </a:xfrm>
        </p:spPr>
        <p:txBody>
          <a:bodyPr/>
          <a:lstStyle/>
          <a:p>
            <a:r>
              <a:rPr lang="en-US" smtClean="0"/>
              <a:t>Char Stack Linked.</a:t>
            </a:r>
          </a:p>
        </p:txBody>
      </p:sp>
      <p:sp>
        <p:nvSpPr>
          <p:cNvPr id="36867" name="AutoShape 4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7772400" y="6096000"/>
            <a:ext cx="457200" cy="381000"/>
          </a:xfrm>
          <a:prstGeom prst="actionButtonForwardNext">
            <a:avLst/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36868" name="AutoShape 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458200" y="6096000"/>
            <a:ext cx="457200" cy="381000"/>
          </a:xfrm>
          <a:prstGeom prst="actionButtonReturn">
            <a:avLst/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36869" name="AutoShape 6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7086600" y="6096000"/>
            <a:ext cx="457200" cy="381000"/>
          </a:xfrm>
          <a:prstGeom prst="actionButtonBackPrevious">
            <a:avLst/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36870" name="Rectangle 7"/>
          <p:cNvSpPr>
            <a:spLocks noChangeArrowheads="1"/>
          </p:cNvSpPr>
          <p:nvPr/>
        </p:nvSpPr>
        <p:spPr bwMode="auto">
          <a:xfrm>
            <a:off x="838200" y="990600"/>
            <a:ext cx="7242175" cy="46561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CA" sz="1200" b="0" noProof="1">
                <a:latin typeface="Courier New" pitchFamily="49" charset="0"/>
              </a:rPr>
              <a:t>package CharStacks;</a:t>
            </a:r>
          </a:p>
          <a:p>
            <a:pPr>
              <a:lnSpc>
                <a:spcPct val="100000"/>
              </a:lnSpc>
            </a:pPr>
            <a:r>
              <a:rPr lang="en-CA" sz="1200" b="0" noProof="1">
                <a:latin typeface="Courier New" pitchFamily="49" charset="0"/>
              </a:rPr>
              <a:t>import java.io.*;</a:t>
            </a:r>
          </a:p>
          <a:p>
            <a:pPr>
              <a:lnSpc>
                <a:spcPct val="100000"/>
              </a:lnSpc>
            </a:pPr>
            <a:r>
              <a:rPr lang="en-CA" sz="1200" b="0" noProof="1">
                <a:latin typeface="Courier New" pitchFamily="49" charset="0"/>
              </a:rPr>
              <a:t>						</a:t>
            </a:r>
          </a:p>
          <a:p>
            <a:pPr>
              <a:lnSpc>
                <a:spcPct val="100000"/>
              </a:lnSpc>
            </a:pPr>
            <a:endParaRPr lang="en-CA" sz="1200" b="0" noProof="1">
              <a:latin typeface="Courier New" pitchFamily="49" charset="0"/>
            </a:endParaRPr>
          </a:p>
          <a:p>
            <a:pPr>
              <a:lnSpc>
                <a:spcPct val="100000"/>
              </a:lnSpc>
            </a:pPr>
            <a:r>
              <a:rPr lang="en-CA" sz="1200" b="0" noProof="1">
                <a:latin typeface="Courier New" pitchFamily="49" charset="0"/>
              </a:rPr>
              <a:t>public class LnkCharStack implements CharStack, Serializable {</a:t>
            </a:r>
          </a:p>
          <a:p>
            <a:pPr>
              <a:lnSpc>
                <a:spcPct val="100000"/>
              </a:lnSpc>
            </a:pPr>
            <a:endParaRPr lang="en-CA" sz="1200" b="0" noProof="1">
              <a:latin typeface="Courier New" pitchFamily="49" charset="0"/>
            </a:endParaRPr>
          </a:p>
          <a:p>
            <a:pPr>
              <a:lnSpc>
                <a:spcPct val="100000"/>
              </a:lnSpc>
            </a:pPr>
            <a:endParaRPr lang="en-CA" sz="1200" b="0" noProof="1">
              <a:latin typeface="Courier New" pitchFamily="49" charset="0"/>
            </a:endParaRPr>
          </a:p>
          <a:p>
            <a:pPr>
              <a:lnSpc>
                <a:spcPct val="100000"/>
              </a:lnSpc>
            </a:pPr>
            <a:r>
              <a:rPr lang="en-CA" sz="1200" b="0" noProof="1">
                <a:latin typeface="Courier New" pitchFamily="49" charset="0"/>
              </a:rPr>
              <a:t>	private Node	top;		</a:t>
            </a:r>
            <a:r>
              <a:rPr lang="en-CA" sz="1200" b="0" noProof="1">
                <a:solidFill>
                  <a:schemeClr val="accent1"/>
                </a:solidFill>
                <a:latin typeface="Courier New" pitchFamily="49" charset="0"/>
              </a:rPr>
              <a:t>// top element of the stack</a:t>
            </a:r>
            <a:endParaRPr lang="en-CA" sz="1200" b="0" noProof="1">
              <a:latin typeface="Courier New" pitchFamily="49" charset="0"/>
            </a:endParaRPr>
          </a:p>
          <a:p>
            <a:pPr>
              <a:lnSpc>
                <a:spcPct val="100000"/>
              </a:lnSpc>
            </a:pPr>
            <a:endParaRPr lang="en-CA" sz="1200" b="0" noProof="1">
              <a:latin typeface="Courier New" pitchFamily="49" charset="0"/>
            </a:endParaRPr>
          </a:p>
          <a:p>
            <a:pPr>
              <a:lnSpc>
                <a:spcPct val="100000"/>
              </a:lnSpc>
            </a:pPr>
            <a:endParaRPr lang="en-CA" sz="1200" b="0" noProof="1">
              <a:latin typeface="Courier New" pitchFamily="49" charset="0"/>
            </a:endParaRPr>
          </a:p>
          <a:p>
            <a:pPr>
              <a:lnSpc>
                <a:spcPct val="100000"/>
              </a:lnSpc>
            </a:pPr>
            <a:r>
              <a:rPr lang="en-CA" sz="1200" b="0" noProof="1">
                <a:latin typeface="Courier New" pitchFamily="49" charset="0"/>
              </a:rPr>
              <a:t>	</a:t>
            </a:r>
            <a:r>
              <a:rPr lang="en-CA" sz="1200" b="0" noProof="1">
                <a:solidFill>
                  <a:schemeClr val="accent1"/>
                </a:solidFill>
                <a:latin typeface="Courier New" pitchFamily="49" charset="0"/>
              </a:rPr>
              <a:t>/**	This constructor creates a new, empty stack.	*/</a:t>
            </a:r>
            <a:endParaRPr lang="en-CA" sz="1200" b="0" noProof="1">
              <a:latin typeface="Courier New" pitchFamily="49" charset="0"/>
            </a:endParaRPr>
          </a:p>
          <a:p>
            <a:pPr>
              <a:lnSpc>
                <a:spcPct val="100000"/>
              </a:lnSpc>
            </a:pPr>
            <a:endParaRPr lang="en-CA" sz="1200" b="0" noProof="1">
              <a:latin typeface="Courier New" pitchFamily="49" charset="0"/>
            </a:endParaRPr>
          </a:p>
          <a:p>
            <a:pPr>
              <a:lnSpc>
                <a:spcPct val="100000"/>
              </a:lnSpc>
            </a:pPr>
            <a:r>
              <a:rPr lang="en-CA" sz="1200" b="0" noProof="1">
                <a:latin typeface="Courier New" pitchFamily="49" charset="0"/>
              </a:rPr>
              <a:t>	public LnkCharStack ( ) {</a:t>
            </a:r>
          </a:p>
          <a:p>
            <a:pPr>
              <a:lnSpc>
                <a:spcPct val="100000"/>
              </a:lnSpc>
            </a:pPr>
            <a:r>
              <a:rPr lang="en-CA" sz="1200" b="0" noProof="1">
                <a:latin typeface="Courier New" pitchFamily="49" charset="0"/>
              </a:rPr>
              <a:t>	</a:t>
            </a:r>
          </a:p>
          <a:p>
            <a:pPr>
              <a:lnSpc>
                <a:spcPct val="100000"/>
              </a:lnSpc>
            </a:pPr>
            <a:r>
              <a:rPr lang="en-CA" sz="1200" b="0" noProof="1">
                <a:latin typeface="Courier New" pitchFamily="49" charset="0"/>
              </a:rPr>
              <a:t>		top = null;</a:t>
            </a:r>
          </a:p>
          <a:p>
            <a:pPr>
              <a:lnSpc>
                <a:spcPct val="100000"/>
              </a:lnSpc>
            </a:pPr>
            <a:r>
              <a:rPr lang="en-CA" sz="1200" b="0" noProof="1">
                <a:latin typeface="Courier New" pitchFamily="49" charset="0"/>
              </a:rPr>
              <a:t>		</a:t>
            </a:r>
          </a:p>
          <a:p>
            <a:pPr>
              <a:lnSpc>
                <a:spcPct val="100000"/>
              </a:lnSpc>
            </a:pPr>
            <a:r>
              <a:rPr lang="en-CA" sz="1200" b="0" noProof="1">
                <a:latin typeface="Courier New" pitchFamily="49" charset="0"/>
              </a:rPr>
              <a:t>	};	</a:t>
            </a:r>
            <a:r>
              <a:rPr lang="en-CA" sz="1200" b="0" noProof="1">
                <a:solidFill>
                  <a:schemeClr val="accent1"/>
                </a:solidFill>
                <a:latin typeface="Courier New" pitchFamily="49" charset="0"/>
              </a:rPr>
              <a:t>// constructor</a:t>
            </a:r>
          </a:p>
          <a:p>
            <a:pPr>
              <a:lnSpc>
                <a:spcPct val="100000"/>
              </a:lnSpc>
            </a:pPr>
            <a:endParaRPr lang="en-CA" sz="1200" b="0" noProof="1">
              <a:latin typeface="Courier New" pitchFamily="49" charset="0"/>
            </a:endParaRPr>
          </a:p>
          <a:p>
            <a:pPr>
              <a:lnSpc>
                <a:spcPct val="100000"/>
              </a:lnSpc>
            </a:pPr>
            <a:endParaRPr lang="en-CA" sz="1200" b="0" noProof="1">
              <a:latin typeface="Courier New" pitchFamily="49" charset="0"/>
            </a:endParaRPr>
          </a:p>
          <a:p>
            <a:pPr>
              <a:lnSpc>
                <a:spcPct val="100000"/>
              </a:lnSpc>
            </a:pPr>
            <a:endParaRPr lang="en-CA" sz="1200" b="0" noProof="1">
              <a:latin typeface="Courier New" pitchFamily="49" charset="0"/>
            </a:endParaRPr>
          </a:p>
          <a:p>
            <a:pPr>
              <a:lnSpc>
                <a:spcPct val="100000"/>
              </a:lnSpc>
            </a:pPr>
            <a:r>
              <a:rPr lang="en-CA" sz="1200" b="0" noProof="1">
                <a:latin typeface="Courier New" pitchFamily="49" charset="0"/>
              </a:rPr>
              <a:t>	public void push ( char item ) {</a:t>
            </a:r>
          </a:p>
          <a:p>
            <a:pPr>
              <a:lnSpc>
                <a:spcPct val="100000"/>
              </a:lnSpc>
            </a:pPr>
            <a:r>
              <a:rPr lang="en-CA" sz="1200" b="0" noProof="1">
                <a:latin typeface="Courier New" pitchFamily="49" charset="0"/>
              </a:rPr>
              <a:t>	</a:t>
            </a:r>
          </a:p>
          <a:p>
            <a:pPr>
              <a:lnSpc>
                <a:spcPct val="100000"/>
              </a:lnSpc>
            </a:pPr>
            <a:r>
              <a:rPr lang="en-CA" sz="1200" b="0" noProof="1">
                <a:latin typeface="Courier New" pitchFamily="49" charset="0"/>
              </a:rPr>
              <a:t>			top = new Node(item,top);</a:t>
            </a:r>
          </a:p>
          <a:p>
            <a:pPr>
              <a:lnSpc>
                <a:spcPct val="100000"/>
              </a:lnSpc>
            </a:pPr>
            <a:r>
              <a:rPr lang="en-CA" sz="1200" b="0" noProof="1">
                <a:latin typeface="Courier New" pitchFamily="49" charset="0"/>
              </a:rPr>
              <a:t>		</a:t>
            </a:r>
          </a:p>
          <a:p>
            <a:pPr>
              <a:lnSpc>
                <a:spcPct val="100000"/>
              </a:lnSpc>
            </a:pPr>
            <a:r>
              <a:rPr lang="en-CA" sz="1200" b="0" noProof="1">
                <a:latin typeface="Courier New" pitchFamily="49" charset="0"/>
              </a:rPr>
              <a:t>	};	</a:t>
            </a:r>
            <a:r>
              <a:rPr lang="en-CA" sz="1200" b="0" noProof="1">
                <a:solidFill>
                  <a:schemeClr val="accent1"/>
                </a:solidFill>
                <a:latin typeface="Courier New" pitchFamily="49" charset="0"/>
              </a:rPr>
              <a:t>// push</a:t>
            </a:r>
          </a:p>
        </p:txBody>
      </p:sp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1752600" y="2152650"/>
            <a:ext cx="5791200" cy="488950"/>
            <a:chOff x="1104" y="1356"/>
            <a:chExt cx="3648" cy="308"/>
          </a:xfrm>
        </p:grpSpPr>
        <p:sp>
          <p:nvSpPr>
            <p:cNvPr id="36878" name="AutoShape 8"/>
            <p:cNvSpPr>
              <a:spLocks noChangeArrowheads="1"/>
            </p:cNvSpPr>
            <p:nvPr/>
          </p:nvSpPr>
          <p:spPr bwMode="auto">
            <a:xfrm>
              <a:off x="3264" y="1356"/>
              <a:ext cx="1488" cy="308"/>
            </a:xfrm>
            <a:prstGeom prst="wedgeRectCallout">
              <a:avLst>
                <a:gd name="adj1" fmla="val -90657"/>
                <a:gd name="adj2" fmla="val 5519"/>
              </a:avLst>
            </a:prstGeom>
            <a:solidFill>
              <a:schemeClr val="hlink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r>
                <a:rPr lang="en-US" sz="1400"/>
                <a:t>Top is now represented by a pointer. </a:t>
              </a:r>
            </a:p>
          </p:txBody>
        </p:sp>
        <p:sp>
          <p:nvSpPr>
            <p:cNvPr id="36879" name="Rectangle 9"/>
            <p:cNvSpPr>
              <a:spLocks noChangeArrowheads="1"/>
            </p:cNvSpPr>
            <p:nvPr/>
          </p:nvSpPr>
          <p:spPr bwMode="auto">
            <a:xfrm>
              <a:off x="1104" y="1440"/>
              <a:ext cx="1536" cy="144"/>
            </a:xfrm>
            <a:prstGeom prst="rect">
              <a:avLst/>
            </a:prstGeom>
            <a:noFill/>
            <a:ln w="12700">
              <a:solidFill>
                <a:schemeClr val="accent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CA"/>
            </a:p>
          </p:txBody>
        </p:sp>
      </p:grpSp>
      <p:grpSp>
        <p:nvGrpSpPr>
          <p:cNvPr id="3" name="Group 13"/>
          <p:cNvGrpSpPr>
            <a:grpSpLocks/>
          </p:cNvGrpSpPr>
          <p:nvPr/>
        </p:nvGrpSpPr>
        <p:grpSpPr bwMode="auto">
          <a:xfrm>
            <a:off x="2667000" y="3352800"/>
            <a:ext cx="5486400" cy="488950"/>
            <a:chOff x="1680" y="2112"/>
            <a:chExt cx="3456" cy="308"/>
          </a:xfrm>
        </p:grpSpPr>
        <p:sp>
          <p:nvSpPr>
            <p:cNvPr id="36876" name="AutoShape 11"/>
            <p:cNvSpPr>
              <a:spLocks noChangeArrowheads="1"/>
            </p:cNvSpPr>
            <p:nvPr/>
          </p:nvSpPr>
          <p:spPr bwMode="auto">
            <a:xfrm>
              <a:off x="3840" y="2112"/>
              <a:ext cx="1296" cy="308"/>
            </a:xfrm>
            <a:prstGeom prst="wedgeRectCallout">
              <a:avLst>
                <a:gd name="adj1" fmla="val -157407"/>
                <a:gd name="adj2" fmla="val 13963"/>
              </a:avLst>
            </a:prstGeom>
            <a:solidFill>
              <a:schemeClr val="hlink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r>
                <a:rPr lang="en-US" sz="1400"/>
                <a:t>A new stack is empty, so TOP will be null.</a:t>
              </a:r>
            </a:p>
          </p:txBody>
        </p:sp>
        <p:sp>
          <p:nvSpPr>
            <p:cNvPr id="36877" name="Rectangle 12"/>
            <p:cNvSpPr>
              <a:spLocks noChangeArrowheads="1"/>
            </p:cNvSpPr>
            <p:nvPr/>
          </p:nvSpPr>
          <p:spPr bwMode="auto">
            <a:xfrm>
              <a:off x="1680" y="2256"/>
              <a:ext cx="768" cy="144"/>
            </a:xfrm>
            <a:prstGeom prst="rect">
              <a:avLst/>
            </a:prstGeom>
            <a:noFill/>
            <a:ln w="12700">
              <a:solidFill>
                <a:schemeClr val="accent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CA"/>
            </a:p>
          </p:txBody>
        </p:sp>
      </p:grpSp>
      <p:grpSp>
        <p:nvGrpSpPr>
          <p:cNvPr id="4" name="Group 16"/>
          <p:cNvGrpSpPr>
            <a:grpSpLocks/>
          </p:cNvGrpSpPr>
          <p:nvPr/>
        </p:nvGrpSpPr>
        <p:grpSpPr bwMode="auto">
          <a:xfrm>
            <a:off x="3581400" y="4114800"/>
            <a:ext cx="4876800" cy="1143000"/>
            <a:chOff x="2256" y="2592"/>
            <a:chExt cx="3072" cy="720"/>
          </a:xfrm>
        </p:grpSpPr>
        <p:sp>
          <p:nvSpPr>
            <p:cNvPr id="36874" name="AutoShape 14"/>
            <p:cNvSpPr>
              <a:spLocks noChangeArrowheads="1"/>
            </p:cNvSpPr>
            <p:nvPr/>
          </p:nvSpPr>
          <p:spPr bwMode="auto">
            <a:xfrm>
              <a:off x="4032" y="2592"/>
              <a:ext cx="1296" cy="550"/>
            </a:xfrm>
            <a:prstGeom prst="wedgeRectCallout">
              <a:avLst>
                <a:gd name="adj1" fmla="val -67671"/>
                <a:gd name="adj2" fmla="val 56000"/>
              </a:avLst>
            </a:prstGeom>
            <a:solidFill>
              <a:schemeClr val="hlink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r>
                <a:rPr lang="en-US" sz="1400"/>
                <a:t>Push is the same as an insert at front. This time the list is pointed to by TOP.</a:t>
              </a:r>
            </a:p>
          </p:txBody>
        </p:sp>
        <p:sp>
          <p:nvSpPr>
            <p:cNvPr id="36875" name="Rectangle 15"/>
            <p:cNvSpPr>
              <a:spLocks noChangeArrowheads="1"/>
            </p:cNvSpPr>
            <p:nvPr/>
          </p:nvSpPr>
          <p:spPr bwMode="auto">
            <a:xfrm>
              <a:off x="2256" y="3168"/>
              <a:ext cx="1536" cy="144"/>
            </a:xfrm>
            <a:prstGeom prst="rect">
              <a:avLst/>
            </a:prstGeom>
            <a:noFill/>
            <a:ln w="12700">
              <a:solidFill>
                <a:schemeClr val="accent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CA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2387600" y="381000"/>
            <a:ext cx="4114800" cy="517525"/>
          </a:xfrm>
        </p:spPr>
        <p:txBody>
          <a:bodyPr/>
          <a:lstStyle/>
          <a:p>
            <a:r>
              <a:rPr lang="en-US" smtClean="0"/>
              <a:t>Char Stack Linked..</a:t>
            </a:r>
          </a:p>
        </p:txBody>
      </p:sp>
      <p:sp>
        <p:nvSpPr>
          <p:cNvPr id="37891" name="AutoShape 4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534400" y="6019800"/>
            <a:ext cx="457200" cy="381000"/>
          </a:xfrm>
          <a:prstGeom prst="actionButtonReturn">
            <a:avLst/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37892" name="AutoShape 5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7848600" y="6019800"/>
            <a:ext cx="457200" cy="381000"/>
          </a:xfrm>
          <a:prstGeom prst="actionButtonBackPrevious">
            <a:avLst/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37893" name="Rectangle 6"/>
          <p:cNvSpPr>
            <a:spLocks noChangeArrowheads="1"/>
          </p:cNvSpPr>
          <p:nvPr/>
        </p:nvSpPr>
        <p:spPr bwMode="auto">
          <a:xfrm>
            <a:off x="990600" y="914400"/>
            <a:ext cx="4567238" cy="55689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defTabSz="509588">
              <a:lnSpc>
                <a:spcPct val="100000"/>
              </a:lnSpc>
            </a:pPr>
            <a:r>
              <a:rPr lang="en-CA" sz="1200" b="0" noProof="1">
                <a:latin typeface="Courier New" pitchFamily="49" charset="0"/>
              </a:rPr>
              <a:t>	public char pop ( ) {	</a:t>
            </a:r>
          </a:p>
          <a:p>
            <a:pPr defTabSz="509588">
              <a:lnSpc>
                <a:spcPct val="100000"/>
              </a:lnSpc>
            </a:pPr>
            <a:r>
              <a:rPr lang="en-CA" sz="1200" b="0" noProof="1">
                <a:latin typeface="Courier New" pitchFamily="49" charset="0"/>
              </a:rPr>
              <a:t>		char	i;		</a:t>
            </a:r>
          </a:p>
          <a:p>
            <a:pPr defTabSz="509588">
              <a:lnSpc>
                <a:spcPct val="100000"/>
              </a:lnSpc>
            </a:pPr>
            <a:r>
              <a:rPr lang="en-CA" sz="1200" b="0" noProof="1">
                <a:latin typeface="Courier New" pitchFamily="49" charset="0"/>
              </a:rPr>
              <a:t>		if ( top == null ) {</a:t>
            </a:r>
          </a:p>
          <a:p>
            <a:pPr defTabSz="509588">
              <a:lnSpc>
                <a:spcPct val="100000"/>
              </a:lnSpc>
            </a:pPr>
            <a:r>
              <a:rPr lang="en-CA" sz="1200" b="0" noProof="1">
                <a:latin typeface="Courier New" pitchFamily="49" charset="0"/>
              </a:rPr>
              <a:t>			throw new UnderflowException();</a:t>
            </a:r>
          </a:p>
          <a:p>
            <a:pPr defTabSz="509588">
              <a:lnSpc>
                <a:spcPct val="100000"/>
              </a:lnSpc>
            </a:pPr>
            <a:r>
              <a:rPr lang="en-CA" sz="1200" b="0" noProof="1">
                <a:latin typeface="Courier New" pitchFamily="49" charset="0"/>
              </a:rPr>
              <a:t>		}</a:t>
            </a:r>
          </a:p>
          <a:p>
            <a:pPr defTabSz="509588">
              <a:lnSpc>
                <a:spcPct val="100000"/>
              </a:lnSpc>
            </a:pPr>
            <a:r>
              <a:rPr lang="en-CA" sz="1200" b="0" noProof="1">
                <a:latin typeface="Courier New" pitchFamily="49" charset="0"/>
              </a:rPr>
              <a:t>		else {</a:t>
            </a:r>
          </a:p>
          <a:p>
            <a:pPr defTabSz="509588">
              <a:lnSpc>
                <a:spcPct val="100000"/>
              </a:lnSpc>
            </a:pPr>
            <a:r>
              <a:rPr lang="en-CA" sz="1200" b="0" noProof="1">
                <a:latin typeface="Courier New" pitchFamily="49" charset="0"/>
              </a:rPr>
              <a:t>			i = top.item;</a:t>
            </a:r>
          </a:p>
          <a:p>
            <a:pPr defTabSz="509588">
              <a:lnSpc>
                <a:spcPct val="100000"/>
              </a:lnSpc>
            </a:pPr>
            <a:r>
              <a:rPr lang="en-CA" sz="1200" b="0" noProof="1">
                <a:latin typeface="Courier New" pitchFamily="49" charset="0"/>
              </a:rPr>
              <a:t>			top = top.next;</a:t>
            </a:r>
          </a:p>
          <a:p>
            <a:pPr defTabSz="509588">
              <a:lnSpc>
                <a:spcPct val="100000"/>
              </a:lnSpc>
            </a:pPr>
            <a:r>
              <a:rPr lang="en-CA" sz="1200" b="0" noProof="1">
                <a:latin typeface="Courier New" pitchFamily="49" charset="0"/>
              </a:rPr>
              <a:t>			return i;</a:t>
            </a:r>
          </a:p>
          <a:p>
            <a:pPr defTabSz="509588">
              <a:lnSpc>
                <a:spcPct val="100000"/>
              </a:lnSpc>
            </a:pPr>
            <a:r>
              <a:rPr lang="en-CA" sz="1200" b="0" noProof="1">
                <a:latin typeface="Courier New" pitchFamily="49" charset="0"/>
              </a:rPr>
              <a:t>		};		</a:t>
            </a:r>
          </a:p>
          <a:p>
            <a:pPr defTabSz="509588">
              <a:lnSpc>
                <a:spcPct val="100000"/>
              </a:lnSpc>
            </a:pPr>
            <a:r>
              <a:rPr lang="en-CA" sz="1200" b="0" noProof="1">
                <a:latin typeface="Courier New" pitchFamily="49" charset="0"/>
              </a:rPr>
              <a:t>	};	</a:t>
            </a:r>
            <a:r>
              <a:rPr lang="en-CA" sz="1200" b="0" noProof="1">
                <a:solidFill>
                  <a:schemeClr val="accent1"/>
                </a:solidFill>
                <a:latin typeface="Courier New" pitchFamily="49" charset="0"/>
              </a:rPr>
              <a:t>// pop</a:t>
            </a:r>
          </a:p>
          <a:p>
            <a:pPr defTabSz="509588">
              <a:lnSpc>
                <a:spcPct val="100000"/>
              </a:lnSpc>
            </a:pPr>
            <a:r>
              <a:rPr lang="en-CA" sz="1200" b="0" noProof="1">
                <a:latin typeface="Courier New" pitchFamily="49" charset="0"/>
              </a:rPr>
              <a:t>  </a:t>
            </a:r>
          </a:p>
          <a:p>
            <a:pPr defTabSz="509588">
              <a:lnSpc>
                <a:spcPct val="100000"/>
              </a:lnSpc>
            </a:pPr>
            <a:r>
              <a:rPr lang="en-CA" sz="1200" b="0" noProof="1">
                <a:latin typeface="Courier New" pitchFamily="49" charset="0"/>
              </a:rPr>
              <a:t>	public char top ( ) {</a:t>
            </a:r>
          </a:p>
          <a:p>
            <a:pPr defTabSz="509588">
              <a:lnSpc>
                <a:spcPct val="100000"/>
              </a:lnSpc>
            </a:pPr>
            <a:r>
              <a:rPr lang="en-CA" sz="1200" b="0" noProof="1">
                <a:latin typeface="Courier New" pitchFamily="49" charset="0"/>
              </a:rPr>
              <a:t>	</a:t>
            </a:r>
          </a:p>
          <a:p>
            <a:pPr defTabSz="509588">
              <a:lnSpc>
                <a:spcPct val="100000"/>
              </a:lnSpc>
            </a:pPr>
            <a:r>
              <a:rPr lang="en-CA" sz="1200" b="0" noProof="1">
                <a:latin typeface="Courier New" pitchFamily="49" charset="0"/>
              </a:rPr>
              <a:t>		if ( top == null ) {</a:t>
            </a:r>
          </a:p>
          <a:p>
            <a:pPr defTabSz="509588">
              <a:lnSpc>
                <a:spcPct val="100000"/>
              </a:lnSpc>
            </a:pPr>
            <a:r>
              <a:rPr lang="en-CA" sz="1200" b="0" noProof="1">
                <a:latin typeface="Courier New" pitchFamily="49" charset="0"/>
              </a:rPr>
              <a:t>			throw new UnderflowException();</a:t>
            </a:r>
          </a:p>
          <a:p>
            <a:pPr defTabSz="509588">
              <a:lnSpc>
                <a:spcPct val="100000"/>
              </a:lnSpc>
            </a:pPr>
            <a:r>
              <a:rPr lang="en-CA" sz="1200" b="0" noProof="1">
                <a:latin typeface="Courier New" pitchFamily="49" charset="0"/>
              </a:rPr>
              <a:t>		}</a:t>
            </a:r>
          </a:p>
          <a:p>
            <a:pPr defTabSz="509588">
              <a:lnSpc>
                <a:spcPct val="100000"/>
              </a:lnSpc>
            </a:pPr>
            <a:r>
              <a:rPr lang="en-CA" sz="1200" b="0" noProof="1">
                <a:latin typeface="Courier New" pitchFamily="49" charset="0"/>
              </a:rPr>
              <a:t>		else {</a:t>
            </a:r>
          </a:p>
          <a:p>
            <a:pPr defTabSz="509588">
              <a:lnSpc>
                <a:spcPct val="100000"/>
              </a:lnSpc>
            </a:pPr>
            <a:r>
              <a:rPr lang="en-CA" sz="1200" b="0" noProof="1">
                <a:latin typeface="Courier New" pitchFamily="49" charset="0"/>
              </a:rPr>
              <a:t>			return top.item;</a:t>
            </a:r>
          </a:p>
          <a:p>
            <a:pPr defTabSz="509588">
              <a:lnSpc>
                <a:spcPct val="100000"/>
              </a:lnSpc>
            </a:pPr>
            <a:r>
              <a:rPr lang="en-CA" sz="1200" b="0" noProof="1">
                <a:latin typeface="Courier New" pitchFamily="49" charset="0"/>
              </a:rPr>
              <a:t>		};</a:t>
            </a:r>
          </a:p>
          <a:p>
            <a:pPr defTabSz="509588">
              <a:lnSpc>
                <a:spcPct val="100000"/>
              </a:lnSpc>
            </a:pPr>
            <a:r>
              <a:rPr lang="en-CA" sz="1200" b="0" noProof="1">
                <a:latin typeface="Courier New" pitchFamily="49" charset="0"/>
              </a:rPr>
              <a:t>		</a:t>
            </a:r>
          </a:p>
          <a:p>
            <a:pPr defTabSz="509588">
              <a:lnSpc>
                <a:spcPct val="100000"/>
              </a:lnSpc>
            </a:pPr>
            <a:r>
              <a:rPr lang="en-CA" sz="1200" b="0" noProof="1">
                <a:latin typeface="Courier New" pitchFamily="49" charset="0"/>
              </a:rPr>
              <a:t>	};	</a:t>
            </a:r>
            <a:r>
              <a:rPr lang="en-CA" sz="1200" b="0" noProof="1">
                <a:solidFill>
                  <a:schemeClr val="accent1"/>
                </a:solidFill>
                <a:latin typeface="Courier New" pitchFamily="49" charset="0"/>
              </a:rPr>
              <a:t>// top</a:t>
            </a:r>
          </a:p>
          <a:p>
            <a:pPr defTabSz="509588">
              <a:lnSpc>
                <a:spcPct val="100000"/>
              </a:lnSpc>
            </a:pPr>
            <a:endParaRPr lang="en-CA" sz="1200" b="0" noProof="1">
              <a:latin typeface="Courier New" pitchFamily="49" charset="0"/>
            </a:endParaRPr>
          </a:p>
          <a:p>
            <a:pPr defTabSz="509588">
              <a:lnSpc>
                <a:spcPct val="100000"/>
              </a:lnSpc>
            </a:pPr>
            <a:r>
              <a:rPr lang="en-CA" sz="1200" b="0" noProof="1">
                <a:latin typeface="Courier New" pitchFamily="49" charset="0"/>
              </a:rPr>
              <a:t>	public boolean empty ( ) {</a:t>
            </a:r>
          </a:p>
          <a:p>
            <a:pPr defTabSz="509588">
              <a:lnSpc>
                <a:spcPct val="100000"/>
              </a:lnSpc>
            </a:pPr>
            <a:r>
              <a:rPr lang="en-CA" sz="1200" b="0" noProof="1">
                <a:latin typeface="Courier New" pitchFamily="49" charset="0"/>
              </a:rPr>
              <a:t>	</a:t>
            </a:r>
          </a:p>
          <a:p>
            <a:pPr defTabSz="509588">
              <a:lnSpc>
                <a:spcPct val="100000"/>
              </a:lnSpc>
            </a:pPr>
            <a:r>
              <a:rPr lang="en-CA" sz="1200" b="0" noProof="1">
                <a:latin typeface="Courier New" pitchFamily="49" charset="0"/>
              </a:rPr>
              <a:t>		return top == null;</a:t>
            </a:r>
          </a:p>
          <a:p>
            <a:pPr defTabSz="509588">
              <a:lnSpc>
                <a:spcPct val="100000"/>
              </a:lnSpc>
            </a:pPr>
            <a:r>
              <a:rPr lang="en-CA" sz="1200" b="0" noProof="1">
                <a:latin typeface="Courier New" pitchFamily="49" charset="0"/>
              </a:rPr>
              <a:t>		</a:t>
            </a:r>
          </a:p>
          <a:p>
            <a:pPr defTabSz="509588">
              <a:lnSpc>
                <a:spcPct val="100000"/>
              </a:lnSpc>
            </a:pPr>
            <a:r>
              <a:rPr lang="en-CA" sz="1200" b="0" noProof="1">
                <a:latin typeface="Courier New" pitchFamily="49" charset="0"/>
              </a:rPr>
              <a:t>	};	// empty</a:t>
            </a:r>
          </a:p>
          <a:p>
            <a:pPr defTabSz="509588">
              <a:lnSpc>
                <a:spcPct val="100000"/>
              </a:lnSpc>
            </a:pPr>
            <a:endParaRPr lang="en-CA" sz="1200" b="0" noProof="1">
              <a:latin typeface="Courier New" pitchFamily="49" charset="0"/>
            </a:endParaRPr>
          </a:p>
          <a:p>
            <a:pPr defTabSz="509588">
              <a:lnSpc>
                <a:spcPct val="100000"/>
              </a:lnSpc>
            </a:pPr>
            <a:r>
              <a:rPr lang="en-CA" sz="1200" b="0" noProof="1">
                <a:latin typeface="Courier New" pitchFamily="49" charset="0"/>
              </a:rPr>
              <a:t>}	</a:t>
            </a:r>
            <a:r>
              <a:rPr lang="en-CA" sz="1200" b="0" noProof="1">
                <a:solidFill>
                  <a:schemeClr val="accent1"/>
                </a:solidFill>
                <a:latin typeface="Courier New" pitchFamily="49" charset="0"/>
              </a:rPr>
              <a:t>// LnkCharStack</a:t>
            </a:r>
          </a:p>
        </p:txBody>
      </p:sp>
      <p:grpSp>
        <p:nvGrpSpPr>
          <p:cNvPr id="2" name="Group 28"/>
          <p:cNvGrpSpPr>
            <a:grpSpLocks/>
          </p:cNvGrpSpPr>
          <p:nvPr/>
        </p:nvGrpSpPr>
        <p:grpSpPr bwMode="auto">
          <a:xfrm>
            <a:off x="2057400" y="990600"/>
            <a:ext cx="6553200" cy="1449388"/>
            <a:chOff x="1296" y="624"/>
            <a:chExt cx="4128" cy="913"/>
          </a:xfrm>
        </p:grpSpPr>
        <p:sp>
          <p:nvSpPr>
            <p:cNvPr id="37913" name="AutoShape 7"/>
            <p:cNvSpPr>
              <a:spLocks noChangeArrowheads="1"/>
            </p:cNvSpPr>
            <p:nvPr/>
          </p:nvSpPr>
          <p:spPr bwMode="auto">
            <a:xfrm>
              <a:off x="4128" y="624"/>
              <a:ext cx="1296" cy="913"/>
            </a:xfrm>
            <a:prstGeom prst="wedgeRectCallout">
              <a:avLst>
                <a:gd name="adj1" fmla="val -100694"/>
                <a:gd name="adj2" fmla="val -12981"/>
              </a:avLst>
            </a:prstGeom>
            <a:solidFill>
              <a:schemeClr val="hlink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r>
                <a:rPr lang="en-US" sz="1400"/>
                <a:t>Pop must ensure there is an item to remove, A null TOP means an empty list, thus no item to remove, An exception is raised</a:t>
              </a:r>
            </a:p>
          </p:txBody>
        </p:sp>
        <p:sp>
          <p:nvSpPr>
            <p:cNvPr id="37914" name="Rectangle 8"/>
            <p:cNvSpPr>
              <a:spLocks noChangeArrowheads="1"/>
            </p:cNvSpPr>
            <p:nvPr/>
          </p:nvSpPr>
          <p:spPr bwMode="auto">
            <a:xfrm>
              <a:off x="1296" y="816"/>
              <a:ext cx="2160" cy="384"/>
            </a:xfrm>
            <a:prstGeom prst="rect">
              <a:avLst/>
            </a:prstGeom>
            <a:noFill/>
            <a:ln w="12700">
              <a:solidFill>
                <a:schemeClr val="accent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CA"/>
            </a:p>
          </p:txBody>
        </p:sp>
      </p:grpSp>
      <p:grpSp>
        <p:nvGrpSpPr>
          <p:cNvPr id="3" name="Group 12"/>
          <p:cNvGrpSpPr>
            <a:grpSpLocks/>
          </p:cNvGrpSpPr>
          <p:nvPr/>
        </p:nvGrpSpPr>
        <p:grpSpPr bwMode="auto">
          <a:xfrm>
            <a:off x="2590800" y="2057400"/>
            <a:ext cx="5029200" cy="565150"/>
            <a:chOff x="1632" y="1296"/>
            <a:chExt cx="3168" cy="356"/>
          </a:xfrm>
        </p:grpSpPr>
        <p:sp>
          <p:nvSpPr>
            <p:cNvPr id="37911" name="AutoShape 10"/>
            <p:cNvSpPr>
              <a:spLocks noChangeArrowheads="1"/>
            </p:cNvSpPr>
            <p:nvPr/>
          </p:nvSpPr>
          <p:spPr bwMode="auto">
            <a:xfrm>
              <a:off x="3504" y="1344"/>
              <a:ext cx="1296" cy="308"/>
            </a:xfrm>
            <a:prstGeom prst="wedgeRectCallout">
              <a:avLst>
                <a:gd name="adj1" fmla="val -127394"/>
                <a:gd name="adj2" fmla="val -52273"/>
              </a:avLst>
            </a:prstGeom>
            <a:solidFill>
              <a:schemeClr val="hlink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r>
                <a:rPr lang="en-US" sz="1400"/>
                <a:t>Extract the item from the node.</a:t>
              </a:r>
            </a:p>
          </p:txBody>
        </p:sp>
        <p:sp>
          <p:nvSpPr>
            <p:cNvPr id="37912" name="Rectangle 11"/>
            <p:cNvSpPr>
              <a:spLocks noChangeArrowheads="1"/>
            </p:cNvSpPr>
            <p:nvPr/>
          </p:nvSpPr>
          <p:spPr bwMode="auto">
            <a:xfrm>
              <a:off x="1632" y="1296"/>
              <a:ext cx="864" cy="96"/>
            </a:xfrm>
            <a:prstGeom prst="rect">
              <a:avLst/>
            </a:prstGeom>
            <a:noFill/>
            <a:ln w="12700">
              <a:solidFill>
                <a:schemeClr val="accent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CA"/>
            </a:p>
          </p:txBody>
        </p:sp>
      </p:grpSp>
      <p:grpSp>
        <p:nvGrpSpPr>
          <p:cNvPr id="4" name="Group 15"/>
          <p:cNvGrpSpPr>
            <a:grpSpLocks/>
          </p:cNvGrpSpPr>
          <p:nvPr/>
        </p:nvGrpSpPr>
        <p:grpSpPr bwMode="auto">
          <a:xfrm>
            <a:off x="2514600" y="1905000"/>
            <a:ext cx="5105400" cy="873125"/>
            <a:chOff x="1584" y="1200"/>
            <a:chExt cx="3216" cy="550"/>
          </a:xfrm>
        </p:grpSpPr>
        <p:sp>
          <p:nvSpPr>
            <p:cNvPr id="37909" name="AutoShape 13"/>
            <p:cNvSpPr>
              <a:spLocks noChangeArrowheads="1"/>
            </p:cNvSpPr>
            <p:nvPr/>
          </p:nvSpPr>
          <p:spPr bwMode="auto">
            <a:xfrm>
              <a:off x="3504" y="1200"/>
              <a:ext cx="1296" cy="550"/>
            </a:xfrm>
            <a:prstGeom prst="wedgeRectCallout">
              <a:avLst>
                <a:gd name="adj1" fmla="val -123227"/>
                <a:gd name="adj2" fmla="val -366"/>
              </a:avLst>
            </a:prstGeom>
            <a:solidFill>
              <a:schemeClr val="hlink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r>
                <a:rPr lang="en-US" sz="1400"/>
                <a:t>Top moves down the list 1 node, Note this is the same as remove from front.</a:t>
              </a:r>
            </a:p>
          </p:txBody>
        </p:sp>
        <p:sp>
          <p:nvSpPr>
            <p:cNvPr id="37910" name="Rectangle 14"/>
            <p:cNvSpPr>
              <a:spLocks noChangeArrowheads="1"/>
            </p:cNvSpPr>
            <p:nvPr/>
          </p:nvSpPr>
          <p:spPr bwMode="auto">
            <a:xfrm>
              <a:off x="1584" y="1392"/>
              <a:ext cx="960" cy="144"/>
            </a:xfrm>
            <a:prstGeom prst="rect">
              <a:avLst/>
            </a:prstGeom>
            <a:noFill/>
            <a:ln w="12700">
              <a:solidFill>
                <a:schemeClr val="accent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CA"/>
            </a:p>
          </p:txBody>
        </p:sp>
      </p:grpSp>
      <p:grpSp>
        <p:nvGrpSpPr>
          <p:cNvPr id="5" name="Group 18"/>
          <p:cNvGrpSpPr>
            <a:grpSpLocks/>
          </p:cNvGrpSpPr>
          <p:nvPr/>
        </p:nvGrpSpPr>
        <p:grpSpPr bwMode="auto">
          <a:xfrm>
            <a:off x="2514600" y="2293938"/>
            <a:ext cx="4572000" cy="488950"/>
            <a:chOff x="1584" y="1445"/>
            <a:chExt cx="2880" cy="308"/>
          </a:xfrm>
        </p:grpSpPr>
        <p:sp>
          <p:nvSpPr>
            <p:cNvPr id="37907" name="AutoShape 16"/>
            <p:cNvSpPr>
              <a:spLocks noChangeArrowheads="1"/>
            </p:cNvSpPr>
            <p:nvPr/>
          </p:nvSpPr>
          <p:spPr bwMode="auto">
            <a:xfrm>
              <a:off x="3168" y="1445"/>
              <a:ext cx="1296" cy="308"/>
            </a:xfrm>
            <a:prstGeom prst="wedgeRectCallout">
              <a:avLst>
                <a:gd name="adj1" fmla="val -124227"/>
                <a:gd name="adj2" fmla="val 1301"/>
              </a:avLst>
            </a:prstGeom>
            <a:solidFill>
              <a:schemeClr val="hlink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r>
                <a:rPr lang="en-US" sz="1400"/>
                <a:t>The data item is returned.</a:t>
              </a:r>
            </a:p>
          </p:txBody>
        </p:sp>
        <p:sp>
          <p:nvSpPr>
            <p:cNvPr id="37908" name="Rectangle 17"/>
            <p:cNvSpPr>
              <a:spLocks noChangeArrowheads="1"/>
            </p:cNvSpPr>
            <p:nvPr/>
          </p:nvSpPr>
          <p:spPr bwMode="auto">
            <a:xfrm>
              <a:off x="1584" y="1536"/>
              <a:ext cx="624" cy="96"/>
            </a:xfrm>
            <a:prstGeom prst="rect">
              <a:avLst/>
            </a:prstGeom>
            <a:noFill/>
            <a:ln w="12700">
              <a:solidFill>
                <a:schemeClr val="accent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CA"/>
            </a:p>
          </p:txBody>
        </p:sp>
      </p:grpSp>
      <p:grpSp>
        <p:nvGrpSpPr>
          <p:cNvPr id="6" name="Group 29"/>
          <p:cNvGrpSpPr>
            <a:grpSpLocks/>
          </p:cNvGrpSpPr>
          <p:nvPr/>
        </p:nvGrpSpPr>
        <p:grpSpPr bwMode="auto">
          <a:xfrm>
            <a:off x="2057400" y="3124200"/>
            <a:ext cx="6573838" cy="814388"/>
            <a:chOff x="1296" y="1968"/>
            <a:chExt cx="4141" cy="513"/>
          </a:xfrm>
        </p:grpSpPr>
        <p:sp>
          <p:nvSpPr>
            <p:cNvPr id="37905" name="AutoShape 19"/>
            <p:cNvSpPr>
              <a:spLocks noChangeArrowheads="1"/>
            </p:cNvSpPr>
            <p:nvPr/>
          </p:nvSpPr>
          <p:spPr bwMode="auto">
            <a:xfrm>
              <a:off x="3744" y="1968"/>
              <a:ext cx="1693" cy="429"/>
            </a:xfrm>
            <a:prstGeom prst="wedgeRectCallout">
              <a:avLst>
                <a:gd name="adj1" fmla="val -68014"/>
                <a:gd name="adj2" fmla="val 31352"/>
              </a:avLst>
            </a:prstGeom>
            <a:solidFill>
              <a:schemeClr val="hlink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r>
                <a:rPr lang="en-US" sz="1400"/>
                <a:t>Top must still check if there is valid data at the TOP, raise exception otherwise.</a:t>
              </a:r>
            </a:p>
          </p:txBody>
        </p:sp>
        <p:sp>
          <p:nvSpPr>
            <p:cNvPr id="37906" name="Rectangle 20"/>
            <p:cNvSpPr>
              <a:spLocks noChangeArrowheads="1"/>
            </p:cNvSpPr>
            <p:nvPr/>
          </p:nvSpPr>
          <p:spPr bwMode="auto">
            <a:xfrm>
              <a:off x="1296" y="2167"/>
              <a:ext cx="2160" cy="314"/>
            </a:xfrm>
            <a:prstGeom prst="rect">
              <a:avLst/>
            </a:prstGeom>
            <a:noFill/>
            <a:ln w="12700">
              <a:solidFill>
                <a:schemeClr val="accent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CA"/>
            </a:p>
          </p:txBody>
        </p:sp>
      </p:grpSp>
      <p:grpSp>
        <p:nvGrpSpPr>
          <p:cNvPr id="7" name="Group 24"/>
          <p:cNvGrpSpPr>
            <a:grpSpLocks/>
          </p:cNvGrpSpPr>
          <p:nvPr/>
        </p:nvGrpSpPr>
        <p:grpSpPr bwMode="auto">
          <a:xfrm>
            <a:off x="2590800" y="4038600"/>
            <a:ext cx="6019800" cy="681038"/>
            <a:chOff x="1632" y="2544"/>
            <a:chExt cx="3792" cy="429"/>
          </a:xfrm>
        </p:grpSpPr>
        <p:sp>
          <p:nvSpPr>
            <p:cNvPr id="37903" name="AutoShape 22"/>
            <p:cNvSpPr>
              <a:spLocks noChangeArrowheads="1"/>
            </p:cNvSpPr>
            <p:nvPr/>
          </p:nvSpPr>
          <p:spPr bwMode="auto">
            <a:xfrm>
              <a:off x="3216" y="2544"/>
              <a:ext cx="2208" cy="429"/>
            </a:xfrm>
            <a:prstGeom prst="wedgeRectCallout">
              <a:avLst>
                <a:gd name="adj1" fmla="val -75588"/>
                <a:gd name="adj2" fmla="val -1282"/>
              </a:avLst>
            </a:prstGeom>
            <a:solidFill>
              <a:schemeClr val="hlink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r>
                <a:rPr lang="en-US" sz="1400"/>
                <a:t>If there is an item in the stack then return it, but leave it on the stack (in the list).</a:t>
              </a:r>
            </a:p>
          </p:txBody>
        </p:sp>
        <p:sp>
          <p:nvSpPr>
            <p:cNvPr id="37904" name="Rectangle 23"/>
            <p:cNvSpPr>
              <a:spLocks noChangeArrowheads="1"/>
            </p:cNvSpPr>
            <p:nvPr/>
          </p:nvSpPr>
          <p:spPr bwMode="auto">
            <a:xfrm>
              <a:off x="1632" y="2688"/>
              <a:ext cx="1008" cy="96"/>
            </a:xfrm>
            <a:prstGeom prst="rect">
              <a:avLst/>
            </a:prstGeom>
            <a:noFill/>
            <a:ln w="12700">
              <a:solidFill>
                <a:schemeClr val="accent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CA"/>
            </a:p>
          </p:txBody>
        </p:sp>
      </p:grpSp>
      <p:grpSp>
        <p:nvGrpSpPr>
          <p:cNvPr id="8" name="Group 27"/>
          <p:cNvGrpSpPr>
            <a:grpSpLocks/>
          </p:cNvGrpSpPr>
          <p:nvPr/>
        </p:nvGrpSpPr>
        <p:grpSpPr bwMode="auto">
          <a:xfrm>
            <a:off x="2078038" y="4884738"/>
            <a:ext cx="5999162" cy="812800"/>
            <a:chOff x="1309" y="3077"/>
            <a:chExt cx="3779" cy="512"/>
          </a:xfrm>
        </p:grpSpPr>
        <p:sp>
          <p:nvSpPr>
            <p:cNvPr id="37901" name="AutoShape 25"/>
            <p:cNvSpPr>
              <a:spLocks noChangeArrowheads="1"/>
            </p:cNvSpPr>
            <p:nvPr/>
          </p:nvSpPr>
          <p:spPr bwMode="auto">
            <a:xfrm>
              <a:off x="2880" y="3077"/>
              <a:ext cx="2208" cy="308"/>
            </a:xfrm>
            <a:prstGeom prst="wedgeRectCallout">
              <a:avLst>
                <a:gd name="adj1" fmla="val -68884"/>
                <a:gd name="adj2" fmla="val 97079"/>
              </a:avLst>
            </a:prstGeom>
            <a:solidFill>
              <a:schemeClr val="hlink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r>
                <a:rPr lang="en-US" sz="1400"/>
                <a:t>Empty is the case when TOP is null, or empty list.</a:t>
              </a:r>
            </a:p>
          </p:txBody>
        </p:sp>
        <p:sp>
          <p:nvSpPr>
            <p:cNvPr id="37902" name="Rectangle 26"/>
            <p:cNvSpPr>
              <a:spLocks noChangeArrowheads="1"/>
            </p:cNvSpPr>
            <p:nvPr/>
          </p:nvSpPr>
          <p:spPr bwMode="auto">
            <a:xfrm>
              <a:off x="1309" y="3484"/>
              <a:ext cx="1148" cy="105"/>
            </a:xfrm>
            <a:prstGeom prst="rect">
              <a:avLst/>
            </a:prstGeom>
            <a:noFill/>
            <a:ln w="12700">
              <a:solidFill>
                <a:schemeClr val="accent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CA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2514600" y="457200"/>
            <a:ext cx="4064000" cy="517525"/>
          </a:xfrm>
        </p:spPr>
        <p:txBody>
          <a:bodyPr/>
          <a:lstStyle/>
          <a:p>
            <a:r>
              <a:rPr lang="en-US" smtClean="0"/>
              <a:t>Rail Yard Algorithm</a:t>
            </a:r>
          </a:p>
        </p:txBody>
      </p:sp>
      <p:sp>
        <p:nvSpPr>
          <p:cNvPr id="38915" name="Text Box 4"/>
          <p:cNvSpPr txBox="1">
            <a:spLocks noChangeArrowheads="1"/>
          </p:cNvSpPr>
          <p:nvPr/>
        </p:nvSpPr>
        <p:spPr bwMode="auto">
          <a:xfrm>
            <a:off x="5105400" y="1524000"/>
            <a:ext cx="3733800" cy="4206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>
                <a:latin typeface="Courier New" pitchFamily="49" charset="0"/>
              </a:rPr>
              <a:t>((x+y)*3)/(z/(a-b))</a:t>
            </a:r>
            <a:endParaRPr lang="en-US" sz="2400">
              <a:latin typeface="Times New Roman" pitchFamily="18" charset="0"/>
            </a:endParaRPr>
          </a:p>
        </p:txBody>
      </p:sp>
      <p:grpSp>
        <p:nvGrpSpPr>
          <p:cNvPr id="2" name="Group 15"/>
          <p:cNvGrpSpPr>
            <a:grpSpLocks/>
          </p:cNvGrpSpPr>
          <p:nvPr/>
        </p:nvGrpSpPr>
        <p:grpSpPr bwMode="auto">
          <a:xfrm>
            <a:off x="4267200" y="1524000"/>
            <a:ext cx="1143000" cy="3773488"/>
            <a:chOff x="2688" y="960"/>
            <a:chExt cx="720" cy="2377"/>
          </a:xfrm>
        </p:grpSpPr>
        <p:sp>
          <p:nvSpPr>
            <p:cNvPr id="38983" name="Text Box 13"/>
            <p:cNvSpPr txBox="1">
              <a:spLocks noChangeArrowheads="1"/>
            </p:cNvSpPr>
            <p:nvPr/>
          </p:nvSpPr>
          <p:spPr bwMode="auto">
            <a:xfrm>
              <a:off x="2688" y="3072"/>
              <a:ext cx="96" cy="26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lIns="0" rIns="0"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400">
                  <a:latin typeface="Courier New" pitchFamily="49" charset="0"/>
                </a:rPr>
                <a:t>(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38984" name="Rectangle 14"/>
            <p:cNvSpPr>
              <a:spLocks noChangeArrowheads="1"/>
            </p:cNvSpPr>
            <p:nvPr/>
          </p:nvSpPr>
          <p:spPr bwMode="auto">
            <a:xfrm>
              <a:off x="3264" y="960"/>
              <a:ext cx="144" cy="288"/>
            </a:xfrm>
            <a:prstGeom prst="rect">
              <a:avLst/>
            </a:prstGeom>
            <a:solidFill>
              <a:schemeClr val="bg1"/>
            </a:soli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CA"/>
            </a:p>
          </p:txBody>
        </p:sp>
      </p:grpSp>
      <p:grpSp>
        <p:nvGrpSpPr>
          <p:cNvPr id="3" name="Group 17"/>
          <p:cNvGrpSpPr>
            <a:grpSpLocks/>
          </p:cNvGrpSpPr>
          <p:nvPr/>
        </p:nvGrpSpPr>
        <p:grpSpPr bwMode="auto">
          <a:xfrm>
            <a:off x="4267200" y="1470025"/>
            <a:ext cx="1281113" cy="3370263"/>
            <a:chOff x="2688" y="926"/>
            <a:chExt cx="807" cy="2123"/>
          </a:xfrm>
        </p:grpSpPr>
        <p:sp>
          <p:nvSpPr>
            <p:cNvPr id="38981" name="Text Box 12"/>
            <p:cNvSpPr txBox="1">
              <a:spLocks noChangeArrowheads="1"/>
            </p:cNvSpPr>
            <p:nvPr/>
          </p:nvSpPr>
          <p:spPr bwMode="auto">
            <a:xfrm>
              <a:off x="2688" y="2784"/>
              <a:ext cx="96" cy="26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lIns="0" rIns="0"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400">
                  <a:latin typeface="Courier New" pitchFamily="49" charset="0"/>
                </a:rPr>
                <a:t>(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38982" name="Rectangle 16"/>
            <p:cNvSpPr>
              <a:spLocks noChangeArrowheads="1"/>
            </p:cNvSpPr>
            <p:nvPr/>
          </p:nvSpPr>
          <p:spPr bwMode="auto">
            <a:xfrm>
              <a:off x="3351" y="926"/>
              <a:ext cx="144" cy="288"/>
            </a:xfrm>
            <a:prstGeom prst="rect">
              <a:avLst/>
            </a:prstGeom>
            <a:solidFill>
              <a:schemeClr val="bg1"/>
            </a:soli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CA"/>
            </a:p>
          </p:txBody>
        </p:sp>
      </p:grpSp>
      <p:grpSp>
        <p:nvGrpSpPr>
          <p:cNvPr id="4" name="Group 20"/>
          <p:cNvGrpSpPr>
            <a:grpSpLocks/>
          </p:cNvGrpSpPr>
          <p:nvPr/>
        </p:nvGrpSpPr>
        <p:grpSpPr bwMode="auto">
          <a:xfrm>
            <a:off x="1828800" y="1495425"/>
            <a:ext cx="3916363" cy="457200"/>
            <a:chOff x="1152" y="942"/>
            <a:chExt cx="2467" cy="288"/>
          </a:xfrm>
        </p:grpSpPr>
        <p:sp>
          <p:nvSpPr>
            <p:cNvPr id="38979" name="Text Box 18"/>
            <p:cNvSpPr txBox="1">
              <a:spLocks noChangeArrowheads="1"/>
            </p:cNvSpPr>
            <p:nvPr/>
          </p:nvSpPr>
          <p:spPr bwMode="auto">
            <a:xfrm>
              <a:off x="1152" y="960"/>
              <a:ext cx="96" cy="26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lIns="0" rIns="0"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400">
                  <a:latin typeface="Courier New" pitchFamily="49" charset="0"/>
                </a:rPr>
                <a:t>x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38980" name="Rectangle 19"/>
            <p:cNvSpPr>
              <a:spLocks noChangeArrowheads="1"/>
            </p:cNvSpPr>
            <p:nvPr/>
          </p:nvSpPr>
          <p:spPr bwMode="auto">
            <a:xfrm>
              <a:off x="3475" y="942"/>
              <a:ext cx="144" cy="288"/>
            </a:xfrm>
            <a:prstGeom prst="rect">
              <a:avLst/>
            </a:prstGeom>
            <a:solidFill>
              <a:schemeClr val="bg1"/>
            </a:soli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CA"/>
            </a:p>
          </p:txBody>
        </p:sp>
      </p:grpSp>
      <p:grpSp>
        <p:nvGrpSpPr>
          <p:cNvPr id="5" name="Group 23"/>
          <p:cNvGrpSpPr>
            <a:grpSpLocks/>
          </p:cNvGrpSpPr>
          <p:nvPr/>
        </p:nvGrpSpPr>
        <p:grpSpPr bwMode="auto">
          <a:xfrm>
            <a:off x="4267200" y="1470025"/>
            <a:ext cx="1647825" cy="2913063"/>
            <a:chOff x="2688" y="926"/>
            <a:chExt cx="1038" cy="1835"/>
          </a:xfrm>
        </p:grpSpPr>
        <p:sp>
          <p:nvSpPr>
            <p:cNvPr id="38977" name="Text Box 21"/>
            <p:cNvSpPr txBox="1">
              <a:spLocks noChangeArrowheads="1"/>
            </p:cNvSpPr>
            <p:nvPr/>
          </p:nvSpPr>
          <p:spPr bwMode="auto">
            <a:xfrm>
              <a:off x="2688" y="2496"/>
              <a:ext cx="144" cy="26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lIns="0" rIns="0"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400">
                  <a:latin typeface="Courier New" pitchFamily="49" charset="0"/>
                </a:rPr>
                <a:t>+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38978" name="Rectangle 22"/>
            <p:cNvSpPr>
              <a:spLocks noChangeArrowheads="1"/>
            </p:cNvSpPr>
            <p:nvPr/>
          </p:nvSpPr>
          <p:spPr bwMode="auto">
            <a:xfrm>
              <a:off x="3582" y="926"/>
              <a:ext cx="144" cy="288"/>
            </a:xfrm>
            <a:prstGeom prst="rect">
              <a:avLst/>
            </a:prstGeom>
            <a:solidFill>
              <a:schemeClr val="bg1"/>
            </a:soli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CA"/>
            </a:p>
          </p:txBody>
        </p:sp>
      </p:grpSp>
      <p:grpSp>
        <p:nvGrpSpPr>
          <p:cNvPr id="6" name="Group 26"/>
          <p:cNvGrpSpPr>
            <a:grpSpLocks/>
          </p:cNvGrpSpPr>
          <p:nvPr/>
        </p:nvGrpSpPr>
        <p:grpSpPr bwMode="auto">
          <a:xfrm>
            <a:off x="2057400" y="1524000"/>
            <a:ext cx="4038600" cy="457200"/>
            <a:chOff x="1296" y="960"/>
            <a:chExt cx="2544" cy="288"/>
          </a:xfrm>
        </p:grpSpPr>
        <p:sp>
          <p:nvSpPr>
            <p:cNvPr id="38975" name="Text Box 24"/>
            <p:cNvSpPr txBox="1">
              <a:spLocks noChangeArrowheads="1"/>
            </p:cNvSpPr>
            <p:nvPr/>
          </p:nvSpPr>
          <p:spPr bwMode="auto">
            <a:xfrm>
              <a:off x="1296" y="960"/>
              <a:ext cx="96" cy="26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lIns="0" rIns="0"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400">
                  <a:latin typeface="Courier New" pitchFamily="49" charset="0"/>
                </a:rPr>
                <a:t>y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38976" name="Rectangle 25"/>
            <p:cNvSpPr>
              <a:spLocks noChangeArrowheads="1"/>
            </p:cNvSpPr>
            <p:nvPr/>
          </p:nvSpPr>
          <p:spPr bwMode="auto">
            <a:xfrm>
              <a:off x="3696" y="960"/>
              <a:ext cx="144" cy="288"/>
            </a:xfrm>
            <a:prstGeom prst="rect">
              <a:avLst/>
            </a:prstGeom>
            <a:solidFill>
              <a:schemeClr val="bg1"/>
            </a:soli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CA"/>
            </a:p>
          </p:txBody>
        </p:sp>
      </p:grpSp>
      <p:sp>
        <p:nvSpPr>
          <p:cNvPr id="55323" name="Rectangle 27"/>
          <p:cNvSpPr>
            <a:spLocks noChangeArrowheads="1"/>
          </p:cNvSpPr>
          <p:nvPr/>
        </p:nvSpPr>
        <p:spPr bwMode="auto">
          <a:xfrm>
            <a:off x="6019800" y="1524000"/>
            <a:ext cx="228600" cy="4572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grpSp>
        <p:nvGrpSpPr>
          <p:cNvPr id="7" name="Group 30"/>
          <p:cNvGrpSpPr>
            <a:grpSpLocks/>
          </p:cNvGrpSpPr>
          <p:nvPr/>
        </p:nvGrpSpPr>
        <p:grpSpPr bwMode="auto">
          <a:xfrm>
            <a:off x="2286000" y="1524000"/>
            <a:ext cx="2209800" cy="2819400"/>
            <a:chOff x="1440" y="960"/>
            <a:chExt cx="1392" cy="1776"/>
          </a:xfrm>
        </p:grpSpPr>
        <p:sp>
          <p:nvSpPr>
            <p:cNvPr id="38973" name="Text Box 28"/>
            <p:cNvSpPr txBox="1">
              <a:spLocks noChangeArrowheads="1"/>
            </p:cNvSpPr>
            <p:nvPr/>
          </p:nvSpPr>
          <p:spPr bwMode="auto">
            <a:xfrm>
              <a:off x="1440" y="960"/>
              <a:ext cx="144" cy="26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lIns="0" rIns="0"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400">
                  <a:latin typeface="Courier New" pitchFamily="49" charset="0"/>
                </a:rPr>
                <a:t>+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38974" name="Rectangle 29"/>
            <p:cNvSpPr>
              <a:spLocks noChangeArrowheads="1"/>
            </p:cNvSpPr>
            <p:nvPr/>
          </p:nvSpPr>
          <p:spPr bwMode="auto">
            <a:xfrm>
              <a:off x="2688" y="2448"/>
              <a:ext cx="144" cy="288"/>
            </a:xfrm>
            <a:prstGeom prst="rect">
              <a:avLst/>
            </a:prstGeom>
            <a:solidFill>
              <a:schemeClr val="bg1"/>
            </a:soli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CA"/>
            </a:p>
          </p:txBody>
        </p:sp>
      </p:grpSp>
      <p:sp>
        <p:nvSpPr>
          <p:cNvPr id="55327" name="Rectangle 31"/>
          <p:cNvSpPr>
            <a:spLocks noChangeArrowheads="1"/>
          </p:cNvSpPr>
          <p:nvPr/>
        </p:nvSpPr>
        <p:spPr bwMode="auto">
          <a:xfrm>
            <a:off x="4267200" y="4343400"/>
            <a:ext cx="228600" cy="4572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grpSp>
        <p:nvGrpSpPr>
          <p:cNvPr id="8" name="Group 34"/>
          <p:cNvGrpSpPr>
            <a:grpSpLocks/>
          </p:cNvGrpSpPr>
          <p:nvPr/>
        </p:nvGrpSpPr>
        <p:grpSpPr bwMode="auto">
          <a:xfrm>
            <a:off x="4267200" y="1447800"/>
            <a:ext cx="2209800" cy="3392488"/>
            <a:chOff x="2688" y="912"/>
            <a:chExt cx="1392" cy="2137"/>
          </a:xfrm>
        </p:grpSpPr>
        <p:sp>
          <p:nvSpPr>
            <p:cNvPr id="38971" name="Text Box 32"/>
            <p:cNvSpPr txBox="1">
              <a:spLocks noChangeArrowheads="1"/>
            </p:cNvSpPr>
            <p:nvPr/>
          </p:nvSpPr>
          <p:spPr bwMode="auto">
            <a:xfrm>
              <a:off x="2688" y="2784"/>
              <a:ext cx="96" cy="26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lIns="0" rIns="0"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400">
                  <a:latin typeface="Courier New" pitchFamily="49" charset="0"/>
                </a:rPr>
                <a:t>*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38972" name="Rectangle 33"/>
            <p:cNvSpPr>
              <a:spLocks noChangeArrowheads="1"/>
            </p:cNvSpPr>
            <p:nvPr/>
          </p:nvSpPr>
          <p:spPr bwMode="auto">
            <a:xfrm>
              <a:off x="3936" y="912"/>
              <a:ext cx="144" cy="288"/>
            </a:xfrm>
            <a:prstGeom prst="rect">
              <a:avLst/>
            </a:prstGeom>
            <a:solidFill>
              <a:schemeClr val="bg1"/>
            </a:soli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CA"/>
            </a:p>
          </p:txBody>
        </p:sp>
      </p:grpSp>
      <p:grpSp>
        <p:nvGrpSpPr>
          <p:cNvPr id="9" name="Group 37"/>
          <p:cNvGrpSpPr>
            <a:grpSpLocks/>
          </p:cNvGrpSpPr>
          <p:nvPr/>
        </p:nvGrpSpPr>
        <p:grpSpPr bwMode="auto">
          <a:xfrm>
            <a:off x="2514600" y="1497013"/>
            <a:ext cx="4156075" cy="457200"/>
            <a:chOff x="1584" y="943"/>
            <a:chExt cx="2618" cy="288"/>
          </a:xfrm>
        </p:grpSpPr>
        <p:sp>
          <p:nvSpPr>
            <p:cNvPr id="38969" name="Text Box 35"/>
            <p:cNvSpPr txBox="1">
              <a:spLocks noChangeArrowheads="1"/>
            </p:cNvSpPr>
            <p:nvPr/>
          </p:nvSpPr>
          <p:spPr bwMode="auto">
            <a:xfrm>
              <a:off x="1584" y="960"/>
              <a:ext cx="96" cy="26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lIns="0" rIns="0"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400">
                  <a:latin typeface="Courier New" pitchFamily="49" charset="0"/>
                </a:rPr>
                <a:t>3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38970" name="Rectangle 36"/>
            <p:cNvSpPr>
              <a:spLocks noChangeArrowheads="1"/>
            </p:cNvSpPr>
            <p:nvPr/>
          </p:nvSpPr>
          <p:spPr bwMode="auto">
            <a:xfrm>
              <a:off x="4058" y="943"/>
              <a:ext cx="144" cy="288"/>
            </a:xfrm>
            <a:prstGeom prst="rect">
              <a:avLst/>
            </a:prstGeom>
            <a:solidFill>
              <a:schemeClr val="bg1"/>
            </a:soli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CA"/>
            </a:p>
          </p:txBody>
        </p:sp>
      </p:grpSp>
      <p:sp>
        <p:nvSpPr>
          <p:cNvPr id="55334" name="Rectangle 38"/>
          <p:cNvSpPr>
            <a:spLocks noChangeArrowheads="1"/>
          </p:cNvSpPr>
          <p:nvPr/>
        </p:nvSpPr>
        <p:spPr bwMode="auto">
          <a:xfrm>
            <a:off x="6553200" y="1524000"/>
            <a:ext cx="228600" cy="4572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grpSp>
        <p:nvGrpSpPr>
          <p:cNvPr id="10" name="Group 41"/>
          <p:cNvGrpSpPr>
            <a:grpSpLocks/>
          </p:cNvGrpSpPr>
          <p:nvPr/>
        </p:nvGrpSpPr>
        <p:grpSpPr bwMode="auto">
          <a:xfrm>
            <a:off x="2743200" y="1600200"/>
            <a:ext cx="1752600" cy="3200400"/>
            <a:chOff x="1728" y="1008"/>
            <a:chExt cx="1104" cy="2016"/>
          </a:xfrm>
        </p:grpSpPr>
        <p:sp>
          <p:nvSpPr>
            <p:cNvPr id="38967" name="Text Box 39"/>
            <p:cNvSpPr txBox="1">
              <a:spLocks noChangeArrowheads="1"/>
            </p:cNvSpPr>
            <p:nvPr/>
          </p:nvSpPr>
          <p:spPr bwMode="auto">
            <a:xfrm>
              <a:off x="1728" y="1008"/>
              <a:ext cx="96" cy="26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lIns="0" rIns="0"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400">
                  <a:latin typeface="Courier New" pitchFamily="49" charset="0"/>
                </a:rPr>
                <a:t>*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38968" name="Rectangle 40"/>
            <p:cNvSpPr>
              <a:spLocks noChangeArrowheads="1"/>
            </p:cNvSpPr>
            <p:nvPr/>
          </p:nvSpPr>
          <p:spPr bwMode="auto">
            <a:xfrm>
              <a:off x="2688" y="2736"/>
              <a:ext cx="144" cy="288"/>
            </a:xfrm>
            <a:prstGeom prst="rect">
              <a:avLst/>
            </a:prstGeom>
            <a:solidFill>
              <a:schemeClr val="bg1"/>
            </a:soli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CA"/>
            </a:p>
          </p:txBody>
        </p:sp>
      </p:grpSp>
      <p:sp>
        <p:nvSpPr>
          <p:cNvPr id="55338" name="Rectangle 42"/>
          <p:cNvSpPr>
            <a:spLocks noChangeArrowheads="1"/>
          </p:cNvSpPr>
          <p:nvPr/>
        </p:nvSpPr>
        <p:spPr bwMode="auto">
          <a:xfrm>
            <a:off x="4267200" y="4876800"/>
            <a:ext cx="228600" cy="4572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grpSp>
        <p:nvGrpSpPr>
          <p:cNvPr id="11" name="Group 46"/>
          <p:cNvGrpSpPr>
            <a:grpSpLocks/>
          </p:cNvGrpSpPr>
          <p:nvPr/>
        </p:nvGrpSpPr>
        <p:grpSpPr bwMode="auto">
          <a:xfrm>
            <a:off x="4267200" y="1447800"/>
            <a:ext cx="2743200" cy="3849688"/>
            <a:chOff x="2688" y="912"/>
            <a:chExt cx="1728" cy="2425"/>
          </a:xfrm>
        </p:grpSpPr>
        <p:sp>
          <p:nvSpPr>
            <p:cNvPr id="38965" name="Rectangle 43"/>
            <p:cNvSpPr>
              <a:spLocks noChangeArrowheads="1"/>
            </p:cNvSpPr>
            <p:nvPr/>
          </p:nvSpPr>
          <p:spPr bwMode="auto">
            <a:xfrm>
              <a:off x="4272" y="912"/>
              <a:ext cx="144" cy="288"/>
            </a:xfrm>
            <a:prstGeom prst="rect">
              <a:avLst/>
            </a:prstGeom>
            <a:solidFill>
              <a:schemeClr val="bg1"/>
            </a:soli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38966" name="Text Box 45"/>
            <p:cNvSpPr txBox="1">
              <a:spLocks noChangeArrowheads="1"/>
            </p:cNvSpPr>
            <p:nvPr/>
          </p:nvSpPr>
          <p:spPr bwMode="auto">
            <a:xfrm>
              <a:off x="2688" y="3072"/>
              <a:ext cx="96" cy="26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lIns="0" rIns="0"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400">
                  <a:latin typeface="Courier New" pitchFamily="49" charset="0"/>
                </a:rPr>
                <a:t>/</a:t>
              </a:r>
              <a:endParaRPr lang="en-US" sz="2400">
                <a:latin typeface="Times New Roman" pitchFamily="18" charset="0"/>
              </a:endParaRPr>
            </a:p>
          </p:txBody>
        </p:sp>
      </p:grpSp>
      <p:grpSp>
        <p:nvGrpSpPr>
          <p:cNvPr id="12" name="Group 49"/>
          <p:cNvGrpSpPr>
            <a:grpSpLocks/>
          </p:cNvGrpSpPr>
          <p:nvPr/>
        </p:nvGrpSpPr>
        <p:grpSpPr bwMode="auto">
          <a:xfrm>
            <a:off x="4267200" y="1509713"/>
            <a:ext cx="2925763" cy="3254375"/>
            <a:chOff x="2688" y="951"/>
            <a:chExt cx="1843" cy="2050"/>
          </a:xfrm>
        </p:grpSpPr>
        <p:sp>
          <p:nvSpPr>
            <p:cNvPr id="38963" name="Text Box 47"/>
            <p:cNvSpPr txBox="1">
              <a:spLocks noChangeArrowheads="1"/>
            </p:cNvSpPr>
            <p:nvPr/>
          </p:nvSpPr>
          <p:spPr bwMode="auto">
            <a:xfrm>
              <a:off x="2688" y="2736"/>
              <a:ext cx="96" cy="26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lIns="0" rIns="0"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400">
                  <a:latin typeface="Courier New" pitchFamily="49" charset="0"/>
                </a:rPr>
                <a:t>(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38964" name="Rectangle 48"/>
            <p:cNvSpPr>
              <a:spLocks noChangeArrowheads="1"/>
            </p:cNvSpPr>
            <p:nvPr/>
          </p:nvSpPr>
          <p:spPr bwMode="auto">
            <a:xfrm>
              <a:off x="4387" y="951"/>
              <a:ext cx="144" cy="288"/>
            </a:xfrm>
            <a:prstGeom prst="rect">
              <a:avLst/>
            </a:prstGeom>
            <a:solidFill>
              <a:schemeClr val="bg1"/>
            </a:soli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CA"/>
            </a:p>
          </p:txBody>
        </p:sp>
      </p:grpSp>
      <p:grpSp>
        <p:nvGrpSpPr>
          <p:cNvPr id="13" name="Group 52"/>
          <p:cNvGrpSpPr>
            <a:grpSpLocks/>
          </p:cNvGrpSpPr>
          <p:nvPr/>
        </p:nvGrpSpPr>
        <p:grpSpPr bwMode="auto">
          <a:xfrm>
            <a:off x="2971800" y="1470025"/>
            <a:ext cx="4391025" cy="511175"/>
            <a:chOff x="1872" y="926"/>
            <a:chExt cx="2766" cy="322"/>
          </a:xfrm>
        </p:grpSpPr>
        <p:sp>
          <p:nvSpPr>
            <p:cNvPr id="38961" name="Text Box 50"/>
            <p:cNvSpPr txBox="1">
              <a:spLocks noChangeArrowheads="1"/>
            </p:cNvSpPr>
            <p:nvPr/>
          </p:nvSpPr>
          <p:spPr bwMode="auto">
            <a:xfrm>
              <a:off x="1872" y="983"/>
              <a:ext cx="96" cy="26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lIns="0" rIns="0"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400">
                  <a:latin typeface="Courier New" pitchFamily="49" charset="0"/>
                </a:rPr>
                <a:t>z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38962" name="Rectangle 51"/>
            <p:cNvSpPr>
              <a:spLocks noChangeArrowheads="1"/>
            </p:cNvSpPr>
            <p:nvPr/>
          </p:nvSpPr>
          <p:spPr bwMode="auto">
            <a:xfrm>
              <a:off x="4494" y="926"/>
              <a:ext cx="144" cy="288"/>
            </a:xfrm>
            <a:prstGeom prst="rect">
              <a:avLst/>
            </a:prstGeom>
            <a:solidFill>
              <a:schemeClr val="bg1"/>
            </a:soli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CA"/>
            </a:p>
          </p:txBody>
        </p:sp>
      </p:grpSp>
      <p:grpSp>
        <p:nvGrpSpPr>
          <p:cNvPr id="14" name="Group 55"/>
          <p:cNvGrpSpPr>
            <a:grpSpLocks/>
          </p:cNvGrpSpPr>
          <p:nvPr/>
        </p:nvGrpSpPr>
        <p:grpSpPr bwMode="auto">
          <a:xfrm>
            <a:off x="4343400" y="1484313"/>
            <a:ext cx="3214688" cy="2746375"/>
            <a:chOff x="2736" y="935"/>
            <a:chExt cx="2025" cy="1730"/>
          </a:xfrm>
        </p:grpSpPr>
        <p:sp>
          <p:nvSpPr>
            <p:cNvPr id="38959" name="Text Box 53"/>
            <p:cNvSpPr txBox="1">
              <a:spLocks noChangeArrowheads="1"/>
            </p:cNvSpPr>
            <p:nvPr/>
          </p:nvSpPr>
          <p:spPr bwMode="auto">
            <a:xfrm>
              <a:off x="2736" y="2400"/>
              <a:ext cx="96" cy="26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lIns="0" rIns="0"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400">
                  <a:latin typeface="Courier New" pitchFamily="49" charset="0"/>
                </a:rPr>
                <a:t>/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38960" name="Rectangle 54"/>
            <p:cNvSpPr>
              <a:spLocks noChangeArrowheads="1"/>
            </p:cNvSpPr>
            <p:nvPr/>
          </p:nvSpPr>
          <p:spPr bwMode="auto">
            <a:xfrm>
              <a:off x="4617" y="935"/>
              <a:ext cx="144" cy="288"/>
            </a:xfrm>
            <a:prstGeom prst="rect">
              <a:avLst/>
            </a:prstGeom>
            <a:solidFill>
              <a:schemeClr val="bg1"/>
            </a:soli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CA"/>
            </a:p>
          </p:txBody>
        </p:sp>
      </p:grpSp>
      <p:grpSp>
        <p:nvGrpSpPr>
          <p:cNvPr id="15" name="Group 58"/>
          <p:cNvGrpSpPr>
            <a:grpSpLocks/>
          </p:cNvGrpSpPr>
          <p:nvPr/>
        </p:nvGrpSpPr>
        <p:grpSpPr bwMode="auto">
          <a:xfrm>
            <a:off x="4267200" y="1509713"/>
            <a:ext cx="3460750" cy="2263775"/>
            <a:chOff x="2688" y="951"/>
            <a:chExt cx="2180" cy="1426"/>
          </a:xfrm>
        </p:grpSpPr>
        <p:sp>
          <p:nvSpPr>
            <p:cNvPr id="38957" name="Text Box 56"/>
            <p:cNvSpPr txBox="1">
              <a:spLocks noChangeArrowheads="1"/>
            </p:cNvSpPr>
            <p:nvPr/>
          </p:nvSpPr>
          <p:spPr bwMode="auto">
            <a:xfrm>
              <a:off x="2688" y="2112"/>
              <a:ext cx="96" cy="26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lIns="0" rIns="0"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400">
                  <a:latin typeface="Courier New" pitchFamily="49" charset="0"/>
                </a:rPr>
                <a:t>(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38958" name="Rectangle 57"/>
            <p:cNvSpPr>
              <a:spLocks noChangeArrowheads="1"/>
            </p:cNvSpPr>
            <p:nvPr/>
          </p:nvSpPr>
          <p:spPr bwMode="auto">
            <a:xfrm>
              <a:off x="4724" y="951"/>
              <a:ext cx="144" cy="288"/>
            </a:xfrm>
            <a:prstGeom prst="rect">
              <a:avLst/>
            </a:prstGeom>
            <a:solidFill>
              <a:schemeClr val="bg1"/>
            </a:soli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CA"/>
            </a:p>
          </p:txBody>
        </p:sp>
      </p:grpSp>
      <p:grpSp>
        <p:nvGrpSpPr>
          <p:cNvPr id="16" name="Group 61"/>
          <p:cNvGrpSpPr>
            <a:grpSpLocks/>
          </p:cNvGrpSpPr>
          <p:nvPr/>
        </p:nvGrpSpPr>
        <p:grpSpPr bwMode="auto">
          <a:xfrm>
            <a:off x="3213100" y="1447800"/>
            <a:ext cx="4711700" cy="522288"/>
            <a:chOff x="2024" y="912"/>
            <a:chExt cx="2968" cy="329"/>
          </a:xfrm>
        </p:grpSpPr>
        <p:sp>
          <p:nvSpPr>
            <p:cNvPr id="38955" name="Text Box 59"/>
            <p:cNvSpPr txBox="1">
              <a:spLocks noChangeArrowheads="1"/>
            </p:cNvSpPr>
            <p:nvPr/>
          </p:nvSpPr>
          <p:spPr bwMode="auto">
            <a:xfrm>
              <a:off x="2024" y="976"/>
              <a:ext cx="96" cy="26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lIns="0" rIns="0"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400">
                  <a:latin typeface="Courier New" pitchFamily="49" charset="0"/>
                </a:rPr>
                <a:t>a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38956" name="Rectangle 60"/>
            <p:cNvSpPr>
              <a:spLocks noChangeArrowheads="1"/>
            </p:cNvSpPr>
            <p:nvPr/>
          </p:nvSpPr>
          <p:spPr bwMode="auto">
            <a:xfrm>
              <a:off x="4848" y="912"/>
              <a:ext cx="144" cy="288"/>
            </a:xfrm>
            <a:prstGeom prst="rect">
              <a:avLst/>
            </a:prstGeom>
            <a:solidFill>
              <a:schemeClr val="bg1"/>
            </a:soli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CA"/>
            </a:p>
          </p:txBody>
        </p:sp>
      </p:grpSp>
      <p:grpSp>
        <p:nvGrpSpPr>
          <p:cNvPr id="17" name="Group 64"/>
          <p:cNvGrpSpPr>
            <a:grpSpLocks/>
          </p:cNvGrpSpPr>
          <p:nvPr/>
        </p:nvGrpSpPr>
        <p:grpSpPr bwMode="auto">
          <a:xfrm>
            <a:off x="4343400" y="1457325"/>
            <a:ext cx="3735388" cy="1858963"/>
            <a:chOff x="2736" y="918"/>
            <a:chExt cx="2353" cy="1171"/>
          </a:xfrm>
        </p:grpSpPr>
        <p:sp>
          <p:nvSpPr>
            <p:cNvPr id="38953" name="Text Box 62"/>
            <p:cNvSpPr txBox="1">
              <a:spLocks noChangeArrowheads="1"/>
            </p:cNvSpPr>
            <p:nvPr/>
          </p:nvSpPr>
          <p:spPr bwMode="auto">
            <a:xfrm>
              <a:off x="2736" y="1824"/>
              <a:ext cx="144" cy="26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lIns="0" rIns="0"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400">
                  <a:latin typeface="Courier New" pitchFamily="49" charset="0"/>
                </a:rPr>
                <a:t>-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38954" name="Rectangle 63"/>
            <p:cNvSpPr>
              <a:spLocks noChangeArrowheads="1"/>
            </p:cNvSpPr>
            <p:nvPr/>
          </p:nvSpPr>
          <p:spPr bwMode="auto">
            <a:xfrm>
              <a:off x="4945" y="918"/>
              <a:ext cx="144" cy="288"/>
            </a:xfrm>
            <a:prstGeom prst="rect">
              <a:avLst/>
            </a:prstGeom>
            <a:solidFill>
              <a:schemeClr val="bg1"/>
            </a:soli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CA"/>
            </a:p>
          </p:txBody>
        </p:sp>
      </p:grpSp>
      <p:grpSp>
        <p:nvGrpSpPr>
          <p:cNvPr id="18" name="Group 67"/>
          <p:cNvGrpSpPr>
            <a:grpSpLocks/>
          </p:cNvGrpSpPr>
          <p:nvPr/>
        </p:nvGrpSpPr>
        <p:grpSpPr bwMode="auto">
          <a:xfrm>
            <a:off x="3455988" y="1444625"/>
            <a:ext cx="4832350" cy="538163"/>
            <a:chOff x="2177" y="910"/>
            <a:chExt cx="3044" cy="339"/>
          </a:xfrm>
        </p:grpSpPr>
        <p:sp>
          <p:nvSpPr>
            <p:cNvPr id="38951" name="Text Box 65"/>
            <p:cNvSpPr txBox="1">
              <a:spLocks noChangeArrowheads="1"/>
            </p:cNvSpPr>
            <p:nvPr/>
          </p:nvSpPr>
          <p:spPr bwMode="auto">
            <a:xfrm>
              <a:off x="2177" y="984"/>
              <a:ext cx="96" cy="26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lIns="0" rIns="0"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400">
                  <a:latin typeface="Courier New" pitchFamily="49" charset="0"/>
                </a:rPr>
                <a:t>b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38952" name="Rectangle 66"/>
            <p:cNvSpPr>
              <a:spLocks noChangeArrowheads="1"/>
            </p:cNvSpPr>
            <p:nvPr/>
          </p:nvSpPr>
          <p:spPr bwMode="auto">
            <a:xfrm>
              <a:off x="5077" y="910"/>
              <a:ext cx="144" cy="288"/>
            </a:xfrm>
            <a:prstGeom prst="rect">
              <a:avLst/>
            </a:prstGeom>
            <a:solidFill>
              <a:schemeClr val="bg1"/>
            </a:soli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CA"/>
            </a:p>
          </p:txBody>
        </p:sp>
      </p:grpSp>
      <p:sp>
        <p:nvSpPr>
          <p:cNvPr id="55364" name="Rectangle 68"/>
          <p:cNvSpPr>
            <a:spLocks noChangeArrowheads="1"/>
          </p:cNvSpPr>
          <p:nvPr/>
        </p:nvSpPr>
        <p:spPr bwMode="auto">
          <a:xfrm>
            <a:off x="8191500" y="1497013"/>
            <a:ext cx="228600" cy="4572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grpSp>
        <p:nvGrpSpPr>
          <p:cNvPr id="19" name="Group 71"/>
          <p:cNvGrpSpPr>
            <a:grpSpLocks/>
          </p:cNvGrpSpPr>
          <p:nvPr/>
        </p:nvGrpSpPr>
        <p:grpSpPr bwMode="auto">
          <a:xfrm>
            <a:off x="3683000" y="1576388"/>
            <a:ext cx="847725" cy="1735137"/>
            <a:chOff x="2320" y="993"/>
            <a:chExt cx="534" cy="1093"/>
          </a:xfrm>
        </p:grpSpPr>
        <p:sp>
          <p:nvSpPr>
            <p:cNvPr id="38949" name="Text Box 69"/>
            <p:cNvSpPr txBox="1">
              <a:spLocks noChangeArrowheads="1"/>
            </p:cNvSpPr>
            <p:nvPr/>
          </p:nvSpPr>
          <p:spPr bwMode="auto">
            <a:xfrm>
              <a:off x="2320" y="993"/>
              <a:ext cx="144" cy="26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lIns="0" rIns="0"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400">
                  <a:latin typeface="Courier New" pitchFamily="49" charset="0"/>
                </a:rPr>
                <a:t>-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38950" name="Rectangle 70"/>
            <p:cNvSpPr>
              <a:spLocks noChangeArrowheads="1"/>
            </p:cNvSpPr>
            <p:nvPr/>
          </p:nvSpPr>
          <p:spPr bwMode="auto">
            <a:xfrm>
              <a:off x="2710" y="1798"/>
              <a:ext cx="144" cy="288"/>
            </a:xfrm>
            <a:prstGeom prst="rect">
              <a:avLst/>
            </a:prstGeom>
            <a:solidFill>
              <a:schemeClr val="bg1"/>
            </a:soli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CA"/>
            </a:p>
          </p:txBody>
        </p:sp>
      </p:grpSp>
      <p:sp>
        <p:nvSpPr>
          <p:cNvPr id="55368" name="Rectangle 72"/>
          <p:cNvSpPr>
            <a:spLocks noChangeArrowheads="1"/>
          </p:cNvSpPr>
          <p:nvPr/>
        </p:nvSpPr>
        <p:spPr bwMode="auto">
          <a:xfrm>
            <a:off x="4267200" y="3352800"/>
            <a:ext cx="228600" cy="4572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55369" name="Rectangle 73"/>
          <p:cNvSpPr>
            <a:spLocks noChangeArrowheads="1"/>
          </p:cNvSpPr>
          <p:nvPr/>
        </p:nvSpPr>
        <p:spPr bwMode="auto">
          <a:xfrm>
            <a:off x="8458200" y="1524000"/>
            <a:ext cx="228600" cy="4572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grpSp>
        <p:nvGrpSpPr>
          <p:cNvPr id="20" name="Group 76"/>
          <p:cNvGrpSpPr>
            <a:grpSpLocks/>
          </p:cNvGrpSpPr>
          <p:nvPr/>
        </p:nvGrpSpPr>
        <p:grpSpPr bwMode="auto">
          <a:xfrm>
            <a:off x="3886200" y="1563688"/>
            <a:ext cx="671513" cy="2647950"/>
            <a:chOff x="2448" y="985"/>
            <a:chExt cx="423" cy="1668"/>
          </a:xfrm>
        </p:grpSpPr>
        <p:sp>
          <p:nvSpPr>
            <p:cNvPr id="38947" name="Rectangle 74"/>
            <p:cNvSpPr>
              <a:spLocks noChangeArrowheads="1"/>
            </p:cNvSpPr>
            <p:nvPr/>
          </p:nvSpPr>
          <p:spPr bwMode="auto">
            <a:xfrm>
              <a:off x="2727" y="2365"/>
              <a:ext cx="144" cy="288"/>
            </a:xfrm>
            <a:prstGeom prst="rect">
              <a:avLst/>
            </a:prstGeom>
            <a:solidFill>
              <a:schemeClr val="bg1"/>
            </a:soli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38948" name="Text Box 75"/>
            <p:cNvSpPr txBox="1">
              <a:spLocks noChangeArrowheads="1"/>
            </p:cNvSpPr>
            <p:nvPr/>
          </p:nvSpPr>
          <p:spPr bwMode="auto">
            <a:xfrm>
              <a:off x="2448" y="985"/>
              <a:ext cx="96" cy="26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lIns="0" rIns="0"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400">
                  <a:latin typeface="Courier New" pitchFamily="49" charset="0"/>
                </a:rPr>
                <a:t>/</a:t>
              </a:r>
              <a:endParaRPr lang="en-US" sz="2400">
                <a:latin typeface="Times New Roman" pitchFamily="18" charset="0"/>
              </a:endParaRPr>
            </a:p>
          </p:txBody>
        </p:sp>
      </p:grpSp>
      <p:sp>
        <p:nvSpPr>
          <p:cNvPr id="55373" name="Rectangle 77"/>
          <p:cNvSpPr>
            <a:spLocks noChangeArrowheads="1"/>
          </p:cNvSpPr>
          <p:nvPr/>
        </p:nvSpPr>
        <p:spPr bwMode="auto">
          <a:xfrm>
            <a:off x="4267200" y="4343400"/>
            <a:ext cx="228600" cy="4572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grpSp>
        <p:nvGrpSpPr>
          <p:cNvPr id="21" name="Group 80"/>
          <p:cNvGrpSpPr>
            <a:grpSpLocks/>
          </p:cNvGrpSpPr>
          <p:nvPr/>
        </p:nvGrpSpPr>
        <p:grpSpPr bwMode="auto">
          <a:xfrm>
            <a:off x="4114800" y="1600200"/>
            <a:ext cx="381000" cy="3657600"/>
            <a:chOff x="2592" y="1008"/>
            <a:chExt cx="240" cy="2304"/>
          </a:xfrm>
        </p:grpSpPr>
        <p:sp>
          <p:nvSpPr>
            <p:cNvPr id="38945" name="Text Box 78"/>
            <p:cNvSpPr txBox="1">
              <a:spLocks noChangeArrowheads="1"/>
            </p:cNvSpPr>
            <p:nvPr/>
          </p:nvSpPr>
          <p:spPr bwMode="auto">
            <a:xfrm>
              <a:off x="2592" y="1008"/>
              <a:ext cx="96" cy="26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lIns="0" rIns="0"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400">
                  <a:latin typeface="Courier New" pitchFamily="49" charset="0"/>
                </a:rPr>
                <a:t>/</a:t>
              </a: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38946" name="Rectangle 79"/>
            <p:cNvSpPr>
              <a:spLocks noChangeArrowheads="1"/>
            </p:cNvSpPr>
            <p:nvPr/>
          </p:nvSpPr>
          <p:spPr bwMode="auto">
            <a:xfrm>
              <a:off x="2688" y="3024"/>
              <a:ext cx="144" cy="288"/>
            </a:xfrm>
            <a:prstGeom prst="rect">
              <a:avLst/>
            </a:prstGeom>
            <a:solidFill>
              <a:schemeClr val="bg1"/>
            </a:soli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CA"/>
            </a:p>
          </p:txBody>
        </p:sp>
      </p:grpSp>
      <p:sp>
        <p:nvSpPr>
          <p:cNvPr id="38944" name="AutoShape 81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382000" y="5943600"/>
            <a:ext cx="457200" cy="381000"/>
          </a:xfrm>
          <a:prstGeom prst="actionButtonReturn">
            <a:avLst/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553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553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553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55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2" dur="500"/>
                                        <p:tgtEl>
                                          <p:spTgt spid="55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2" dur="500"/>
                                        <p:tgtEl>
                                          <p:spTgt spid="553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7" dur="500"/>
                                        <p:tgtEl>
                                          <p:spTgt spid="553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7" dur="500"/>
                                        <p:tgtEl>
                                          <p:spTgt spid="553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323" grpId="0" animBg="1"/>
      <p:bldP spid="55327" grpId="0" animBg="1"/>
      <p:bldP spid="55334" grpId="0" animBg="1"/>
      <p:bldP spid="55338" grpId="0" animBg="1"/>
      <p:bldP spid="55364" grpId="0" animBg="1"/>
      <p:bldP spid="55368" grpId="0" animBg="1"/>
      <p:bldP spid="55369" grpId="0" animBg="1"/>
      <p:bldP spid="55373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3276600" y="609600"/>
            <a:ext cx="2311400" cy="517525"/>
          </a:xfrm>
        </p:spPr>
        <p:txBody>
          <a:bodyPr/>
          <a:lstStyle/>
          <a:p>
            <a:r>
              <a:rPr lang="en-US" smtClean="0"/>
              <a:t>RPN Code</a:t>
            </a:r>
          </a:p>
        </p:txBody>
      </p:sp>
      <p:sp>
        <p:nvSpPr>
          <p:cNvPr id="39939" name="Rectangle 4"/>
          <p:cNvSpPr>
            <a:spLocks noChangeArrowheads="1"/>
          </p:cNvSpPr>
          <p:nvPr/>
        </p:nvSpPr>
        <p:spPr bwMode="auto">
          <a:xfrm>
            <a:off x="685800" y="1163638"/>
            <a:ext cx="7315200" cy="5035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defTabSz="457200">
              <a:lnSpc>
                <a:spcPct val="100000"/>
              </a:lnSpc>
            </a:pPr>
            <a:r>
              <a:rPr lang="en-CA" b="0" noProof="1">
                <a:latin typeface="Courier New" pitchFamily="49" charset="0"/>
              </a:rPr>
              <a:t>	/**	This method returns the relative priority of</a:t>
            </a:r>
          </a:p>
          <a:p>
            <a:pPr defTabSz="457200">
              <a:lnSpc>
                <a:spcPct val="100000"/>
              </a:lnSpc>
            </a:pPr>
            <a:r>
              <a:rPr lang="en-CA" b="0" noProof="1">
                <a:latin typeface="Courier New" pitchFamily="49" charset="0"/>
              </a:rPr>
              <a:t>	 ** an operator.</a:t>
            </a:r>
          </a:p>
          <a:p>
            <a:pPr defTabSz="457200">
              <a:lnSpc>
                <a:spcPct val="100000"/>
              </a:lnSpc>
            </a:pPr>
            <a:r>
              <a:rPr lang="en-CA" b="0" noProof="1">
                <a:latin typeface="Courier New" pitchFamily="49" charset="0"/>
              </a:rPr>
              <a:t>	 **</a:t>
            </a:r>
          </a:p>
          <a:p>
            <a:pPr defTabSz="457200">
              <a:lnSpc>
                <a:spcPct val="100000"/>
              </a:lnSpc>
            </a:pPr>
            <a:r>
              <a:rPr lang="en-CA" b="0" noProof="1">
                <a:latin typeface="Courier New" pitchFamily="49" charset="0"/>
              </a:rPr>
              <a:t>	 **	@param	c	the operator</a:t>
            </a:r>
          </a:p>
          <a:p>
            <a:pPr defTabSz="457200">
              <a:lnSpc>
                <a:spcPct val="100000"/>
              </a:lnSpc>
            </a:pPr>
            <a:r>
              <a:rPr lang="en-CA" b="0" noProof="1">
                <a:latin typeface="Courier New" pitchFamily="49" charset="0"/>
              </a:rPr>
              <a:t>	 **</a:t>
            </a:r>
          </a:p>
          <a:p>
            <a:pPr defTabSz="457200">
              <a:lnSpc>
                <a:spcPct val="100000"/>
              </a:lnSpc>
            </a:pPr>
            <a:r>
              <a:rPr lang="en-CA" b="0" noProof="1">
                <a:latin typeface="Courier New" pitchFamily="49" charset="0"/>
              </a:rPr>
              <a:t>	 **	@return	int	the relative priority of c.	*/</a:t>
            </a:r>
          </a:p>
          <a:p>
            <a:pPr defTabSz="457200">
              <a:lnSpc>
                <a:spcPct val="100000"/>
              </a:lnSpc>
            </a:pPr>
            <a:r>
              <a:rPr lang="en-CA" b="0" noProof="1">
                <a:latin typeface="Courier New" pitchFamily="49" charset="0"/>
              </a:rPr>
              <a:t>	 </a:t>
            </a:r>
          </a:p>
          <a:p>
            <a:pPr defTabSz="457200">
              <a:lnSpc>
                <a:spcPct val="100000"/>
              </a:lnSpc>
            </a:pPr>
            <a:r>
              <a:rPr lang="en-CA" b="0" noProof="1">
                <a:latin typeface="Courier New" pitchFamily="49" charset="0"/>
              </a:rPr>
              <a:t>	private int prio ( char c ) {</a:t>
            </a:r>
          </a:p>
          <a:p>
            <a:pPr defTabSz="457200">
              <a:lnSpc>
                <a:spcPct val="100000"/>
              </a:lnSpc>
            </a:pPr>
            <a:r>
              <a:rPr lang="en-CA" b="0" noProof="1">
                <a:latin typeface="Courier New" pitchFamily="49" charset="0"/>
              </a:rPr>
              <a:t>	</a:t>
            </a:r>
          </a:p>
          <a:p>
            <a:pPr defTabSz="457200">
              <a:lnSpc>
                <a:spcPct val="100000"/>
              </a:lnSpc>
            </a:pPr>
            <a:r>
              <a:rPr lang="en-CA" b="0" noProof="1">
                <a:latin typeface="Courier New" pitchFamily="49" charset="0"/>
              </a:rPr>
              <a:t>		switch (c) {</a:t>
            </a:r>
          </a:p>
          <a:p>
            <a:pPr defTabSz="457200">
              <a:lnSpc>
                <a:spcPct val="100000"/>
              </a:lnSpc>
            </a:pPr>
            <a:r>
              <a:rPr lang="en-CA" b="0" noProof="1">
                <a:latin typeface="Courier New" pitchFamily="49" charset="0"/>
              </a:rPr>
              <a:t>			case '$': return -1;</a:t>
            </a:r>
          </a:p>
          <a:p>
            <a:pPr defTabSz="457200">
              <a:lnSpc>
                <a:spcPct val="100000"/>
              </a:lnSpc>
            </a:pPr>
            <a:r>
              <a:rPr lang="en-CA" b="0" noProof="1">
                <a:latin typeface="Courier New" pitchFamily="49" charset="0"/>
              </a:rPr>
              <a:t>			case '#': return 0;</a:t>
            </a:r>
          </a:p>
          <a:p>
            <a:pPr defTabSz="457200">
              <a:lnSpc>
                <a:spcPct val="100000"/>
              </a:lnSpc>
            </a:pPr>
            <a:r>
              <a:rPr lang="en-CA" b="0" noProof="1">
                <a:latin typeface="Courier New" pitchFamily="49" charset="0"/>
              </a:rPr>
              <a:t>			case '+': case '-': return 1;</a:t>
            </a:r>
          </a:p>
          <a:p>
            <a:pPr defTabSz="457200">
              <a:lnSpc>
                <a:spcPct val="100000"/>
              </a:lnSpc>
            </a:pPr>
            <a:r>
              <a:rPr lang="en-CA" b="0" noProof="1">
                <a:latin typeface="Courier New" pitchFamily="49" charset="0"/>
              </a:rPr>
              <a:t>			case '*': case '/': return 2;</a:t>
            </a:r>
          </a:p>
          <a:p>
            <a:pPr defTabSz="457200">
              <a:lnSpc>
                <a:spcPct val="100000"/>
              </a:lnSpc>
            </a:pPr>
            <a:r>
              <a:rPr lang="en-CA" b="0" noProof="1">
                <a:latin typeface="Courier New" pitchFamily="49" charset="0"/>
              </a:rPr>
              <a:t>		};</a:t>
            </a:r>
          </a:p>
          <a:p>
            <a:pPr defTabSz="457200">
              <a:lnSpc>
                <a:spcPct val="100000"/>
              </a:lnSpc>
            </a:pPr>
            <a:r>
              <a:rPr lang="en-CA" b="0" noProof="1">
                <a:latin typeface="Courier New" pitchFamily="49" charset="0"/>
              </a:rPr>
              <a:t>		return 0; // never executed</a:t>
            </a:r>
          </a:p>
          <a:p>
            <a:pPr defTabSz="457200">
              <a:lnSpc>
                <a:spcPct val="100000"/>
              </a:lnSpc>
            </a:pPr>
            <a:r>
              <a:rPr lang="en-CA" b="0" noProof="1">
                <a:latin typeface="Courier New" pitchFamily="49" charset="0"/>
              </a:rPr>
              <a:t>		</a:t>
            </a:r>
          </a:p>
          <a:p>
            <a:pPr defTabSz="457200">
              <a:lnSpc>
                <a:spcPct val="100000"/>
              </a:lnSpc>
            </a:pPr>
            <a:r>
              <a:rPr lang="en-CA" b="0" noProof="1">
                <a:latin typeface="Courier New" pitchFamily="49" charset="0"/>
              </a:rPr>
              <a:t>	};	// prio</a:t>
            </a:r>
          </a:p>
        </p:txBody>
      </p:sp>
      <p:sp>
        <p:nvSpPr>
          <p:cNvPr id="39940" name="AutoShape 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382000" y="6019800"/>
            <a:ext cx="457200" cy="381000"/>
          </a:xfrm>
          <a:prstGeom prst="actionButtonReturn">
            <a:avLst/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39941" name="AutoShape 6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7696200" y="6019800"/>
            <a:ext cx="457200" cy="381000"/>
          </a:xfrm>
          <a:prstGeom prst="actionButtonForwardNext">
            <a:avLst/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57351" name="AutoShape 7"/>
          <p:cNvSpPr>
            <a:spLocks noChangeArrowheads="1"/>
          </p:cNvSpPr>
          <p:nvPr/>
        </p:nvSpPr>
        <p:spPr bwMode="auto">
          <a:xfrm>
            <a:off x="5562600" y="3333750"/>
            <a:ext cx="2057400" cy="873125"/>
          </a:xfrm>
          <a:prstGeom prst="wedgeRectCallout">
            <a:avLst>
              <a:gd name="adj1" fmla="val -49380"/>
              <a:gd name="adj2" fmla="val 12852"/>
            </a:avLst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en-US" sz="1400"/>
              <a:t>For operator c, determine the relative priority and return an integer. </a:t>
            </a:r>
          </a:p>
        </p:txBody>
      </p:sp>
      <p:sp>
        <p:nvSpPr>
          <p:cNvPr id="57353" name="Freeform 9"/>
          <p:cNvSpPr>
            <a:spLocks/>
          </p:cNvSpPr>
          <p:nvPr/>
        </p:nvSpPr>
        <p:spPr bwMode="auto">
          <a:xfrm>
            <a:off x="2819400" y="3429000"/>
            <a:ext cx="1752600" cy="304800"/>
          </a:xfrm>
          <a:custGeom>
            <a:avLst/>
            <a:gdLst>
              <a:gd name="T0" fmla="*/ 1104 w 1104"/>
              <a:gd name="T1" fmla="*/ 0 h 192"/>
              <a:gd name="T2" fmla="*/ 720 w 1104"/>
              <a:gd name="T3" fmla="*/ 48 h 192"/>
              <a:gd name="T4" fmla="*/ 240 w 1104"/>
              <a:gd name="T5" fmla="*/ 48 h 192"/>
              <a:gd name="T6" fmla="*/ 48 w 1104"/>
              <a:gd name="T7" fmla="*/ 96 h 192"/>
              <a:gd name="T8" fmla="*/ 0 w 1104"/>
              <a:gd name="T9" fmla="*/ 192 h 19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104"/>
              <a:gd name="T16" fmla="*/ 0 h 192"/>
              <a:gd name="T17" fmla="*/ 1104 w 1104"/>
              <a:gd name="T18" fmla="*/ 192 h 19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104" h="192">
                <a:moveTo>
                  <a:pt x="1104" y="0"/>
                </a:moveTo>
                <a:cubicBezTo>
                  <a:pt x="984" y="20"/>
                  <a:pt x="864" y="40"/>
                  <a:pt x="720" y="48"/>
                </a:cubicBezTo>
                <a:cubicBezTo>
                  <a:pt x="576" y="56"/>
                  <a:pt x="352" y="40"/>
                  <a:pt x="240" y="48"/>
                </a:cubicBezTo>
                <a:cubicBezTo>
                  <a:pt x="128" y="56"/>
                  <a:pt x="88" y="72"/>
                  <a:pt x="48" y="96"/>
                </a:cubicBezTo>
                <a:cubicBezTo>
                  <a:pt x="8" y="120"/>
                  <a:pt x="4" y="156"/>
                  <a:pt x="0" y="192"/>
                </a:cubicBezTo>
              </a:path>
            </a:pathLst>
          </a:custGeom>
          <a:noFill/>
          <a:ln w="25400">
            <a:solidFill>
              <a:schemeClr val="accent2"/>
            </a:solidFill>
            <a:round/>
            <a:headEnd type="oval" w="sm" len="sm"/>
            <a:tailEnd type="triangle" w="med" len="med"/>
          </a:ln>
        </p:spPr>
        <p:txBody>
          <a:bodyPr wrap="none" anchor="ctr"/>
          <a:lstStyle/>
          <a:p>
            <a:endParaRPr lang="en-CA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500"/>
                                        <p:tgtEl>
                                          <p:spTgt spid="573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51" grpId="0" animBg="1" autoUpdateAnimBg="0"/>
      <p:bldP spid="57353" grpId="0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xfrm>
            <a:off x="3124200" y="304800"/>
            <a:ext cx="2438400" cy="517525"/>
          </a:xfrm>
        </p:spPr>
        <p:txBody>
          <a:bodyPr/>
          <a:lstStyle/>
          <a:p>
            <a:r>
              <a:rPr lang="en-US" smtClean="0"/>
              <a:t>RPN Code.</a:t>
            </a:r>
          </a:p>
        </p:txBody>
      </p:sp>
      <p:sp>
        <p:nvSpPr>
          <p:cNvPr id="40963" name="AutoShape 4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458200" y="5943600"/>
            <a:ext cx="457200" cy="381000"/>
          </a:xfrm>
          <a:prstGeom prst="actionButtonReturn">
            <a:avLst/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40964" name="AutoShape 5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7772400" y="5943600"/>
            <a:ext cx="457200" cy="381000"/>
          </a:xfrm>
          <a:prstGeom prst="actionButtonBackPrevious">
            <a:avLst/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40965" name="Rectangle 6"/>
          <p:cNvSpPr>
            <a:spLocks noChangeArrowheads="1"/>
          </p:cNvSpPr>
          <p:nvPr/>
        </p:nvSpPr>
        <p:spPr bwMode="auto">
          <a:xfrm>
            <a:off x="1066800" y="762000"/>
            <a:ext cx="6975475" cy="57515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defTabSz="457200">
              <a:lnSpc>
                <a:spcPct val="100000"/>
              </a:lnSpc>
            </a:pPr>
            <a:r>
              <a:rPr lang="en-CA" sz="1200" b="0" noProof="1">
                <a:latin typeface="Courier New" pitchFamily="49" charset="0"/>
              </a:rPr>
              <a:t>	private String translate ( String in ) {</a:t>
            </a:r>
          </a:p>
          <a:p>
            <a:pPr defTabSz="457200">
              <a:lnSpc>
                <a:spcPct val="100000"/>
              </a:lnSpc>
            </a:pPr>
            <a:r>
              <a:rPr lang="en-CA" sz="1200" b="0" noProof="1">
                <a:latin typeface="Courier New" pitchFamily="49" charset="0"/>
              </a:rPr>
              <a:t>		</a:t>
            </a:r>
          </a:p>
          <a:p>
            <a:pPr defTabSz="457200">
              <a:lnSpc>
                <a:spcPct val="100000"/>
              </a:lnSpc>
            </a:pPr>
            <a:r>
              <a:rPr lang="en-CA" sz="1200" b="0" noProof="1">
                <a:latin typeface="Courier New" pitchFamily="49" charset="0"/>
              </a:rPr>
              <a:t>		char		infix[];		</a:t>
            </a:r>
            <a:r>
              <a:rPr lang="en-CA" sz="1200" b="0" noProof="1">
                <a:solidFill>
                  <a:schemeClr val="accent1"/>
                </a:solidFill>
                <a:latin typeface="Courier New" pitchFamily="49" charset="0"/>
              </a:rPr>
              <a:t>// infix string as an array</a:t>
            </a:r>
          </a:p>
          <a:p>
            <a:pPr defTabSz="457200">
              <a:lnSpc>
                <a:spcPct val="100000"/>
              </a:lnSpc>
            </a:pPr>
            <a:r>
              <a:rPr lang="en-CA" sz="1200" b="0" noProof="1">
                <a:latin typeface="Courier New" pitchFamily="49" charset="0"/>
              </a:rPr>
              <a:t>		char		postfix[];	</a:t>
            </a:r>
            <a:r>
              <a:rPr lang="en-CA" sz="1200" b="0" noProof="1">
                <a:solidFill>
                  <a:schemeClr val="accent1"/>
                </a:solidFill>
                <a:latin typeface="Courier New" pitchFamily="49" charset="0"/>
              </a:rPr>
              <a:t>// postfix result as an array</a:t>
            </a:r>
          </a:p>
          <a:p>
            <a:pPr defTabSz="457200">
              <a:lnSpc>
                <a:spcPct val="100000"/>
              </a:lnSpc>
            </a:pPr>
            <a:r>
              <a:rPr lang="en-CA" sz="1200" b="0" noProof="1">
                <a:latin typeface="Courier New" pitchFamily="49" charset="0"/>
              </a:rPr>
              <a:t>		int		iPos;		</a:t>
            </a:r>
            <a:r>
              <a:rPr lang="en-CA" sz="1200" b="0" noProof="1">
                <a:solidFill>
                  <a:schemeClr val="accent1"/>
                </a:solidFill>
                <a:latin typeface="Courier New" pitchFamily="49" charset="0"/>
              </a:rPr>
              <a:t>// position of next character in input</a:t>
            </a:r>
            <a:endParaRPr lang="en-CA" sz="1200" b="0" noProof="1">
              <a:latin typeface="Courier New" pitchFamily="49" charset="0"/>
            </a:endParaRPr>
          </a:p>
          <a:p>
            <a:pPr defTabSz="457200">
              <a:lnSpc>
                <a:spcPct val="100000"/>
              </a:lnSpc>
            </a:pPr>
            <a:r>
              <a:rPr lang="en-CA" sz="1200" b="0" noProof="1">
                <a:latin typeface="Courier New" pitchFamily="49" charset="0"/>
              </a:rPr>
              <a:t>		int		oPos;		</a:t>
            </a:r>
            <a:r>
              <a:rPr lang="en-CA" sz="1200" b="0" noProof="1">
                <a:solidFill>
                  <a:schemeClr val="accent1"/>
                </a:solidFill>
                <a:latin typeface="Courier New" pitchFamily="49" charset="0"/>
              </a:rPr>
              <a:t>// position of next character in output</a:t>
            </a:r>
            <a:endParaRPr lang="en-CA" sz="1200" b="0" noProof="1">
              <a:latin typeface="Courier New" pitchFamily="49" charset="0"/>
            </a:endParaRPr>
          </a:p>
          <a:p>
            <a:pPr defTabSz="457200">
              <a:lnSpc>
                <a:spcPct val="100000"/>
              </a:lnSpc>
            </a:pPr>
            <a:r>
              <a:rPr lang="en-CA" sz="1200" b="0" noProof="1">
                <a:latin typeface="Courier New" pitchFamily="49" charset="0"/>
              </a:rPr>
              <a:t>		char		c;			</a:t>
            </a:r>
            <a:r>
              <a:rPr lang="en-CA" sz="1200" b="0" noProof="1">
                <a:solidFill>
                  <a:schemeClr val="accent1"/>
                </a:solidFill>
                <a:latin typeface="Courier New" pitchFamily="49" charset="0"/>
              </a:rPr>
              <a:t>// next character in input</a:t>
            </a:r>
            <a:endParaRPr lang="en-CA" sz="1200" b="0" noProof="1">
              <a:latin typeface="Courier New" pitchFamily="49" charset="0"/>
            </a:endParaRPr>
          </a:p>
          <a:p>
            <a:pPr defTabSz="457200">
              <a:lnSpc>
                <a:spcPct val="100000"/>
              </a:lnSpc>
            </a:pPr>
            <a:r>
              <a:rPr lang="en-CA" sz="1200" b="0" noProof="1">
                <a:latin typeface="Courier New" pitchFamily="49" charset="0"/>
              </a:rPr>
              <a:t>		CharStack	opStack;		</a:t>
            </a:r>
            <a:r>
              <a:rPr lang="en-CA" sz="1200" b="0" noProof="1">
                <a:solidFill>
                  <a:schemeClr val="accent1"/>
                </a:solidFill>
                <a:latin typeface="Courier New" pitchFamily="49" charset="0"/>
              </a:rPr>
              <a:t>// stack for operators</a:t>
            </a:r>
            <a:endParaRPr lang="en-CA" sz="1200" b="0" noProof="1">
              <a:latin typeface="Courier New" pitchFamily="49" charset="0"/>
            </a:endParaRPr>
          </a:p>
          <a:p>
            <a:pPr defTabSz="457200">
              <a:lnSpc>
                <a:spcPct val="100000"/>
              </a:lnSpc>
            </a:pPr>
            <a:r>
              <a:rPr lang="en-CA" sz="1200" b="0" noProof="1">
                <a:latin typeface="Courier New" pitchFamily="49" charset="0"/>
              </a:rPr>
              <a:t>		</a:t>
            </a:r>
          </a:p>
          <a:p>
            <a:pPr defTabSz="457200">
              <a:lnSpc>
                <a:spcPct val="100000"/>
              </a:lnSpc>
            </a:pPr>
            <a:r>
              <a:rPr lang="en-CA" sz="1200" b="0" noProof="1">
                <a:latin typeface="Courier New" pitchFamily="49" charset="0"/>
              </a:rPr>
              <a:t>		infix = (in + '#').toCharArray();</a:t>
            </a:r>
          </a:p>
          <a:p>
            <a:pPr defTabSz="457200">
              <a:lnSpc>
                <a:spcPct val="100000"/>
              </a:lnSpc>
            </a:pPr>
            <a:r>
              <a:rPr lang="en-CA" sz="1200" b="0" noProof="1">
                <a:latin typeface="Courier New" pitchFamily="49" charset="0"/>
              </a:rPr>
              <a:t>		postfix = new char[infix.length-1];</a:t>
            </a:r>
          </a:p>
          <a:p>
            <a:pPr defTabSz="457200">
              <a:lnSpc>
                <a:spcPct val="100000"/>
              </a:lnSpc>
            </a:pPr>
            <a:r>
              <a:rPr lang="en-CA" sz="1200" b="0" noProof="1">
                <a:latin typeface="Courier New" pitchFamily="49" charset="0"/>
              </a:rPr>
              <a:t>		oPos = 0;</a:t>
            </a:r>
          </a:p>
          <a:p>
            <a:pPr defTabSz="457200">
              <a:lnSpc>
                <a:spcPct val="100000"/>
              </a:lnSpc>
            </a:pPr>
            <a:r>
              <a:rPr lang="en-CA" sz="1200" b="0" noProof="1">
                <a:latin typeface="Courier New" pitchFamily="49" charset="0"/>
              </a:rPr>
              <a:t>		opStack = new ConCharStack(5);</a:t>
            </a:r>
          </a:p>
          <a:p>
            <a:pPr defTabSz="457200">
              <a:lnSpc>
                <a:spcPct val="100000"/>
              </a:lnSpc>
            </a:pPr>
            <a:r>
              <a:rPr lang="en-CA" sz="1200" b="0" noProof="1">
                <a:latin typeface="Courier New" pitchFamily="49" charset="0"/>
              </a:rPr>
              <a:t>		opStack.push('$');</a:t>
            </a:r>
          </a:p>
          <a:p>
            <a:pPr defTabSz="457200">
              <a:lnSpc>
                <a:spcPct val="100000"/>
              </a:lnSpc>
            </a:pPr>
            <a:r>
              <a:rPr lang="en-CA" sz="1200" b="0" noProof="1">
                <a:latin typeface="Courier New" pitchFamily="49" charset="0"/>
              </a:rPr>
              <a:t>		for ( iPos=0 ; iPos&lt;infix.length ; iPos++ ) {</a:t>
            </a:r>
          </a:p>
          <a:p>
            <a:pPr defTabSz="457200">
              <a:lnSpc>
                <a:spcPct val="100000"/>
              </a:lnSpc>
            </a:pPr>
            <a:r>
              <a:rPr lang="en-CA" sz="1200" b="0" noProof="1">
                <a:latin typeface="Courier New" pitchFamily="49" charset="0"/>
              </a:rPr>
              <a:t>			c = infix[iPos];</a:t>
            </a:r>
          </a:p>
          <a:p>
            <a:pPr defTabSz="457200">
              <a:lnSpc>
                <a:spcPct val="100000"/>
              </a:lnSpc>
            </a:pPr>
            <a:r>
              <a:rPr lang="en-CA" sz="1200" b="0" noProof="1">
                <a:latin typeface="Courier New" pitchFamily="49" charset="0"/>
              </a:rPr>
              <a:t>			switch (c) {</a:t>
            </a:r>
          </a:p>
          <a:p>
            <a:pPr defTabSz="457200">
              <a:lnSpc>
                <a:spcPct val="100000"/>
              </a:lnSpc>
            </a:pPr>
            <a:r>
              <a:rPr lang="en-CA" sz="1200" b="0" noProof="1">
                <a:latin typeface="Courier New" pitchFamily="49" charset="0"/>
              </a:rPr>
              <a:t>				case '+': case '-': case '*': case '/': case '#':</a:t>
            </a:r>
          </a:p>
          <a:p>
            <a:pPr defTabSz="457200">
              <a:lnSpc>
                <a:spcPct val="100000"/>
              </a:lnSpc>
            </a:pPr>
            <a:r>
              <a:rPr lang="en-CA" sz="1200" b="0" noProof="1">
                <a:latin typeface="Courier New" pitchFamily="49" charset="0"/>
              </a:rPr>
              <a:t>					while ( prio(opStack.top()) &gt;= prio(c)) {</a:t>
            </a:r>
          </a:p>
          <a:p>
            <a:pPr defTabSz="457200">
              <a:lnSpc>
                <a:spcPct val="100000"/>
              </a:lnSpc>
            </a:pPr>
            <a:r>
              <a:rPr lang="en-CA" sz="1200" b="0" noProof="1">
                <a:latin typeface="Courier New" pitchFamily="49" charset="0"/>
              </a:rPr>
              <a:t>						postfix[oPos] = opStack.pop();</a:t>
            </a:r>
          </a:p>
          <a:p>
            <a:pPr defTabSz="457200">
              <a:lnSpc>
                <a:spcPct val="100000"/>
              </a:lnSpc>
            </a:pPr>
            <a:r>
              <a:rPr lang="en-CA" sz="1200" b="0" noProof="1">
                <a:latin typeface="Courier New" pitchFamily="49" charset="0"/>
              </a:rPr>
              <a:t>						oPos = oPos + 1;</a:t>
            </a:r>
          </a:p>
          <a:p>
            <a:pPr defTabSz="457200">
              <a:lnSpc>
                <a:spcPct val="100000"/>
              </a:lnSpc>
            </a:pPr>
            <a:r>
              <a:rPr lang="en-CA" sz="1200" b="0" noProof="1">
                <a:latin typeface="Courier New" pitchFamily="49" charset="0"/>
              </a:rPr>
              <a:t> 					};</a:t>
            </a:r>
          </a:p>
          <a:p>
            <a:pPr defTabSz="457200">
              <a:lnSpc>
                <a:spcPct val="100000"/>
              </a:lnSpc>
            </a:pPr>
            <a:r>
              <a:rPr lang="en-CA" sz="1200" b="0" noProof="1">
                <a:latin typeface="Courier New" pitchFamily="49" charset="0"/>
              </a:rPr>
              <a:t>					opStack.push(c);</a:t>
            </a:r>
          </a:p>
          <a:p>
            <a:pPr defTabSz="457200">
              <a:lnSpc>
                <a:spcPct val="100000"/>
              </a:lnSpc>
            </a:pPr>
            <a:r>
              <a:rPr lang="en-CA" sz="1200" b="0" noProof="1">
                <a:latin typeface="Courier New" pitchFamily="49" charset="0"/>
              </a:rPr>
              <a:t>					break;</a:t>
            </a:r>
          </a:p>
          <a:p>
            <a:pPr defTabSz="457200">
              <a:lnSpc>
                <a:spcPct val="100000"/>
              </a:lnSpc>
            </a:pPr>
            <a:r>
              <a:rPr lang="en-CA" sz="1200" b="0" noProof="1">
                <a:latin typeface="Courier New" pitchFamily="49" charset="0"/>
              </a:rPr>
              <a:t>				default :</a:t>
            </a:r>
          </a:p>
          <a:p>
            <a:pPr defTabSz="457200">
              <a:lnSpc>
                <a:spcPct val="100000"/>
              </a:lnSpc>
            </a:pPr>
            <a:r>
              <a:rPr lang="en-CA" sz="1200" b="0" noProof="1">
                <a:latin typeface="Courier New" pitchFamily="49" charset="0"/>
              </a:rPr>
              <a:t>					postfix[oPos] = c;</a:t>
            </a:r>
          </a:p>
          <a:p>
            <a:pPr defTabSz="457200">
              <a:lnSpc>
                <a:spcPct val="100000"/>
              </a:lnSpc>
            </a:pPr>
            <a:r>
              <a:rPr lang="en-CA" sz="1200" b="0" noProof="1">
                <a:latin typeface="Courier New" pitchFamily="49" charset="0"/>
              </a:rPr>
              <a:t>					oPos = oPos + 1;</a:t>
            </a:r>
          </a:p>
          <a:p>
            <a:pPr defTabSz="457200">
              <a:lnSpc>
                <a:spcPct val="100000"/>
              </a:lnSpc>
            </a:pPr>
            <a:r>
              <a:rPr lang="en-CA" sz="1200" b="0" noProof="1">
                <a:latin typeface="Courier New" pitchFamily="49" charset="0"/>
              </a:rPr>
              <a:t>			};</a:t>
            </a:r>
          </a:p>
          <a:p>
            <a:pPr defTabSz="457200">
              <a:lnSpc>
                <a:spcPct val="100000"/>
              </a:lnSpc>
            </a:pPr>
            <a:r>
              <a:rPr lang="en-CA" sz="1200" b="0" noProof="1">
                <a:latin typeface="Courier New" pitchFamily="49" charset="0"/>
              </a:rPr>
              <a:t>		};		</a:t>
            </a:r>
          </a:p>
          <a:p>
            <a:pPr defTabSz="457200">
              <a:lnSpc>
                <a:spcPct val="100000"/>
              </a:lnSpc>
            </a:pPr>
            <a:r>
              <a:rPr lang="en-CA" sz="1200" b="0" noProof="1">
                <a:latin typeface="Courier New" pitchFamily="49" charset="0"/>
              </a:rPr>
              <a:t>		return new String(postfix);		</a:t>
            </a:r>
          </a:p>
          <a:p>
            <a:pPr defTabSz="457200">
              <a:lnSpc>
                <a:spcPct val="100000"/>
              </a:lnSpc>
            </a:pPr>
            <a:r>
              <a:rPr lang="en-CA" sz="1200" b="0" noProof="1">
                <a:latin typeface="Courier New" pitchFamily="49" charset="0"/>
              </a:rPr>
              <a:t>	};	</a:t>
            </a:r>
            <a:r>
              <a:rPr lang="en-CA" sz="1200" b="0" noProof="1">
                <a:solidFill>
                  <a:schemeClr val="accent1"/>
                </a:solidFill>
                <a:latin typeface="Courier New" pitchFamily="49" charset="0"/>
              </a:rPr>
              <a:t>// translate</a:t>
            </a:r>
            <a:endParaRPr lang="en-CA" sz="1200" b="0" noProof="1">
              <a:latin typeface="Courier New" pitchFamily="49" charset="0"/>
            </a:endParaRPr>
          </a:p>
        </p:txBody>
      </p:sp>
      <p:grpSp>
        <p:nvGrpSpPr>
          <p:cNvPr id="2" name="Group 15"/>
          <p:cNvGrpSpPr>
            <a:grpSpLocks/>
          </p:cNvGrpSpPr>
          <p:nvPr/>
        </p:nvGrpSpPr>
        <p:grpSpPr bwMode="auto">
          <a:xfrm>
            <a:off x="304800" y="1905000"/>
            <a:ext cx="2590800" cy="1066800"/>
            <a:chOff x="192" y="1200"/>
            <a:chExt cx="1632" cy="672"/>
          </a:xfrm>
        </p:grpSpPr>
        <p:sp>
          <p:nvSpPr>
            <p:cNvPr id="40989" name="AutoShape 13"/>
            <p:cNvSpPr>
              <a:spLocks noChangeArrowheads="1"/>
            </p:cNvSpPr>
            <p:nvPr/>
          </p:nvSpPr>
          <p:spPr bwMode="auto">
            <a:xfrm>
              <a:off x="192" y="1200"/>
              <a:ext cx="864" cy="308"/>
            </a:xfrm>
            <a:prstGeom prst="wedgeRectCallout">
              <a:avLst>
                <a:gd name="adj1" fmla="val 75810"/>
                <a:gd name="adj2" fmla="val 141884"/>
              </a:avLst>
            </a:prstGeom>
            <a:solidFill>
              <a:schemeClr val="hlink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r>
                <a:rPr lang="en-US" sz="1400"/>
                <a:t>Index to the output array.</a:t>
              </a:r>
            </a:p>
          </p:txBody>
        </p:sp>
        <p:sp>
          <p:nvSpPr>
            <p:cNvPr id="40990" name="Rectangle 14"/>
            <p:cNvSpPr>
              <a:spLocks noChangeArrowheads="1"/>
            </p:cNvSpPr>
            <p:nvPr/>
          </p:nvSpPr>
          <p:spPr bwMode="auto">
            <a:xfrm>
              <a:off x="1296" y="1776"/>
              <a:ext cx="528" cy="96"/>
            </a:xfrm>
            <a:prstGeom prst="rect">
              <a:avLst/>
            </a:prstGeom>
            <a:noFill/>
            <a:ln w="12700">
              <a:solidFill>
                <a:schemeClr val="accent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CA"/>
            </a:p>
          </p:txBody>
        </p:sp>
      </p:grpSp>
      <p:grpSp>
        <p:nvGrpSpPr>
          <p:cNvPr id="3" name="Group 18"/>
          <p:cNvGrpSpPr>
            <a:grpSpLocks/>
          </p:cNvGrpSpPr>
          <p:nvPr/>
        </p:nvGrpSpPr>
        <p:grpSpPr bwMode="auto">
          <a:xfrm>
            <a:off x="2057400" y="1981200"/>
            <a:ext cx="6019800" cy="1358900"/>
            <a:chOff x="1296" y="1248"/>
            <a:chExt cx="3792" cy="856"/>
          </a:xfrm>
        </p:grpSpPr>
        <p:sp>
          <p:nvSpPr>
            <p:cNvPr id="40987" name="AutoShape 16"/>
            <p:cNvSpPr>
              <a:spLocks noChangeArrowheads="1"/>
            </p:cNvSpPr>
            <p:nvPr/>
          </p:nvSpPr>
          <p:spPr bwMode="auto">
            <a:xfrm>
              <a:off x="3792" y="1248"/>
              <a:ext cx="1296" cy="550"/>
            </a:xfrm>
            <a:prstGeom prst="wedgeRectCallout">
              <a:avLst>
                <a:gd name="adj1" fmla="val -107639"/>
                <a:gd name="adj2" fmla="val 72727"/>
              </a:avLst>
            </a:prstGeom>
            <a:solidFill>
              <a:schemeClr val="hlink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r>
                <a:rPr lang="en-US" sz="1400"/>
                <a:t>Create the stack and push $, This acts as a sentinel value within the stack.</a:t>
              </a:r>
            </a:p>
          </p:txBody>
        </p:sp>
        <p:sp>
          <p:nvSpPr>
            <p:cNvPr id="40988" name="Rectangle 17"/>
            <p:cNvSpPr>
              <a:spLocks noChangeArrowheads="1"/>
            </p:cNvSpPr>
            <p:nvPr/>
          </p:nvSpPr>
          <p:spPr bwMode="auto">
            <a:xfrm>
              <a:off x="1296" y="1872"/>
              <a:ext cx="1761" cy="232"/>
            </a:xfrm>
            <a:prstGeom prst="rect">
              <a:avLst/>
            </a:prstGeom>
            <a:noFill/>
            <a:ln w="12700">
              <a:solidFill>
                <a:schemeClr val="accent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CA"/>
            </a:p>
          </p:txBody>
        </p:sp>
      </p:grpSp>
      <p:grpSp>
        <p:nvGrpSpPr>
          <p:cNvPr id="4" name="Group 21"/>
          <p:cNvGrpSpPr>
            <a:grpSpLocks/>
          </p:cNvGrpSpPr>
          <p:nvPr/>
        </p:nvGrpSpPr>
        <p:grpSpPr bwMode="auto">
          <a:xfrm>
            <a:off x="2057400" y="2381250"/>
            <a:ext cx="6629400" cy="1352550"/>
            <a:chOff x="1296" y="1500"/>
            <a:chExt cx="4176" cy="852"/>
          </a:xfrm>
        </p:grpSpPr>
        <p:sp>
          <p:nvSpPr>
            <p:cNvPr id="40985" name="AutoShape 19"/>
            <p:cNvSpPr>
              <a:spLocks noChangeArrowheads="1"/>
            </p:cNvSpPr>
            <p:nvPr/>
          </p:nvSpPr>
          <p:spPr bwMode="auto">
            <a:xfrm>
              <a:off x="3936" y="1500"/>
              <a:ext cx="1536" cy="429"/>
            </a:xfrm>
            <a:prstGeom prst="wedgeRectCallout">
              <a:avLst>
                <a:gd name="adj1" fmla="val -46352"/>
                <a:gd name="adj2" fmla="val 97551"/>
              </a:avLst>
            </a:prstGeom>
            <a:solidFill>
              <a:schemeClr val="hlink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r>
                <a:rPr lang="en-US" sz="1400"/>
                <a:t>For each character in the input, extract one at a time, i.e. represented by c.</a:t>
              </a:r>
            </a:p>
          </p:txBody>
        </p:sp>
        <p:sp>
          <p:nvSpPr>
            <p:cNvPr id="40986" name="Rectangle 20"/>
            <p:cNvSpPr>
              <a:spLocks noChangeArrowheads="1"/>
            </p:cNvSpPr>
            <p:nvPr/>
          </p:nvSpPr>
          <p:spPr bwMode="auto">
            <a:xfrm>
              <a:off x="1296" y="2112"/>
              <a:ext cx="2688" cy="240"/>
            </a:xfrm>
            <a:prstGeom prst="rect">
              <a:avLst/>
            </a:prstGeom>
            <a:noFill/>
            <a:ln w="12700">
              <a:solidFill>
                <a:schemeClr val="accent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CA"/>
            </a:p>
          </p:txBody>
        </p:sp>
      </p:grpSp>
      <p:grpSp>
        <p:nvGrpSpPr>
          <p:cNvPr id="5" name="Group 25"/>
          <p:cNvGrpSpPr>
            <a:grpSpLocks/>
          </p:cNvGrpSpPr>
          <p:nvPr/>
        </p:nvGrpSpPr>
        <p:grpSpPr bwMode="auto">
          <a:xfrm>
            <a:off x="457200" y="3886200"/>
            <a:ext cx="7086600" cy="1462088"/>
            <a:chOff x="288" y="2448"/>
            <a:chExt cx="4464" cy="921"/>
          </a:xfrm>
        </p:grpSpPr>
        <p:sp>
          <p:nvSpPr>
            <p:cNvPr id="40982" name="AutoShape 22"/>
            <p:cNvSpPr>
              <a:spLocks noChangeArrowheads="1"/>
            </p:cNvSpPr>
            <p:nvPr/>
          </p:nvSpPr>
          <p:spPr bwMode="auto">
            <a:xfrm>
              <a:off x="288" y="2592"/>
              <a:ext cx="1296" cy="671"/>
            </a:xfrm>
            <a:prstGeom prst="wedgeRectCallout">
              <a:avLst>
                <a:gd name="adj1" fmla="val 37037"/>
                <a:gd name="adj2" fmla="val 32713"/>
              </a:avLst>
            </a:prstGeom>
            <a:solidFill>
              <a:schemeClr val="hlink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r>
                <a:rPr lang="en-US" sz="1400"/>
                <a:t>Determine if c is an operator or not, if operand then move it to the output array postfix[oPos].</a:t>
              </a:r>
            </a:p>
          </p:txBody>
        </p:sp>
        <p:sp>
          <p:nvSpPr>
            <p:cNvPr id="40983" name="Rectangle 23"/>
            <p:cNvSpPr>
              <a:spLocks noChangeArrowheads="1"/>
            </p:cNvSpPr>
            <p:nvPr/>
          </p:nvSpPr>
          <p:spPr bwMode="auto">
            <a:xfrm>
              <a:off x="1872" y="2448"/>
              <a:ext cx="2880" cy="144"/>
            </a:xfrm>
            <a:prstGeom prst="rect">
              <a:avLst/>
            </a:prstGeom>
            <a:noFill/>
            <a:ln w="12700">
              <a:solidFill>
                <a:schemeClr val="accent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40984" name="Rectangle 24"/>
            <p:cNvSpPr>
              <a:spLocks noChangeArrowheads="1"/>
            </p:cNvSpPr>
            <p:nvPr/>
          </p:nvSpPr>
          <p:spPr bwMode="auto">
            <a:xfrm>
              <a:off x="1824" y="3264"/>
              <a:ext cx="666" cy="105"/>
            </a:xfrm>
            <a:prstGeom prst="rect">
              <a:avLst/>
            </a:prstGeom>
            <a:noFill/>
            <a:ln w="12700">
              <a:solidFill>
                <a:schemeClr val="accent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CA"/>
            </a:p>
          </p:txBody>
        </p:sp>
      </p:grpSp>
      <p:grpSp>
        <p:nvGrpSpPr>
          <p:cNvPr id="6" name="Group 28"/>
          <p:cNvGrpSpPr>
            <a:grpSpLocks/>
          </p:cNvGrpSpPr>
          <p:nvPr/>
        </p:nvGrpSpPr>
        <p:grpSpPr bwMode="auto">
          <a:xfrm>
            <a:off x="3429000" y="4114800"/>
            <a:ext cx="5105400" cy="1519238"/>
            <a:chOff x="2160" y="2592"/>
            <a:chExt cx="3216" cy="957"/>
          </a:xfrm>
        </p:grpSpPr>
        <p:sp>
          <p:nvSpPr>
            <p:cNvPr id="40980" name="AutoShape 26"/>
            <p:cNvSpPr>
              <a:spLocks noChangeArrowheads="1"/>
            </p:cNvSpPr>
            <p:nvPr/>
          </p:nvSpPr>
          <p:spPr bwMode="auto">
            <a:xfrm>
              <a:off x="3360" y="3120"/>
              <a:ext cx="2016" cy="429"/>
            </a:xfrm>
            <a:prstGeom prst="wedgeRectCallout">
              <a:avLst>
                <a:gd name="adj1" fmla="val -32542"/>
                <a:gd name="adj2" fmla="val -96620"/>
              </a:avLst>
            </a:prstGeom>
            <a:solidFill>
              <a:schemeClr val="hlink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r>
                <a:rPr lang="en-US" sz="1400"/>
                <a:t>While the current operator has a lower or equal precedence then the stacked operator, pop and output. </a:t>
              </a:r>
            </a:p>
          </p:txBody>
        </p:sp>
        <p:sp>
          <p:nvSpPr>
            <p:cNvPr id="40981" name="Rectangle 27"/>
            <p:cNvSpPr>
              <a:spLocks noChangeArrowheads="1"/>
            </p:cNvSpPr>
            <p:nvPr/>
          </p:nvSpPr>
          <p:spPr bwMode="auto">
            <a:xfrm>
              <a:off x="2160" y="2592"/>
              <a:ext cx="2448" cy="336"/>
            </a:xfrm>
            <a:prstGeom prst="rect">
              <a:avLst/>
            </a:prstGeom>
            <a:noFill/>
            <a:ln w="12700">
              <a:solidFill>
                <a:schemeClr val="accent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CA"/>
            </a:p>
          </p:txBody>
        </p:sp>
      </p:grpSp>
      <p:grpSp>
        <p:nvGrpSpPr>
          <p:cNvPr id="7" name="Group 31"/>
          <p:cNvGrpSpPr>
            <a:grpSpLocks/>
          </p:cNvGrpSpPr>
          <p:nvPr/>
        </p:nvGrpSpPr>
        <p:grpSpPr bwMode="auto">
          <a:xfrm>
            <a:off x="457200" y="4648200"/>
            <a:ext cx="4213225" cy="1639888"/>
            <a:chOff x="288" y="2928"/>
            <a:chExt cx="2654" cy="1033"/>
          </a:xfrm>
        </p:grpSpPr>
        <p:sp>
          <p:nvSpPr>
            <p:cNvPr id="40978" name="AutoShape 29"/>
            <p:cNvSpPr>
              <a:spLocks noChangeArrowheads="1"/>
            </p:cNvSpPr>
            <p:nvPr/>
          </p:nvSpPr>
          <p:spPr bwMode="auto">
            <a:xfrm>
              <a:off x="288" y="2928"/>
              <a:ext cx="1296" cy="429"/>
            </a:xfrm>
            <a:prstGeom prst="wedgeRectCallout">
              <a:avLst>
                <a:gd name="adj1" fmla="val 100847"/>
                <a:gd name="adj2" fmla="val 158856"/>
              </a:avLst>
            </a:prstGeom>
            <a:solidFill>
              <a:schemeClr val="hlink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r>
                <a:rPr lang="en-US" sz="1400"/>
                <a:t>Convert the output char array to a string and return.</a:t>
              </a:r>
            </a:p>
          </p:txBody>
        </p:sp>
        <p:sp>
          <p:nvSpPr>
            <p:cNvPr id="40979" name="Rectangle 30"/>
            <p:cNvSpPr>
              <a:spLocks noChangeArrowheads="1"/>
            </p:cNvSpPr>
            <p:nvPr/>
          </p:nvSpPr>
          <p:spPr bwMode="auto">
            <a:xfrm>
              <a:off x="1296" y="3840"/>
              <a:ext cx="1646" cy="121"/>
            </a:xfrm>
            <a:prstGeom prst="rect">
              <a:avLst/>
            </a:prstGeom>
            <a:noFill/>
            <a:ln w="12700">
              <a:solidFill>
                <a:schemeClr val="accent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CA"/>
            </a:p>
          </p:txBody>
        </p:sp>
      </p:grpSp>
      <p:grpSp>
        <p:nvGrpSpPr>
          <p:cNvPr id="8" name="Group 12"/>
          <p:cNvGrpSpPr>
            <a:grpSpLocks/>
          </p:cNvGrpSpPr>
          <p:nvPr/>
        </p:nvGrpSpPr>
        <p:grpSpPr bwMode="auto">
          <a:xfrm>
            <a:off x="2057400" y="2058988"/>
            <a:ext cx="6172200" cy="760412"/>
            <a:chOff x="1296" y="1297"/>
            <a:chExt cx="3888" cy="479"/>
          </a:xfrm>
        </p:grpSpPr>
        <p:sp>
          <p:nvSpPr>
            <p:cNvPr id="40976" name="AutoShape 10"/>
            <p:cNvSpPr>
              <a:spLocks noChangeArrowheads="1"/>
            </p:cNvSpPr>
            <p:nvPr/>
          </p:nvSpPr>
          <p:spPr bwMode="auto">
            <a:xfrm>
              <a:off x="3888" y="1297"/>
              <a:ext cx="1296" cy="429"/>
            </a:xfrm>
            <a:prstGeom prst="wedgeRectCallout">
              <a:avLst>
                <a:gd name="adj1" fmla="val -90894"/>
                <a:gd name="adj2" fmla="val 33917"/>
              </a:avLst>
            </a:prstGeom>
            <a:solidFill>
              <a:schemeClr val="hlink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r>
                <a:rPr lang="en-US" sz="1400"/>
                <a:t>Output is defined as a char array</a:t>
              </a:r>
            </a:p>
            <a:p>
              <a:endParaRPr lang="en-US" sz="1400"/>
            </a:p>
          </p:txBody>
        </p:sp>
        <p:sp>
          <p:nvSpPr>
            <p:cNvPr id="40977" name="Rectangle 11"/>
            <p:cNvSpPr>
              <a:spLocks noChangeArrowheads="1"/>
            </p:cNvSpPr>
            <p:nvPr/>
          </p:nvSpPr>
          <p:spPr bwMode="auto">
            <a:xfrm>
              <a:off x="1296" y="1644"/>
              <a:ext cx="2064" cy="132"/>
            </a:xfrm>
            <a:prstGeom prst="rect">
              <a:avLst/>
            </a:prstGeom>
            <a:noFill/>
            <a:ln w="12700">
              <a:solidFill>
                <a:schemeClr val="accent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CA"/>
            </a:p>
          </p:txBody>
        </p:sp>
      </p:grpSp>
      <p:grpSp>
        <p:nvGrpSpPr>
          <p:cNvPr id="9" name="Group 32"/>
          <p:cNvGrpSpPr>
            <a:grpSpLocks/>
          </p:cNvGrpSpPr>
          <p:nvPr/>
        </p:nvGrpSpPr>
        <p:grpSpPr bwMode="auto">
          <a:xfrm>
            <a:off x="2057400" y="1885950"/>
            <a:ext cx="6477000" cy="749300"/>
            <a:chOff x="1296" y="1188"/>
            <a:chExt cx="4080" cy="472"/>
          </a:xfrm>
        </p:grpSpPr>
        <p:sp>
          <p:nvSpPr>
            <p:cNvPr id="40974" name="AutoShape 7"/>
            <p:cNvSpPr>
              <a:spLocks noChangeArrowheads="1"/>
            </p:cNvSpPr>
            <p:nvPr/>
          </p:nvSpPr>
          <p:spPr bwMode="auto">
            <a:xfrm>
              <a:off x="3696" y="1188"/>
              <a:ext cx="1680" cy="429"/>
            </a:xfrm>
            <a:prstGeom prst="wedgeRectCallout">
              <a:avLst>
                <a:gd name="adj1" fmla="val -73690"/>
                <a:gd name="adj2" fmla="val 34148"/>
              </a:avLst>
            </a:prstGeom>
            <a:solidFill>
              <a:schemeClr val="hlink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r>
                <a:rPr lang="en-US" sz="1400"/>
                <a:t>Append the # terminator to the input string, convert to char array, easier to process.</a:t>
              </a:r>
            </a:p>
          </p:txBody>
        </p:sp>
        <p:sp>
          <p:nvSpPr>
            <p:cNvPr id="40975" name="Rectangle 8"/>
            <p:cNvSpPr>
              <a:spLocks noChangeArrowheads="1"/>
            </p:cNvSpPr>
            <p:nvPr/>
          </p:nvSpPr>
          <p:spPr bwMode="auto">
            <a:xfrm>
              <a:off x="1296" y="1536"/>
              <a:ext cx="1968" cy="124"/>
            </a:xfrm>
            <a:prstGeom prst="rect">
              <a:avLst/>
            </a:prstGeom>
            <a:noFill/>
            <a:ln w="12700">
              <a:solidFill>
                <a:schemeClr val="accent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CA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0" y="935038"/>
            <a:ext cx="0" cy="0"/>
          </a:xfrm>
          <a:noFill/>
        </p:spPr>
        <p:txBody>
          <a:bodyPr lIns="63595" tIns="25438" rIns="63595" bIns="25438"/>
          <a:lstStyle/>
          <a:p>
            <a:pPr defTabSz="914400"/>
            <a:r>
              <a:rPr lang="en-US" smtClean="0"/>
              <a:t>Character Stack ADT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 lIns="90624" tIns="44517" rIns="90624" bIns="44517"/>
          <a:lstStyle/>
          <a:p>
            <a:pPr defTabSz="914400"/>
            <a:r>
              <a:rPr lang="en-US" smtClean="0"/>
              <a:t>item type?</a:t>
            </a:r>
          </a:p>
          <a:p>
            <a:pPr marL="685800" lvl="1" indent="-228600" defTabSz="914400"/>
            <a:r>
              <a:rPr lang="en-US" smtClean="0"/>
              <a:t>say </a:t>
            </a:r>
            <a:r>
              <a:rPr lang="en-US" smtClean="0">
                <a:latin typeface="Courier New" pitchFamily="49" charset="0"/>
              </a:rPr>
              <a:t>char</a:t>
            </a:r>
          </a:p>
          <a:p>
            <a:pPr defTabSz="914400"/>
            <a:r>
              <a:rPr lang="en-US" smtClean="0">
                <a:latin typeface="Courier New" pitchFamily="49" charset="0"/>
              </a:rPr>
              <a:t>CharStack</a:t>
            </a:r>
            <a:r>
              <a:rPr lang="en-US" smtClean="0"/>
              <a:t> interface</a:t>
            </a:r>
          </a:p>
          <a:p>
            <a:pPr marL="685800" lvl="1" indent="-228600" defTabSz="914400"/>
            <a:r>
              <a:rPr lang="en-US" smtClean="0"/>
              <a:t>methods</a:t>
            </a:r>
          </a:p>
          <a:p>
            <a:pPr marL="1143000" lvl="2" defTabSz="914400"/>
            <a:r>
              <a:rPr lang="en-US" smtClean="0">
                <a:latin typeface="Courier New" pitchFamily="49" charset="0"/>
              </a:rPr>
              <a:t>push</a:t>
            </a:r>
            <a:endParaRPr lang="en-US" smtClean="0"/>
          </a:p>
          <a:p>
            <a:pPr marL="1143000" lvl="2" defTabSz="914400"/>
            <a:r>
              <a:rPr lang="en-US" smtClean="0">
                <a:latin typeface="Courier New" pitchFamily="49" charset="0"/>
              </a:rPr>
              <a:t>pop</a:t>
            </a:r>
            <a:endParaRPr lang="en-US" smtClean="0"/>
          </a:p>
          <a:p>
            <a:pPr marL="1143000" lvl="2" defTabSz="914400"/>
            <a:r>
              <a:rPr lang="en-US" smtClean="0">
                <a:latin typeface="Courier New" pitchFamily="49" charset="0"/>
              </a:rPr>
              <a:t>top</a:t>
            </a:r>
            <a:endParaRPr lang="en-US" smtClean="0"/>
          </a:p>
          <a:p>
            <a:pPr marL="1143000" lvl="2" defTabSz="914400"/>
            <a:r>
              <a:rPr lang="en-US" smtClean="0">
                <a:latin typeface="Courier New" pitchFamily="49" charset="0"/>
              </a:rPr>
              <a:t>empty</a:t>
            </a:r>
            <a:endParaRPr lang="en-US" smtClean="0"/>
          </a:p>
          <a:p>
            <a:pPr marL="685800" lvl="1" indent="-228600" defTabSz="914400"/>
            <a:r>
              <a:rPr lang="en-US" smtClean="0"/>
              <a:t>exceptions</a:t>
            </a:r>
          </a:p>
          <a:p>
            <a:pPr marL="1143000" lvl="2" defTabSz="914400"/>
            <a:r>
              <a:rPr lang="en-US" smtClean="0">
                <a:latin typeface="Courier New" pitchFamily="49" charset="0"/>
              </a:rPr>
              <a:t>NoItemException</a:t>
            </a:r>
            <a:endParaRPr lang="en-US" smtClean="0"/>
          </a:p>
          <a:p>
            <a:pPr marL="1143000" lvl="2" defTabSz="914400"/>
            <a:r>
              <a:rPr lang="en-US" smtClean="0">
                <a:latin typeface="Courier New" pitchFamily="49" charset="0"/>
              </a:rPr>
              <a:t>NoSpaceException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2133600" y="304800"/>
            <a:ext cx="4902200" cy="517525"/>
          </a:xfrm>
        </p:spPr>
        <p:txBody>
          <a:bodyPr/>
          <a:lstStyle/>
          <a:p>
            <a:r>
              <a:rPr lang="en-CA" smtClean="0"/>
              <a:t>Generic Stack Interface</a:t>
            </a:r>
          </a:p>
        </p:txBody>
      </p:sp>
      <p:sp>
        <p:nvSpPr>
          <p:cNvPr id="41987" name="Rectangle 3"/>
          <p:cNvSpPr>
            <a:spLocks noChangeArrowheads="1"/>
          </p:cNvSpPr>
          <p:nvPr/>
        </p:nvSpPr>
        <p:spPr bwMode="auto">
          <a:xfrm>
            <a:off x="762000" y="1143000"/>
            <a:ext cx="7445375" cy="52101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defTabSz="454025"/>
            <a:r>
              <a:rPr lang="en-CA" sz="1200" b="0">
                <a:latin typeface="Courier New" pitchFamily="49" charset="0"/>
              </a:rPr>
              <a:t>package Collections;</a:t>
            </a:r>
          </a:p>
          <a:p>
            <a:pPr defTabSz="454025"/>
            <a:r>
              <a:rPr lang="en-CA" sz="1200" b="0">
                <a:latin typeface="Courier New" pitchFamily="49" charset="0"/>
              </a:rPr>
              <a:t>public interface Stack &lt;E&gt; {</a:t>
            </a:r>
          </a:p>
          <a:p>
            <a:pPr defTabSz="454025"/>
            <a:endParaRPr lang="en-CA" sz="1200" b="0">
              <a:latin typeface="Courier New" pitchFamily="49" charset="0"/>
            </a:endParaRPr>
          </a:p>
          <a:p>
            <a:pPr defTabSz="454025"/>
            <a:r>
              <a:rPr lang="en-CA" sz="1200" b="0">
                <a:solidFill>
                  <a:schemeClr val="accent1"/>
                </a:solidFill>
                <a:latin typeface="Courier New" pitchFamily="49" charset="0"/>
              </a:rPr>
              <a:t>	/**	This method adds an item to the stack. Stack overflow occurs if there</a:t>
            </a:r>
          </a:p>
          <a:p>
            <a:pPr defTabSz="454025"/>
            <a:r>
              <a:rPr lang="en-CA" sz="1200" b="0">
                <a:solidFill>
                  <a:schemeClr val="accent1"/>
                </a:solidFill>
                <a:latin typeface="Courier New" pitchFamily="49" charset="0"/>
              </a:rPr>
              <a:t>	 **	is no room to add another item.</a:t>
            </a:r>
          </a:p>
          <a:p>
            <a:pPr defTabSz="454025"/>
            <a:r>
              <a:rPr lang="en-CA" sz="1200" b="0">
                <a:solidFill>
                  <a:schemeClr val="accent1"/>
                </a:solidFill>
                <a:latin typeface="Courier New" pitchFamily="49" charset="0"/>
              </a:rPr>
              <a:t>	 **	@param	item	the item to be added.</a:t>
            </a:r>
          </a:p>
          <a:p>
            <a:pPr defTabSz="454025"/>
            <a:r>
              <a:rPr lang="en-CA" sz="1200" b="0">
                <a:solidFill>
                  <a:schemeClr val="accent1"/>
                </a:solidFill>
                <a:latin typeface="Courier New" pitchFamily="49" charset="0"/>
              </a:rPr>
              <a:t>	 **	@exception	NoSpaceException	no more room to add to stack.	*/</a:t>
            </a:r>
          </a:p>
          <a:p>
            <a:pPr defTabSz="454025"/>
            <a:endParaRPr lang="en-CA" sz="1200" b="0">
              <a:latin typeface="Courier New" pitchFamily="49" charset="0"/>
            </a:endParaRPr>
          </a:p>
          <a:p>
            <a:pPr defTabSz="454025"/>
            <a:r>
              <a:rPr lang="en-CA" sz="1200" b="0">
                <a:latin typeface="Courier New" pitchFamily="49" charset="0"/>
              </a:rPr>
              <a:t>	public void push ( E item );</a:t>
            </a:r>
          </a:p>
          <a:p>
            <a:pPr defTabSz="454025"/>
            <a:r>
              <a:rPr lang="en-CA" sz="1200" b="0">
                <a:latin typeface="Courier New" pitchFamily="49" charset="0"/>
              </a:rPr>
              <a:t>  </a:t>
            </a:r>
          </a:p>
          <a:p>
            <a:pPr defTabSz="454025"/>
            <a:r>
              <a:rPr lang="en-CA" sz="1200" b="0">
                <a:solidFill>
                  <a:schemeClr val="accent1"/>
                </a:solidFill>
                <a:latin typeface="Courier New" pitchFamily="49" charset="0"/>
              </a:rPr>
              <a:t>	/**	This method removes an item to the stack. Stack underflow occurs if</a:t>
            </a:r>
          </a:p>
          <a:p>
            <a:pPr defTabSz="454025"/>
            <a:r>
              <a:rPr lang="en-CA" sz="1200" b="0">
                <a:solidFill>
                  <a:schemeClr val="accent1"/>
                </a:solidFill>
                <a:latin typeface="Courier New" pitchFamily="49" charset="0"/>
              </a:rPr>
              <a:t>	 **	there are no more items left.</a:t>
            </a:r>
          </a:p>
          <a:p>
            <a:pPr defTabSz="454025"/>
            <a:r>
              <a:rPr lang="en-CA" sz="1200" b="0">
                <a:solidFill>
                  <a:schemeClr val="accent1"/>
                </a:solidFill>
                <a:latin typeface="Courier New" pitchFamily="49" charset="0"/>
              </a:rPr>
              <a:t>	 **	@return	E	the item removed.</a:t>
            </a:r>
          </a:p>
          <a:p>
            <a:pPr defTabSz="454025"/>
            <a:r>
              <a:rPr lang="en-CA" sz="1200" b="0">
                <a:solidFill>
                  <a:schemeClr val="accent1"/>
                </a:solidFill>
                <a:latin typeface="Courier New" pitchFamily="49" charset="0"/>
              </a:rPr>
              <a:t>	 **	@exception	NoItemException	no items available in stack.	*/</a:t>
            </a:r>
          </a:p>
          <a:p>
            <a:pPr defTabSz="454025"/>
            <a:endParaRPr lang="en-CA" sz="1200" b="0">
              <a:latin typeface="Courier New" pitchFamily="49" charset="0"/>
            </a:endParaRPr>
          </a:p>
          <a:p>
            <a:pPr defTabSz="454025"/>
            <a:r>
              <a:rPr lang="en-CA" sz="1200" b="0">
                <a:latin typeface="Courier New" pitchFamily="49" charset="0"/>
              </a:rPr>
              <a:t>	public E pop ( );</a:t>
            </a:r>
          </a:p>
          <a:p>
            <a:pPr defTabSz="454025"/>
            <a:r>
              <a:rPr lang="en-CA" sz="1200" b="0">
                <a:latin typeface="Courier New" pitchFamily="49" charset="0"/>
              </a:rPr>
              <a:t>  </a:t>
            </a:r>
          </a:p>
          <a:p>
            <a:pPr defTabSz="454025"/>
            <a:r>
              <a:rPr lang="en-CA" sz="1200" b="0">
                <a:solidFill>
                  <a:schemeClr val="accent1"/>
                </a:solidFill>
                <a:latin typeface="Courier New" pitchFamily="49" charset="0"/>
              </a:rPr>
              <a:t>	/**	This method returns the top item of the stack. Stack underflow occurs</a:t>
            </a:r>
          </a:p>
          <a:p>
            <a:pPr defTabSz="454025"/>
            <a:r>
              <a:rPr lang="en-CA" sz="1200" b="0">
                <a:solidFill>
                  <a:schemeClr val="accent1"/>
                </a:solidFill>
                <a:latin typeface="Courier New" pitchFamily="49" charset="0"/>
              </a:rPr>
              <a:t>	 **	if there are no more items left.</a:t>
            </a:r>
          </a:p>
          <a:p>
            <a:pPr defTabSz="454025"/>
            <a:r>
              <a:rPr lang="en-CA" sz="1200" b="0">
                <a:solidFill>
                  <a:schemeClr val="accent1"/>
                </a:solidFill>
                <a:latin typeface="Courier New" pitchFamily="49" charset="0"/>
              </a:rPr>
              <a:t>	 **	@return	E	the top item.</a:t>
            </a:r>
          </a:p>
          <a:p>
            <a:pPr defTabSz="454025"/>
            <a:r>
              <a:rPr lang="en-CA" sz="1200" b="0">
                <a:solidFill>
                  <a:schemeClr val="accent1"/>
                </a:solidFill>
                <a:latin typeface="Courier New" pitchFamily="49" charset="0"/>
              </a:rPr>
              <a:t>	 **	@exception	NoItemException	no items available in stack.	*/</a:t>
            </a:r>
          </a:p>
          <a:p>
            <a:pPr defTabSz="454025"/>
            <a:endParaRPr lang="en-CA" sz="1200" b="0">
              <a:solidFill>
                <a:schemeClr val="accent1"/>
              </a:solidFill>
              <a:latin typeface="Courier New" pitchFamily="49" charset="0"/>
            </a:endParaRPr>
          </a:p>
          <a:p>
            <a:pPr defTabSz="454025"/>
            <a:r>
              <a:rPr lang="en-CA" sz="1200" b="0">
                <a:latin typeface="Courier New" pitchFamily="49" charset="0"/>
              </a:rPr>
              <a:t>	public E top ( );</a:t>
            </a:r>
          </a:p>
          <a:p>
            <a:pPr defTabSz="454025"/>
            <a:r>
              <a:rPr lang="en-CA" sz="1200" b="0">
                <a:latin typeface="Courier New" pitchFamily="49" charset="0"/>
              </a:rPr>
              <a:t>  </a:t>
            </a:r>
          </a:p>
          <a:p>
            <a:pPr defTabSz="454025"/>
            <a:r>
              <a:rPr lang="en-CA" sz="1200" b="0">
                <a:solidFill>
                  <a:schemeClr val="accent1"/>
                </a:solidFill>
                <a:latin typeface="Courier New" pitchFamily="49" charset="0"/>
              </a:rPr>
              <a:t>	/** This method returns true if the stack contains no items.</a:t>
            </a:r>
          </a:p>
          <a:p>
            <a:pPr defTabSz="454025"/>
            <a:r>
              <a:rPr lang="en-CA" sz="1200" b="0">
                <a:solidFill>
                  <a:schemeClr val="accent1"/>
                </a:solidFill>
                <a:latin typeface="Courier New" pitchFamily="49" charset="0"/>
              </a:rPr>
              <a:t>	 **</a:t>
            </a:r>
          </a:p>
          <a:p>
            <a:pPr defTabSz="454025"/>
            <a:r>
              <a:rPr lang="en-CA" sz="1200" b="0">
                <a:solidFill>
                  <a:schemeClr val="accent1"/>
                </a:solidFill>
                <a:latin typeface="Courier New" pitchFamily="49" charset="0"/>
              </a:rPr>
              <a:t>	 **	@return	boolean	 whether the stack is empty.		*/</a:t>
            </a:r>
          </a:p>
          <a:p>
            <a:pPr defTabSz="454025"/>
            <a:endParaRPr lang="en-CA" sz="1200" b="0">
              <a:latin typeface="Courier New" pitchFamily="49" charset="0"/>
            </a:endParaRPr>
          </a:p>
          <a:p>
            <a:pPr defTabSz="454025"/>
            <a:r>
              <a:rPr lang="en-CA" sz="1200" b="0">
                <a:latin typeface="Courier New" pitchFamily="49" charset="0"/>
              </a:rPr>
              <a:t>	public boolean empty ( );</a:t>
            </a:r>
          </a:p>
          <a:p>
            <a:pPr defTabSz="454025"/>
            <a:r>
              <a:rPr lang="en-CA" sz="1200" b="0">
                <a:latin typeface="Courier New" pitchFamily="49" charset="0"/>
              </a:rPr>
              <a:t>  </a:t>
            </a:r>
          </a:p>
          <a:p>
            <a:pPr defTabSz="454025"/>
            <a:r>
              <a:rPr lang="en-CA" sz="1200" b="0">
                <a:latin typeface="Courier New" pitchFamily="49" charset="0"/>
              </a:rPr>
              <a:t>}	</a:t>
            </a:r>
            <a:r>
              <a:rPr lang="en-CA" sz="1200" b="0">
                <a:solidFill>
                  <a:schemeClr val="accent1"/>
                </a:solidFill>
                <a:latin typeface="Courier New" pitchFamily="49" charset="0"/>
              </a:rPr>
              <a:t>// Stack</a:t>
            </a:r>
          </a:p>
        </p:txBody>
      </p:sp>
      <p:sp>
        <p:nvSpPr>
          <p:cNvPr id="41988" name="AutoShape 4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305800" y="6096000"/>
            <a:ext cx="457200" cy="381000"/>
          </a:xfrm>
          <a:prstGeom prst="actionButtonReturn">
            <a:avLst/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2895600" y="769938"/>
            <a:ext cx="4800600" cy="754062"/>
            <a:chOff x="1824" y="485"/>
            <a:chExt cx="3024" cy="475"/>
          </a:xfrm>
        </p:grpSpPr>
        <p:sp>
          <p:nvSpPr>
            <p:cNvPr id="41999" name="AutoShape 5"/>
            <p:cNvSpPr>
              <a:spLocks noChangeArrowheads="1"/>
            </p:cNvSpPr>
            <p:nvPr/>
          </p:nvSpPr>
          <p:spPr bwMode="auto">
            <a:xfrm>
              <a:off x="3072" y="485"/>
              <a:ext cx="1776" cy="308"/>
            </a:xfrm>
            <a:prstGeom prst="wedgeRectCallout">
              <a:avLst>
                <a:gd name="adj1" fmla="val -105519"/>
                <a:gd name="adj2" fmla="val 57792"/>
              </a:avLst>
            </a:prstGeom>
            <a:solidFill>
              <a:schemeClr val="hlink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r>
                <a:rPr lang="en-CA" sz="1400"/>
                <a:t>Defines a generic type parameter</a:t>
              </a:r>
            </a:p>
          </p:txBody>
        </p:sp>
        <p:sp>
          <p:nvSpPr>
            <p:cNvPr id="42000" name="Rectangle 6"/>
            <p:cNvSpPr>
              <a:spLocks noChangeArrowheads="1"/>
            </p:cNvSpPr>
            <p:nvPr/>
          </p:nvSpPr>
          <p:spPr bwMode="auto">
            <a:xfrm>
              <a:off x="1824" y="816"/>
              <a:ext cx="240" cy="144"/>
            </a:xfrm>
            <a:prstGeom prst="rect">
              <a:avLst/>
            </a:prstGeom>
            <a:noFill/>
            <a:ln w="12700">
              <a:solidFill>
                <a:schemeClr val="accent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CA"/>
            </a:p>
          </p:txBody>
        </p:sp>
      </p:grpSp>
      <p:grpSp>
        <p:nvGrpSpPr>
          <p:cNvPr id="3" name="Group 10"/>
          <p:cNvGrpSpPr>
            <a:grpSpLocks/>
          </p:cNvGrpSpPr>
          <p:nvPr/>
        </p:nvGrpSpPr>
        <p:grpSpPr bwMode="auto">
          <a:xfrm>
            <a:off x="2971800" y="1684338"/>
            <a:ext cx="5105400" cy="982662"/>
            <a:chOff x="1872" y="1061"/>
            <a:chExt cx="3216" cy="619"/>
          </a:xfrm>
        </p:grpSpPr>
        <p:sp>
          <p:nvSpPr>
            <p:cNvPr id="41997" name="AutoShape 8"/>
            <p:cNvSpPr>
              <a:spLocks noChangeArrowheads="1"/>
            </p:cNvSpPr>
            <p:nvPr/>
          </p:nvSpPr>
          <p:spPr bwMode="auto">
            <a:xfrm>
              <a:off x="2496" y="1061"/>
              <a:ext cx="2592" cy="308"/>
            </a:xfrm>
            <a:prstGeom prst="wedgeRectCallout">
              <a:avLst>
                <a:gd name="adj1" fmla="val -57213"/>
                <a:gd name="adj2" fmla="val 106167"/>
              </a:avLst>
            </a:prstGeom>
            <a:solidFill>
              <a:schemeClr val="hlink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r>
                <a:rPr lang="en-CA" sz="1400"/>
                <a:t>We don’t know the type of item, so it is represented as a generic type</a:t>
              </a:r>
            </a:p>
          </p:txBody>
        </p:sp>
        <p:sp>
          <p:nvSpPr>
            <p:cNvPr id="41998" name="Rectangle 9"/>
            <p:cNvSpPr>
              <a:spLocks noChangeArrowheads="1"/>
            </p:cNvSpPr>
            <p:nvPr/>
          </p:nvSpPr>
          <p:spPr bwMode="auto">
            <a:xfrm>
              <a:off x="1872" y="1536"/>
              <a:ext cx="432" cy="144"/>
            </a:xfrm>
            <a:prstGeom prst="rect">
              <a:avLst/>
            </a:prstGeom>
            <a:noFill/>
            <a:ln w="12700">
              <a:solidFill>
                <a:schemeClr val="accent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CA"/>
            </a:p>
          </p:txBody>
        </p:sp>
      </p:grpSp>
      <p:grpSp>
        <p:nvGrpSpPr>
          <p:cNvPr id="4" name="Group 17"/>
          <p:cNvGrpSpPr>
            <a:grpSpLocks/>
          </p:cNvGrpSpPr>
          <p:nvPr/>
        </p:nvGrpSpPr>
        <p:grpSpPr bwMode="auto">
          <a:xfrm>
            <a:off x="1874838" y="3613150"/>
            <a:ext cx="4983162" cy="1347788"/>
            <a:chOff x="1181" y="2276"/>
            <a:chExt cx="3139" cy="849"/>
          </a:xfrm>
        </p:grpSpPr>
        <p:sp>
          <p:nvSpPr>
            <p:cNvPr id="41992" name="AutoShape 11"/>
            <p:cNvSpPr>
              <a:spLocks noChangeArrowheads="1"/>
            </p:cNvSpPr>
            <p:nvPr/>
          </p:nvSpPr>
          <p:spPr bwMode="auto">
            <a:xfrm>
              <a:off x="2112" y="2592"/>
              <a:ext cx="2208" cy="308"/>
            </a:xfrm>
            <a:prstGeom prst="wedgeRectCallout">
              <a:avLst>
                <a:gd name="adj1" fmla="val -29074"/>
                <a:gd name="adj2" fmla="val 36037"/>
              </a:avLst>
            </a:prstGeom>
            <a:solidFill>
              <a:schemeClr val="hlink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r>
                <a:rPr lang="en-CA" sz="1400"/>
                <a:t>Pop and Top both return types which must be represented as generic</a:t>
              </a:r>
            </a:p>
          </p:txBody>
        </p:sp>
        <p:sp>
          <p:nvSpPr>
            <p:cNvPr id="41993" name="Rectangle 12"/>
            <p:cNvSpPr>
              <a:spLocks noChangeArrowheads="1"/>
            </p:cNvSpPr>
            <p:nvPr/>
          </p:nvSpPr>
          <p:spPr bwMode="auto">
            <a:xfrm>
              <a:off x="1181" y="2276"/>
              <a:ext cx="363" cy="135"/>
            </a:xfrm>
            <a:prstGeom prst="rect">
              <a:avLst/>
            </a:prstGeom>
            <a:noFill/>
            <a:ln w="12700">
              <a:solidFill>
                <a:schemeClr val="accent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41994" name="Rectangle 13"/>
            <p:cNvSpPr>
              <a:spLocks noChangeArrowheads="1"/>
            </p:cNvSpPr>
            <p:nvPr/>
          </p:nvSpPr>
          <p:spPr bwMode="auto">
            <a:xfrm>
              <a:off x="1194" y="2990"/>
              <a:ext cx="335" cy="135"/>
            </a:xfrm>
            <a:prstGeom prst="rect">
              <a:avLst/>
            </a:prstGeom>
            <a:noFill/>
            <a:ln w="12700">
              <a:solidFill>
                <a:schemeClr val="accent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CA"/>
            </a:p>
          </p:txBody>
        </p:sp>
        <p:cxnSp>
          <p:nvCxnSpPr>
            <p:cNvPr id="41995" name="AutoShape 15"/>
            <p:cNvCxnSpPr>
              <a:cxnSpLocks noChangeShapeType="1"/>
              <a:stCxn id="41992" idx="1"/>
              <a:endCxn id="41994" idx="3"/>
            </p:cNvCxnSpPr>
            <p:nvPr/>
          </p:nvCxnSpPr>
          <p:spPr bwMode="auto">
            <a:xfrm flipH="1">
              <a:off x="1529" y="2746"/>
              <a:ext cx="583" cy="312"/>
            </a:xfrm>
            <a:prstGeom prst="straightConnector1">
              <a:avLst/>
            </a:prstGeom>
            <a:noFill/>
            <a:ln w="19050">
              <a:solidFill>
                <a:schemeClr val="accent2"/>
              </a:solidFill>
              <a:round/>
              <a:headEnd/>
              <a:tailEnd type="triangle" w="med" len="med"/>
            </a:ln>
          </p:spPr>
        </p:cxnSp>
        <p:cxnSp>
          <p:nvCxnSpPr>
            <p:cNvPr id="41996" name="AutoShape 16"/>
            <p:cNvCxnSpPr>
              <a:cxnSpLocks noChangeShapeType="1"/>
              <a:stCxn id="41992" idx="1"/>
              <a:endCxn id="41993" idx="3"/>
            </p:cNvCxnSpPr>
            <p:nvPr/>
          </p:nvCxnSpPr>
          <p:spPr bwMode="auto">
            <a:xfrm flipH="1" flipV="1">
              <a:off x="1544" y="2344"/>
              <a:ext cx="568" cy="402"/>
            </a:xfrm>
            <a:prstGeom prst="straightConnector1">
              <a:avLst/>
            </a:prstGeom>
            <a:noFill/>
            <a:ln w="19050">
              <a:solidFill>
                <a:schemeClr val="accent2"/>
              </a:solidFill>
              <a:round/>
              <a:headEnd/>
              <a:tailEnd type="triangle" w="med" len="med"/>
            </a:ln>
          </p:spPr>
        </p:cxn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>
          <a:xfrm>
            <a:off x="2514600" y="304800"/>
            <a:ext cx="3835400" cy="517525"/>
          </a:xfrm>
        </p:spPr>
        <p:txBody>
          <a:bodyPr/>
          <a:lstStyle/>
          <a:p>
            <a:r>
              <a:rPr lang="en-CA" smtClean="0"/>
              <a:t>Generic ConStack</a:t>
            </a:r>
          </a:p>
        </p:txBody>
      </p:sp>
      <p:sp>
        <p:nvSpPr>
          <p:cNvPr id="43011" name="AutoShape 3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458200" y="6172200"/>
            <a:ext cx="457200" cy="381000"/>
          </a:xfrm>
          <a:prstGeom prst="actionButtonReturn">
            <a:avLst/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43012" name="AutoShape 4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7772400" y="6172200"/>
            <a:ext cx="457200" cy="381000"/>
          </a:xfrm>
          <a:prstGeom prst="actionButtonForwardNext">
            <a:avLst/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43013" name="Rectangle 5"/>
          <p:cNvSpPr>
            <a:spLocks noChangeArrowheads="1"/>
          </p:cNvSpPr>
          <p:nvPr/>
        </p:nvSpPr>
        <p:spPr bwMode="auto">
          <a:xfrm>
            <a:off x="381000" y="838200"/>
            <a:ext cx="7169150" cy="59340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defTabSz="454025">
              <a:lnSpc>
                <a:spcPct val="100000"/>
              </a:lnSpc>
            </a:pPr>
            <a:r>
              <a:rPr lang="en-CA" sz="1200" b="0">
                <a:latin typeface="Courier New" pitchFamily="49" charset="0"/>
              </a:rPr>
              <a:t>package Collections;</a:t>
            </a:r>
          </a:p>
          <a:p>
            <a:pPr defTabSz="454025">
              <a:lnSpc>
                <a:spcPct val="100000"/>
              </a:lnSpc>
            </a:pPr>
            <a:r>
              <a:rPr lang="en-CA" sz="1200" b="0">
                <a:latin typeface="Courier New" pitchFamily="49" charset="0"/>
              </a:rPr>
              <a:t>import java.io.*;</a:t>
            </a:r>
          </a:p>
          <a:p>
            <a:pPr defTabSz="454025">
              <a:lnSpc>
                <a:spcPct val="100000"/>
              </a:lnSpc>
            </a:pPr>
            <a:r>
              <a:rPr lang="en-CA" sz="1200" b="0">
                <a:latin typeface="Courier New" pitchFamily="49" charset="0"/>
              </a:rPr>
              <a:t> </a:t>
            </a:r>
          </a:p>
          <a:p>
            <a:pPr defTabSz="454025">
              <a:lnSpc>
                <a:spcPct val="100000"/>
              </a:lnSpc>
            </a:pPr>
            <a:r>
              <a:rPr lang="en-CA" sz="1200" b="0">
                <a:latin typeface="Courier New" pitchFamily="49" charset="0"/>
              </a:rPr>
              <a:t>public class ConStack &lt;E&gt; implements Stack &lt;E&gt;, Serializable {</a:t>
            </a:r>
          </a:p>
          <a:p>
            <a:pPr defTabSz="454025">
              <a:lnSpc>
                <a:spcPct val="100000"/>
              </a:lnSpc>
            </a:pPr>
            <a:endParaRPr lang="en-CA" sz="1200" b="0">
              <a:latin typeface="Courier New" pitchFamily="49" charset="0"/>
            </a:endParaRPr>
          </a:p>
          <a:p>
            <a:pPr defTabSz="454025">
              <a:lnSpc>
                <a:spcPct val="100000"/>
              </a:lnSpc>
            </a:pPr>
            <a:r>
              <a:rPr lang="en-CA" sz="1200" b="0">
                <a:latin typeface="Courier New" pitchFamily="49" charset="0"/>
              </a:rPr>
              <a:t>	private int		top;			</a:t>
            </a:r>
            <a:r>
              <a:rPr lang="en-CA" sz="1200" b="0">
                <a:solidFill>
                  <a:schemeClr val="accent1"/>
                </a:solidFill>
                <a:latin typeface="Courier New" pitchFamily="49" charset="0"/>
              </a:rPr>
              <a:t>// next available element</a:t>
            </a:r>
            <a:endParaRPr lang="en-CA" sz="1200" b="0">
              <a:latin typeface="Courier New" pitchFamily="49" charset="0"/>
            </a:endParaRPr>
          </a:p>
          <a:p>
            <a:pPr defTabSz="454025">
              <a:lnSpc>
                <a:spcPct val="100000"/>
              </a:lnSpc>
            </a:pPr>
            <a:r>
              <a:rPr lang="en-CA" sz="1200" b="0">
                <a:latin typeface="Courier New" pitchFamily="49" charset="0"/>
              </a:rPr>
              <a:t>	private E[]		elts;		</a:t>
            </a:r>
            <a:r>
              <a:rPr lang="en-CA" sz="1200" b="0">
                <a:solidFill>
                  <a:schemeClr val="accent1"/>
                </a:solidFill>
                <a:latin typeface="Courier New" pitchFamily="49" charset="0"/>
              </a:rPr>
              <a:t>// elements of the stack</a:t>
            </a:r>
          </a:p>
          <a:p>
            <a:pPr defTabSz="454025">
              <a:lnSpc>
                <a:spcPct val="100000"/>
              </a:lnSpc>
            </a:pPr>
            <a:endParaRPr lang="en-CA" sz="1200" b="0">
              <a:latin typeface="Courier New" pitchFamily="49" charset="0"/>
            </a:endParaRPr>
          </a:p>
          <a:p>
            <a:pPr defTabSz="454025">
              <a:lnSpc>
                <a:spcPct val="100000"/>
              </a:lnSpc>
            </a:pPr>
            <a:r>
              <a:rPr lang="en-CA" sz="1200" b="0">
                <a:latin typeface="Courier New" pitchFamily="49" charset="0"/>
              </a:rPr>
              <a:t>	</a:t>
            </a:r>
            <a:r>
              <a:rPr lang="en-CA" sz="1200" b="0">
                <a:solidFill>
                  <a:schemeClr val="accent1"/>
                </a:solidFill>
                <a:latin typeface="Courier New" pitchFamily="49" charset="0"/>
              </a:rPr>
              <a:t>/**	This constructor creates a new, empty stack capable of holding 100</a:t>
            </a:r>
          </a:p>
          <a:p>
            <a:pPr defTabSz="454025">
              <a:lnSpc>
                <a:spcPct val="100000"/>
              </a:lnSpc>
            </a:pPr>
            <a:r>
              <a:rPr lang="en-CA" sz="1200" b="0">
                <a:solidFill>
                  <a:schemeClr val="accent1"/>
                </a:solidFill>
                <a:latin typeface="Courier New" pitchFamily="49" charset="0"/>
              </a:rPr>
              <a:t>	 **	items.	*/</a:t>
            </a:r>
            <a:endParaRPr lang="en-CA" sz="1200" b="0">
              <a:latin typeface="Courier New" pitchFamily="49" charset="0"/>
            </a:endParaRPr>
          </a:p>
          <a:p>
            <a:pPr defTabSz="454025">
              <a:lnSpc>
                <a:spcPct val="100000"/>
              </a:lnSpc>
            </a:pPr>
            <a:endParaRPr lang="en-CA" sz="1200" b="0">
              <a:latin typeface="Courier New" pitchFamily="49" charset="0"/>
            </a:endParaRPr>
          </a:p>
          <a:p>
            <a:pPr defTabSz="454025">
              <a:lnSpc>
                <a:spcPct val="100000"/>
              </a:lnSpc>
            </a:pPr>
            <a:r>
              <a:rPr lang="en-CA" sz="1200" b="0">
                <a:latin typeface="Courier New" pitchFamily="49" charset="0"/>
              </a:rPr>
              <a:t>	public ConStack ( ) {</a:t>
            </a:r>
          </a:p>
          <a:p>
            <a:pPr defTabSz="454025">
              <a:lnSpc>
                <a:spcPct val="100000"/>
              </a:lnSpc>
            </a:pPr>
            <a:endParaRPr lang="en-CA" sz="1200" b="0">
              <a:latin typeface="Courier New" pitchFamily="49" charset="0"/>
            </a:endParaRPr>
          </a:p>
          <a:p>
            <a:pPr defTabSz="454025">
              <a:lnSpc>
                <a:spcPct val="100000"/>
              </a:lnSpc>
            </a:pPr>
            <a:r>
              <a:rPr lang="en-CA" sz="1200" b="0">
                <a:latin typeface="Courier New" pitchFamily="49" charset="0"/>
              </a:rPr>
              <a:t>		this(100);</a:t>
            </a:r>
          </a:p>
          <a:p>
            <a:pPr defTabSz="454025">
              <a:lnSpc>
                <a:spcPct val="100000"/>
              </a:lnSpc>
            </a:pPr>
            <a:endParaRPr lang="en-CA" sz="1200" b="0">
              <a:latin typeface="Courier New" pitchFamily="49" charset="0"/>
            </a:endParaRPr>
          </a:p>
          <a:p>
            <a:pPr defTabSz="454025">
              <a:lnSpc>
                <a:spcPct val="100000"/>
              </a:lnSpc>
            </a:pPr>
            <a:r>
              <a:rPr lang="en-CA" sz="1200" b="0">
                <a:latin typeface="Courier New" pitchFamily="49" charset="0"/>
              </a:rPr>
              <a:t>	};	</a:t>
            </a:r>
            <a:r>
              <a:rPr lang="en-CA" sz="1200" b="0">
                <a:solidFill>
                  <a:schemeClr val="accent1"/>
                </a:solidFill>
                <a:latin typeface="Courier New" pitchFamily="49" charset="0"/>
              </a:rPr>
              <a:t>// constructor</a:t>
            </a:r>
          </a:p>
          <a:p>
            <a:pPr defTabSz="454025">
              <a:lnSpc>
                <a:spcPct val="100000"/>
              </a:lnSpc>
            </a:pPr>
            <a:endParaRPr lang="en-CA" sz="1200" b="0">
              <a:latin typeface="Courier New" pitchFamily="49" charset="0"/>
            </a:endParaRPr>
          </a:p>
          <a:p>
            <a:pPr defTabSz="454025">
              <a:lnSpc>
                <a:spcPct val="100000"/>
              </a:lnSpc>
            </a:pPr>
            <a:endParaRPr lang="en-CA" sz="1200" b="0">
              <a:latin typeface="Courier New" pitchFamily="49" charset="0"/>
            </a:endParaRPr>
          </a:p>
          <a:p>
            <a:pPr defTabSz="454025">
              <a:lnSpc>
                <a:spcPct val="100000"/>
              </a:lnSpc>
            </a:pPr>
            <a:r>
              <a:rPr lang="en-CA" sz="1200" b="0">
                <a:latin typeface="Courier New" pitchFamily="49" charset="0"/>
              </a:rPr>
              <a:t>	</a:t>
            </a:r>
            <a:r>
              <a:rPr lang="en-CA" sz="1200" b="0">
                <a:solidFill>
                  <a:schemeClr val="accent1"/>
                </a:solidFill>
                <a:latin typeface="Courier New" pitchFamily="49" charset="0"/>
              </a:rPr>
              <a:t>/**	This constructor creates a new, empty stack capable of holding a</a:t>
            </a:r>
          </a:p>
          <a:p>
            <a:pPr defTabSz="454025">
              <a:lnSpc>
                <a:spcPct val="100000"/>
              </a:lnSpc>
            </a:pPr>
            <a:r>
              <a:rPr lang="en-CA" sz="1200" b="0">
                <a:solidFill>
                  <a:schemeClr val="accent1"/>
                </a:solidFill>
                <a:latin typeface="Courier New" pitchFamily="49" charset="0"/>
              </a:rPr>
              <a:t>	 **	particular number of items.</a:t>
            </a:r>
          </a:p>
          <a:p>
            <a:pPr defTabSz="454025">
              <a:lnSpc>
                <a:spcPct val="100000"/>
              </a:lnSpc>
            </a:pPr>
            <a:r>
              <a:rPr lang="en-CA" sz="1200" b="0">
                <a:solidFill>
                  <a:schemeClr val="accent1"/>
                </a:solidFill>
                <a:latin typeface="Courier New" pitchFamily="49" charset="0"/>
              </a:rPr>
              <a:t>	 **</a:t>
            </a:r>
          </a:p>
          <a:p>
            <a:pPr defTabSz="454025">
              <a:lnSpc>
                <a:spcPct val="100000"/>
              </a:lnSpc>
            </a:pPr>
            <a:r>
              <a:rPr lang="en-CA" sz="1200" b="0">
                <a:solidFill>
                  <a:schemeClr val="accent1"/>
                </a:solidFill>
                <a:latin typeface="Courier New" pitchFamily="49" charset="0"/>
              </a:rPr>
              <a:t>	 **	@param	size	 the number of items for the stack.	*/</a:t>
            </a:r>
          </a:p>
          <a:p>
            <a:pPr defTabSz="454025">
              <a:lnSpc>
                <a:spcPct val="100000"/>
              </a:lnSpc>
            </a:pPr>
            <a:endParaRPr lang="en-CA" sz="1200" b="0">
              <a:latin typeface="Courier New" pitchFamily="49" charset="0"/>
            </a:endParaRPr>
          </a:p>
          <a:p>
            <a:pPr defTabSz="454025">
              <a:lnSpc>
                <a:spcPct val="100000"/>
              </a:lnSpc>
            </a:pPr>
            <a:r>
              <a:rPr lang="en-CA" sz="1200" b="0">
                <a:latin typeface="Courier New" pitchFamily="49" charset="0"/>
              </a:rPr>
              <a:t>	public ConStack ( int size ) {</a:t>
            </a:r>
          </a:p>
          <a:p>
            <a:pPr defTabSz="454025">
              <a:lnSpc>
                <a:spcPct val="100000"/>
              </a:lnSpc>
            </a:pPr>
            <a:endParaRPr lang="en-CA" sz="1200" b="0">
              <a:latin typeface="Courier New" pitchFamily="49" charset="0"/>
            </a:endParaRPr>
          </a:p>
          <a:p>
            <a:pPr defTabSz="454025">
              <a:lnSpc>
                <a:spcPct val="100000"/>
              </a:lnSpc>
            </a:pPr>
            <a:r>
              <a:rPr lang="en-CA" sz="1200" b="0">
                <a:latin typeface="Courier New" pitchFamily="49" charset="0"/>
              </a:rPr>
              <a:t>		elts = (E[])new Object[size];</a:t>
            </a:r>
          </a:p>
          <a:p>
            <a:pPr defTabSz="454025">
              <a:lnSpc>
                <a:spcPct val="100000"/>
              </a:lnSpc>
            </a:pPr>
            <a:r>
              <a:rPr lang="en-CA" sz="1200" b="0">
                <a:latin typeface="Courier New" pitchFamily="49" charset="0"/>
              </a:rPr>
              <a:t>		top = 0;</a:t>
            </a:r>
          </a:p>
          <a:p>
            <a:pPr defTabSz="454025">
              <a:lnSpc>
                <a:spcPct val="100000"/>
              </a:lnSpc>
            </a:pPr>
            <a:endParaRPr lang="en-CA" sz="1200" b="0">
              <a:latin typeface="Courier New" pitchFamily="49" charset="0"/>
            </a:endParaRPr>
          </a:p>
          <a:p>
            <a:pPr defTabSz="454025">
              <a:lnSpc>
                <a:spcPct val="100000"/>
              </a:lnSpc>
            </a:pPr>
            <a:r>
              <a:rPr lang="en-CA" sz="1200" b="0">
                <a:latin typeface="Courier New" pitchFamily="49" charset="0"/>
              </a:rPr>
              <a:t>	};	</a:t>
            </a:r>
            <a:r>
              <a:rPr lang="en-CA" sz="1200" b="0">
                <a:solidFill>
                  <a:schemeClr val="accent1"/>
                </a:solidFill>
                <a:latin typeface="Courier New" pitchFamily="49" charset="0"/>
              </a:rPr>
              <a:t>// constructor</a:t>
            </a:r>
          </a:p>
          <a:p>
            <a:pPr defTabSz="454025">
              <a:lnSpc>
                <a:spcPct val="100000"/>
              </a:lnSpc>
            </a:pPr>
            <a:endParaRPr lang="en-CA" sz="1200" b="0">
              <a:latin typeface="Courier New" pitchFamily="49" charset="0"/>
            </a:endParaRPr>
          </a:p>
          <a:p>
            <a:pPr defTabSz="454025">
              <a:lnSpc>
                <a:spcPct val="100000"/>
              </a:lnSpc>
            </a:pPr>
            <a:endParaRPr lang="en-CA" sz="1200" b="0">
              <a:latin typeface="Courier New" pitchFamily="49" charset="0"/>
            </a:endParaRPr>
          </a:p>
          <a:p>
            <a:pPr defTabSz="454025">
              <a:lnSpc>
                <a:spcPct val="100000"/>
              </a:lnSpc>
            </a:pPr>
            <a:r>
              <a:rPr lang="en-CA" sz="1200" b="0">
                <a:latin typeface="Courier New" pitchFamily="49" charset="0"/>
              </a:rPr>
              <a:t>	</a:t>
            </a:r>
          </a:p>
        </p:txBody>
      </p: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425450" y="788988"/>
            <a:ext cx="4832350" cy="296862"/>
            <a:chOff x="268" y="497"/>
            <a:chExt cx="3044" cy="187"/>
          </a:xfrm>
        </p:grpSpPr>
        <p:sp>
          <p:nvSpPr>
            <p:cNvPr id="43028" name="AutoShape 6"/>
            <p:cNvSpPr>
              <a:spLocks noChangeArrowheads="1"/>
            </p:cNvSpPr>
            <p:nvPr/>
          </p:nvSpPr>
          <p:spPr bwMode="auto">
            <a:xfrm>
              <a:off x="2016" y="497"/>
              <a:ext cx="1296" cy="187"/>
            </a:xfrm>
            <a:prstGeom prst="wedgeRectCallout">
              <a:avLst>
                <a:gd name="adj1" fmla="val -90819"/>
                <a:gd name="adj2" fmla="val 13102"/>
              </a:avLst>
            </a:prstGeom>
            <a:solidFill>
              <a:schemeClr val="hlink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r>
                <a:rPr lang="en-CA" sz="1400"/>
                <a:t>Part of Collections.</a:t>
              </a:r>
            </a:p>
          </p:txBody>
        </p:sp>
        <p:sp>
          <p:nvSpPr>
            <p:cNvPr id="43029" name="Rectangle 7"/>
            <p:cNvSpPr>
              <a:spLocks noChangeArrowheads="1"/>
            </p:cNvSpPr>
            <p:nvPr/>
          </p:nvSpPr>
          <p:spPr bwMode="auto">
            <a:xfrm>
              <a:off x="268" y="531"/>
              <a:ext cx="1218" cy="146"/>
            </a:xfrm>
            <a:prstGeom prst="rect">
              <a:avLst/>
            </a:prstGeom>
            <a:noFill/>
            <a:ln w="12700">
              <a:solidFill>
                <a:schemeClr val="accent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CA"/>
            </a:p>
          </p:txBody>
        </p:sp>
      </p:grpSp>
      <p:grpSp>
        <p:nvGrpSpPr>
          <p:cNvPr id="3" name="Group 14"/>
          <p:cNvGrpSpPr>
            <a:grpSpLocks/>
          </p:cNvGrpSpPr>
          <p:nvPr/>
        </p:nvGrpSpPr>
        <p:grpSpPr bwMode="auto">
          <a:xfrm>
            <a:off x="3824288" y="750888"/>
            <a:ext cx="4481512" cy="858837"/>
            <a:chOff x="2409" y="473"/>
            <a:chExt cx="2823" cy="541"/>
          </a:xfrm>
        </p:grpSpPr>
        <p:sp>
          <p:nvSpPr>
            <p:cNvPr id="43026" name="AutoShape 9"/>
            <p:cNvSpPr>
              <a:spLocks noChangeArrowheads="1"/>
            </p:cNvSpPr>
            <p:nvPr/>
          </p:nvSpPr>
          <p:spPr bwMode="auto">
            <a:xfrm>
              <a:off x="3936" y="473"/>
              <a:ext cx="1296" cy="429"/>
            </a:xfrm>
            <a:prstGeom prst="wedgeRectCallout">
              <a:avLst>
                <a:gd name="adj1" fmla="val -122917"/>
                <a:gd name="adj2" fmla="val 47671"/>
              </a:avLst>
            </a:prstGeom>
            <a:solidFill>
              <a:schemeClr val="hlink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r>
                <a:rPr lang="en-CA" sz="1400"/>
                <a:t>Implement a class called Stack of some generic type E.</a:t>
              </a:r>
            </a:p>
          </p:txBody>
        </p:sp>
        <p:sp>
          <p:nvSpPr>
            <p:cNvPr id="43027" name="Rectangle 10"/>
            <p:cNvSpPr>
              <a:spLocks noChangeArrowheads="1"/>
            </p:cNvSpPr>
            <p:nvPr/>
          </p:nvSpPr>
          <p:spPr bwMode="auto">
            <a:xfrm>
              <a:off x="2409" y="892"/>
              <a:ext cx="554" cy="122"/>
            </a:xfrm>
            <a:prstGeom prst="rect">
              <a:avLst/>
            </a:prstGeom>
            <a:noFill/>
            <a:ln w="12700">
              <a:solidFill>
                <a:schemeClr val="accent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CA"/>
            </a:p>
          </p:txBody>
        </p:sp>
      </p:grpSp>
      <p:grpSp>
        <p:nvGrpSpPr>
          <p:cNvPr id="4" name="Group 15"/>
          <p:cNvGrpSpPr>
            <a:grpSpLocks/>
          </p:cNvGrpSpPr>
          <p:nvPr/>
        </p:nvGrpSpPr>
        <p:grpSpPr bwMode="auto">
          <a:xfrm>
            <a:off x="1631950" y="1420813"/>
            <a:ext cx="6369050" cy="1277937"/>
            <a:chOff x="1028" y="895"/>
            <a:chExt cx="4012" cy="805"/>
          </a:xfrm>
        </p:grpSpPr>
        <p:sp>
          <p:nvSpPr>
            <p:cNvPr id="43024" name="Rectangle 11"/>
            <p:cNvSpPr>
              <a:spLocks noChangeArrowheads="1"/>
            </p:cNvSpPr>
            <p:nvPr/>
          </p:nvSpPr>
          <p:spPr bwMode="auto">
            <a:xfrm>
              <a:off x="1028" y="895"/>
              <a:ext cx="735" cy="129"/>
            </a:xfrm>
            <a:prstGeom prst="rect">
              <a:avLst/>
            </a:prstGeom>
            <a:noFill/>
            <a:ln w="12700">
              <a:solidFill>
                <a:schemeClr val="accent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43025" name="AutoShape 13"/>
            <p:cNvSpPr>
              <a:spLocks noChangeArrowheads="1"/>
            </p:cNvSpPr>
            <p:nvPr/>
          </p:nvSpPr>
          <p:spPr bwMode="auto">
            <a:xfrm>
              <a:off x="2496" y="1392"/>
              <a:ext cx="2544" cy="308"/>
            </a:xfrm>
            <a:prstGeom prst="wedgeRectCallout">
              <a:avLst>
                <a:gd name="adj1" fmla="val -78301"/>
                <a:gd name="adj2" fmla="val -202597"/>
              </a:avLst>
            </a:prstGeom>
            <a:solidFill>
              <a:schemeClr val="hlink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r>
                <a:rPr lang="en-CA" sz="1400"/>
                <a:t>ConStack is the implementation with the same type E which implements a Stack. </a:t>
              </a:r>
            </a:p>
          </p:txBody>
        </p:sp>
      </p:grpSp>
      <p:grpSp>
        <p:nvGrpSpPr>
          <p:cNvPr id="5" name="Group 18"/>
          <p:cNvGrpSpPr>
            <a:grpSpLocks/>
          </p:cNvGrpSpPr>
          <p:nvPr/>
        </p:nvGrpSpPr>
        <p:grpSpPr bwMode="auto">
          <a:xfrm>
            <a:off x="1600200" y="1200150"/>
            <a:ext cx="6019800" cy="968375"/>
            <a:chOff x="1008" y="756"/>
            <a:chExt cx="3792" cy="610"/>
          </a:xfrm>
        </p:grpSpPr>
        <p:sp>
          <p:nvSpPr>
            <p:cNvPr id="43022" name="AutoShape 16"/>
            <p:cNvSpPr>
              <a:spLocks noChangeArrowheads="1"/>
            </p:cNvSpPr>
            <p:nvPr/>
          </p:nvSpPr>
          <p:spPr bwMode="auto">
            <a:xfrm>
              <a:off x="2160" y="756"/>
              <a:ext cx="2640" cy="308"/>
            </a:xfrm>
            <a:prstGeom prst="wedgeRectCallout">
              <a:avLst>
                <a:gd name="adj1" fmla="val -53259"/>
                <a:gd name="adj2" fmla="val 122079"/>
              </a:avLst>
            </a:prstGeom>
            <a:solidFill>
              <a:schemeClr val="hlink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r>
                <a:rPr lang="en-CA" sz="1400"/>
                <a:t>“elts” thus defines an array of E, which are nothing more then objects (generic).</a:t>
              </a:r>
            </a:p>
          </p:txBody>
        </p:sp>
        <p:sp>
          <p:nvSpPr>
            <p:cNvPr id="43023" name="Rectangle 17"/>
            <p:cNvSpPr>
              <a:spLocks noChangeArrowheads="1"/>
            </p:cNvSpPr>
            <p:nvPr/>
          </p:nvSpPr>
          <p:spPr bwMode="auto">
            <a:xfrm>
              <a:off x="1008" y="1248"/>
              <a:ext cx="1056" cy="118"/>
            </a:xfrm>
            <a:prstGeom prst="rect">
              <a:avLst/>
            </a:prstGeom>
            <a:noFill/>
            <a:ln w="12700">
              <a:solidFill>
                <a:schemeClr val="accent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CA"/>
            </a:p>
          </p:txBody>
        </p:sp>
      </p:grpSp>
      <p:grpSp>
        <p:nvGrpSpPr>
          <p:cNvPr id="6" name="Group 21"/>
          <p:cNvGrpSpPr>
            <a:grpSpLocks/>
          </p:cNvGrpSpPr>
          <p:nvPr/>
        </p:nvGrpSpPr>
        <p:grpSpPr bwMode="auto">
          <a:xfrm>
            <a:off x="1987550" y="3886200"/>
            <a:ext cx="6165850" cy="1757363"/>
            <a:chOff x="1252" y="2448"/>
            <a:chExt cx="3884" cy="1107"/>
          </a:xfrm>
        </p:grpSpPr>
        <p:sp>
          <p:nvSpPr>
            <p:cNvPr id="43020" name="AutoShape 19"/>
            <p:cNvSpPr>
              <a:spLocks noChangeArrowheads="1"/>
            </p:cNvSpPr>
            <p:nvPr/>
          </p:nvSpPr>
          <p:spPr bwMode="auto">
            <a:xfrm>
              <a:off x="2160" y="2448"/>
              <a:ext cx="2976" cy="550"/>
            </a:xfrm>
            <a:prstGeom prst="wedgeRectCallout">
              <a:avLst>
                <a:gd name="adj1" fmla="val -46574"/>
                <a:gd name="adj2" fmla="val 125819"/>
              </a:avLst>
            </a:prstGeom>
            <a:solidFill>
              <a:schemeClr val="hlink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r>
                <a:rPr lang="en-CA" sz="1400"/>
                <a:t>When creating the array we are creating a set of pointers which will be of type E. Note: generics must be objects. So, elts now will be constrained to containing only elements of type E.</a:t>
              </a:r>
            </a:p>
          </p:txBody>
        </p:sp>
        <p:sp>
          <p:nvSpPr>
            <p:cNvPr id="43021" name="Rectangle 20"/>
            <p:cNvSpPr>
              <a:spLocks noChangeArrowheads="1"/>
            </p:cNvSpPr>
            <p:nvPr/>
          </p:nvSpPr>
          <p:spPr bwMode="auto">
            <a:xfrm>
              <a:off x="1252" y="3428"/>
              <a:ext cx="1327" cy="127"/>
            </a:xfrm>
            <a:prstGeom prst="rect">
              <a:avLst/>
            </a:prstGeom>
            <a:noFill/>
            <a:ln w="12700">
              <a:solidFill>
                <a:schemeClr val="accent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CA"/>
            </a:p>
          </p:txBody>
        </p:sp>
      </p:grpSp>
      <p:sp>
        <p:nvSpPr>
          <p:cNvPr id="72726" name="AutoShape 22"/>
          <p:cNvSpPr>
            <a:spLocks noChangeArrowheads="1"/>
          </p:cNvSpPr>
          <p:nvPr/>
        </p:nvSpPr>
        <p:spPr bwMode="auto">
          <a:xfrm>
            <a:off x="1524000" y="3657600"/>
            <a:ext cx="5486400" cy="681038"/>
          </a:xfrm>
          <a:prstGeom prst="wedgeRectCallout">
            <a:avLst>
              <a:gd name="adj1" fmla="val -12556"/>
              <a:gd name="adj2" fmla="val 47407"/>
            </a:avLst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en-CA" sz="1400"/>
              <a:t>Important to note that the type of E is known at this point since ConStack is an Object where the actual type was passed when we created the “new ConStack”.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2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726" grpId="0" animBg="1" autoUpdateAnimBg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2635250" y="196850"/>
            <a:ext cx="3835400" cy="517525"/>
          </a:xfrm>
        </p:spPr>
        <p:txBody>
          <a:bodyPr/>
          <a:lstStyle/>
          <a:p>
            <a:r>
              <a:rPr lang="en-CA" smtClean="0"/>
              <a:t>Generic ConStack</a:t>
            </a:r>
          </a:p>
        </p:txBody>
      </p:sp>
      <p:sp>
        <p:nvSpPr>
          <p:cNvPr id="44035" name="AutoShape 3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458200" y="6172200"/>
            <a:ext cx="457200" cy="381000"/>
          </a:xfrm>
          <a:prstGeom prst="actionButtonReturn">
            <a:avLst/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44036" name="AutoShape 4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7772400" y="6172200"/>
            <a:ext cx="457200" cy="381000"/>
          </a:xfrm>
          <a:prstGeom prst="actionButtonBackPrevious">
            <a:avLst/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44037" name="Rectangle 5"/>
          <p:cNvSpPr>
            <a:spLocks noChangeArrowheads="1"/>
          </p:cNvSpPr>
          <p:nvPr/>
        </p:nvSpPr>
        <p:spPr bwMode="auto">
          <a:xfrm>
            <a:off x="1219200" y="685800"/>
            <a:ext cx="4216400" cy="58483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defTabSz="454025">
              <a:lnSpc>
                <a:spcPct val="85000"/>
              </a:lnSpc>
            </a:pPr>
            <a:r>
              <a:rPr lang="en-CA" sz="1200" b="0">
                <a:latin typeface="Courier New" pitchFamily="49" charset="0"/>
              </a:rPr>
              <a:t>	public void push ( E item ) {</a:t>
            </a:r>
          </a:p>
          <a:p>
            <a:pPr defTabSz="454025">
              <a:lnSpc>
                <a:spcPct val="85000"/>
              </a:lnSpc>
            </a:pPr>
            <a:r>
              <a:rPr lang="en-CA" sz="1200" b="0">
                <a:latin typeface="Courier New" pitchFamily="49" charset="0"/>
              </a:rPr>
              <a:t>		if ( top &gt;= elts.length ) {</a:t>
            </a:r>
          </a:p>
          <a:p>
            <a:pPr defTabSz="454025">
              <a:lnSpc>
                <a:spcPct val="85000"/>
              </a:lnSpc>
            </a:pPr>
            <a:r>
              <a:rPr lang="en-CA" sz="1200" b="0">
                <a:latin typeface="Courier New" pitchFamily="49" charset="0"/>
              </a:rPr>
              <a:t>			throw new NoSpaceException();</a:t>
            </a:r>
          </a:p>
          <a:p>
            <a:pPr defTabSz="454025">
              <a:lnSpc>
                <a:spcPct val="85000"/>
              </a:lnSpc>
            </a:pPr>
            <a:r>
              <a:rPr lang="en-CA" sz="1200" b="0">
                <a:latin typeface="Courier New" pitchFamily="49" charset="0"/>
              </a:rPr>
              <a:t>		}</a:t>
            </a:r>
          </a:p>
          <a:p>
            <a:pPr defTabSz="454025">
              <a:lnSpc>
                <a:spcPct val="85000"/>
              </a:lnSpc>
            </a:pPr>
            <a:r>
              <a:rPr lang="en-CA" sz="1200" b="0">
                <a:latin typeface="Courier New" pitchFamily="49" charset="0"/>
              </a:rPr>
              <a:t>		else {</a:t>
            </a:r>
          </a:p>
          <a:p>
            <a:pPr defTabSz="454025">
              <a:lnSpc>
                <a:spcPct val="85000"/>
              </a:lnSpc>
            </a:pPr>
            <a:r>
              <a:rPr lang="en-CA" sz="1200" b="0">
                <a:latin typeface="Courier New" pitchFamily="49" charset="0"/>
              </a:rPr>
              <a:t>			elts[top] = item;</a:t>
            </a:r>
          </a:p>
          <a:p>
            <a:pPr defTabSz="454025">
              <a:lnSpc>
                <a:spcPct val="85000"/>
              </a:lnSpc>
            </a:pPr>
            <a:r>
              <a:rPr lang="en-CA" sz="1200" b="0">
                <a:latin typeface="Courier New" pitchFamily="49" charset="0"/>
              </a:rPr>
              <a:t>			top = top + 1;</a:t>
            </a:r>
          </a:p>
          <a:p>
            <a:pPr defTabSz="454025">
              <a:lnSpc>
                <a:spcPct val="85000"/>
              </a:lnSpc>
            </a:pPr>
            <a:r>
              <a:rPr lang="en-CA" sz="1200" b="0">
                <a:latin typeface="Courier New" pitchFamily="49" charset="0"/>
              </a:rPr>
              <a:t>		};</a:t>
            </a:r>
          </a:p>
          <a:p>
            <a:pPr defTabSz="454025">
              <a:lnSpc>
                <a:spcPct val="85000"/>
              </a:lnSpc>
            </a:pPr>
            <a:r>
              <a:rPr lang="en-CA" sz="1200" b="0">
                <a:latin typeface="Courier New" pitchFamily="49" charset="0"/>
              </a:rPr>
              <a:t>	};	</a:t>
            </a:r>
            <a:r>
              <a:rPr lang="en-CA" sz="1200" b="0">
                <a:solidFill>
                  <a:schemeClr val="accent1"/>
                </a:solidFill>
                <a:latin typeface="Courier New" pitchFamily="49" charset="0"/>
              </a:rPr>
              <a:t>// push</a:t>
            </a:r>
            <a:endParaRPr lang="en-CA" sz="1200" b="0">
              <a:latin typeface="Courier New" pitchFamily="49" charset="0"/>
            </a:endParaRPr>
          </a:p>
          <a:p>
            <a:pPr defTabSz="454025">
              <a:lnSpc>
                <a:spcPct val="85000"/>
              </a:lnSpc>
            </a:pPr>
            <a:endParaRPr lang="en-CA" sz="1200" b="0">
              <a:latin typeface="Courier New" pitchFamily="49" charset="0"/>
            </a:endParaRPr>
          </a:p>
          <a:p>
            <a:pPr defTabSz="454025">
              <a:lnSpc>
                <a:spcPct val="85000"/>
              </a:lnSpc>
            </a:pPr>
            <a:r>
              <a:rPr lang="en-CA" sz="1200" b="0">
                <a:latin typeface="Courier New" pitchFamily="49" charset="0"/>
              </a:rPr>
              <a:t>	public E pop ( ) {</a:t>
            </a:r>
          </a:p>
          <a:p>
            <a:pPr defTabSz="454025">
              <a:lnSpc>
                <a:spcPct val="85000"/>
              </a:lnSpc>
            </a:pPr>
            <a:r>
              <a:rPr lang="en-CA" sz="1200" b="0">
                <a:latin typeface="Courier New" pitchFamily="49" charset="0"/>
              </a:rPr>
              <a:t>		E	i;</a:t>
            </a:r>
          </a:p>
          <a:p>
            <a:pPr defTabSz="454025">
              <a:lnSpc>
                <a:spcPct val="85000"/>
              </a:lnSpc>
            </a:pPr>
            <a:r>
              <a:rPr lang="en-CA" sz="1200" b="0">
                <a:latin typeface="Courier New" pitchFamily="49" charset="0"/>
              </a:rPr>
              <a:t>		if ( top &lt;= 0 ) {</a:t>
            </a:r>
          </a:p>
          <a:p>
            <a:pPr defTabSz="454025">
              <a:lnSpc>
                <a:spcPct val="85000"/>
              </a:lnSpc>
            </a:pPr>
            <a:r>
              <a:rPr lang="en-CA" sz="1200" b="0">
                <a:latin typeface="Courier New" pitchFamily="49" charset="0"/>
              </a:rPr>
              <a:t>			throw new NoItemException();</a:t>
            </a:r>
          </a:p>
          <a:p>
            <a:pPr defTabSz="454025">
              <a:lnSpc>
                <a:spcPct val="85000"/>
              </a:lnSpc>
            </a:pPr>
            <a:r>
              <a:rPr lang="en-CA" sz="1200" b="0">
                <a:latin typeface="Courier New" pitchFamily="49" charset="0"/>
              </a:rPr>
              <a:t>		}</a:t>
            </a:r>
          </a:p>
          <a:p>
            <a:pPr defTabSz="454025">
              <a:lnSpc>
                <a:spcPct val="85000"/>
              </a:lnSpc>
            </a:pPr>
            <a:r>
              <a:rPr lang="en-CA" sz="1200" b="0">
                <a:latin typeface="Courier New" pitchFamily="49" charset="0"/>
              </a:rPr>
              <a:t>		else {</a:t>
            </a:r>
          </a:p>
          <a:p>
            <a:pPr defTabSz="454025">
              <a:lnSpc>
                <a:spcPct val="85000"/>
              </a:lnSpc>
            </a:pPr>
            <a:r>
              <a:rPr lang="en-CA" sz="1200" b="0">
                <a:latin typeface="Courier New" pitchFamily="49" charset="0"/>
              </a:rPr>
              <a:t>			top = top - 1;</a:t>
            </a:r>
          </a:p>
          <a:p>
            <a:pPr defTabSz="454025">
              <a:lnSpc>
                <a:spcPct val="85000"/>
              </a:lnSpc>
            </a:pPr>
            <a:r>
              <a:rPr lang="en-CA" sz="1200" b="0">
                <a:latin typeface="Courier New" pitchFamily="49" charset="0"/>
              </a:rPr>
              <a:t>			i = elts[top];</a:t>
            </a:r>
          </a:p>
          <a:p>
            <a:pPr defTabSz="454025">
              <a:lnSpc>
                <a:spcPct val="85000"/>
              </a:lnSpc>
            </a:pPr>
            <a:r>
              <a:rPr lang="en-CA" sz="1200" b="0">
                <a:latin typeface="Courier New" pitchFamily="49" charset="0"/>
              </a:rPr>
              <a:t>			elts[top] = null;</a:t>
            </a:r>
          </a:p>
          <a:p>
            <a:pPr defTabSz="454025">
              <a:lnSpc>
                <a:spcPct val="85000"/>
              </a:lnSpc>
            </a:pPr>
            <a:r>
              <a:rPr lang="en-CA" sz="1200" b="0">
                <a:latin typeface="Courier New" pitchFamily="49" charset="0"/>
              </a:rPr>
              <a:t>			return i;</a:t>
            </a:r>
          </a:p>
          <a:p>
            <a:pPr defTabSz="454025">
              <a:lnSpc>
                <a:spcPct val="85000"/>
              </a:lnSpc>
            </a:pPr>
            <a:r>
              <a:rPr lang="en-CA" sz="1200" b="0">
                <a:latin typeface="Courier New" pitchFamily="49" charset="0"/>
              </a:rPr>
              <a:t>		}</a:t>
            </a:r>
          </a:p>
          <a:p>
            <a:pPr defTabSz="454025">
              <a:lnSpc>
                <a:spcPct val="85000"/>
              </a:lnSpc>
            </a:pPr>
            <a:r>
              <a:rPr lang="en-CA" sz="1200" b="0">
                <a:latin typeface="Courier New" pitchFamily="49" charset="0"/>
              </a:rPr>
              <a:t>	};	</a:t>
            </a:r>
            <a:r>
              <a:rPr lang="en-CA" sz="1200" b="0">
                <a:solidFill>
                  <a:schemeClr val="accent1"/>
                </a:solidFill>
                <a:latin typeface="Courier New" pitchFamily="49" charset="0"/>
              </a:rPr>
              <a:t>// pop</a:t>
            </a:r>
          </a:p>
          <a:p>
            <a:pPr defTabSz="454025">
              <a:lnSpc>
                <a:spcPct val="85000"/>
              </a:lnSpc>
            </a:pPr>
            <a:endParaRPr lang="en-CA" sz="1200" b="0">
              <a:latin typeface="Courier New" pitchFamily="49" charset="0"/>
            </a:endParaRPr>
          </a:p>
          <a:p>
            <a:pPr defTabSz="454025">
              <a:lnSpc>
                <a:spcPct val="85000"/>
              </a:lnSpc>
            </a:pPr>
            <a:r>
              <a:rPr lang="en-CA" sz="1200" b="0">
                <a:latin typeface="Courier New" pitchFamily="49" charset="0"/>
              </a:rPr>
              <a:t>	public E top ( ) {</a:t>
            </a:r>
          </a:p>
          <a:p>
            <a:pPr defTabSz="454025">
              <a:lnSpc>
                <a:spcPct val="85000"/>
              </a:lnSpc>
            </a:pPr>
            <a:r>
              <a:rPr lang="en-CA" sz="1200" b="0">
                <a:latin typeface="Courier New" pitchFamily="49" charset="0"/>
              </a:rPr>
              <a:t>		if ( top &lt;= 0 ) {</a:t>
            </a:r>
          </a:p>
          <a:p>
            <a:pPr defTabSz="454025">
              <a:lnSpc>
                <a:spcPct val="85000"/>
              </a:lnSpc>
            </a:pPr>
            <a:r>
              <a:rPr lang="en-CA" sz="1200" b="0">
                <a:latin typeface="Courier New" pitchFamily="49" charset="0"/>
              </a:rPr>
              <a:t>			throw new NoItemException();</a:t>
            </a:r>
          </a:p>
          <a:p>
            <a:pPr defTabSz="454025">
              <a:lnSpc>
                <a:spcPct val="85000"/>
              </a:lnSpc>
            </a:pPr>
            <a:r>
              <a:rPr lang="en-CA" sz="1200" b="0">
                <a:latin typeface="Courier New" pitchFamily="49" charset="0"/>
              </a:rPr>
              <a:t>		}</a:t>
            </a:r>
          </a:p>
          <a:p>
            <a:pPr defTabSz="454025">
              <a:lnSpc>
                <a:spcPct val="85000"/>
              </a:lnSpc>
            </a:pPr>
            <a:r>
              <a:rPr lang="en-CA" sz="1200" b="0">
                <a:latin typeface="Courier New" pitchFamily="49" charset="0"/>
              </a:rPr>
              <a:t>		else {</a:t>
            </a:r>
          </a:p>
          <a:p>
            <a:pPr defTabSz="454025">
              <a:lnSpc>
                <a:spcPct val="85000"/>
              </a:lnSpc>
            </a:pPr>
            <a:r>
              <a:rPr lang="en-CA" sz="1200" b="0">
                <a:latin typeface="Courier New" pitchFamily="49" charset="0"/>
              </a:rPr>
              <a:t>    		return elts[top-1];</a:t>
            </a:r>
          </a:p>
          <a:p>
            <a:pPr defTabSz="454025">
              <a:lnSpc>
                <a:spcPct val="85000"/>
              </a:lnSpc>
            </a:pPr>
            <a:r>
              <a:rPr lang="en-CA" sz="1200" b="0">
                <a:latin typeface="Courier New" pitchFamily="49" charset="0"/>
              </a:rPr>
              <a:t>    		}</a:t>
            </a:r>
          </a:p>
          <a:p>
            <a:pPr defTabSz="454025">
              <a:lnSpc>
                <a:spcPct val="85000"/>
              </a:lnSpc>
            </a:pPr>
            <a:r>
              <a:rPr lang="en-CA" sz="1200" b="0">
                <a:latin typeface="Courier New" pitchFamily="49" charset="0"/>
              </a:rPr>
              <a:t>	};	</a:t>
            </a:r>
            <a:r>
              <a:rPr lang="en-CA" sz="1200" b="0">
                <a:solidFill>
                  <a:schemeClr val="accent1"/>
                </a:solidFill>
                <a:latin typeface="Courier New" pitchFamily="49" charset="0"/>
              </a:rPr>
              <a:t>// top</a:t>
            </a:r>
            <a:endParaRPr lang="en-CA" sz="1200" b="0">
              <a:latin typeface="Courier New" pitchFamily="49" charset="0"/>
            </a:endParaRPr>
          </a:p>
          <a:p>
            <a:pPr defTabSz="454025">
              <a:lnSpc>
                <a:spcPct val="85000"/>
              </a:lnSpc>
            </a:pPr>
            <a:r>
              <a:rPr lang="en-CA" sz="1200" b="0">
                <a:latin typeface="Courier New" pitchFamily="49" charset="0"/>
              </a:rPr>
              <a:t>  </a:t>
            </a:r>
          </a:p>
          <a:p>
            <a:pPr defTabSz="454025">
              <a:lnSpc>
                <a:spcPct val="85000"/>
              </a:lnSpc>
            </a:pPr>
            <a:r>
              <a:rPr lang="en-CA" sz="1200" b="0">
                <a:latin typeface="Courier New" pitchFamily="49" charset="0"/>
              </a:rPr>
              <a:t>	public boolean empty ( ) {</a:t>
            </a:r>
          </a:p>
          <a:p>
            <a:pPr defTabSz="454025">
              <a:lnSpc>
                <a:spcPct val="85000"/>
              </a:lnSpc>
            </a:pPr>
            <a:r>
              <a:rPr lang="en-CA" sz="1200" b="0">
                <a:latin typeface="Courier New" pitchFamily="49" charset="0"/>
              </a:rPr>
              <a:t>		return top &lt;= 0;</a:t>
            </a:r>
          </a:p>
          <a:p>
            <a:pPr defTabSz="454025">
              <a:lnSpc>
                <a:spcPct val="85000"/>
              </a:lnSpc>
            </a:pPr>
            <a:r>
              <a:rPr lang="en-CA" sz="1200" b="0">
                <a:latin typeface="Courier New" pitchFamily="49" charset="0"/>
              </a:rPr>
              <a:t>	};	// empty</a:t>
            </a:r>
          </a:p>
          <a:p>
            <a:pPr defTabSz="454025">
              <a:lnSpc>
                <a:spcPct val="85000"/>
              </a:lnSpc>
            </a:pPr>
            <a:endParaRPr lang="en-CA" sz="1200" b="0">
              <a:latin typeface="Courier New" pitchFamily="49" charset="0"/>
            </a:endParaRPr>
          </a:p>
          <a:p>
            <a:pPr defTabSz="454025">
              <a:lnSpc>
                <a:spcPct val="85000"/>
              </a:lnSpc>
            </a:pPr>
            <a:r>
              <a:rPr lang="en-CA" sz="1200" b="0">
                <a:latin typeface="Courier New" pitchFamily="49" charset="0"/>
              </a:rPr>
              <a:t>}	</a:t>
            </a:r>
            <a:r>
              <a:rPr lang="en-CA" sz="1200" b="0">
                <a:solidFill>
                  <a:schemeClr val="accent1"/>
                </a:solidFill>
                <a:latin typeface="Courier New" pitchFamily="49" charset="0"/>
              </a:rPr>
              <a:t>// ConStack</a:t>
            </a:r>
          </a:p>
        </p:txBody>
      </p:sp>
      <p:grpSp>
        <p:nvGrpSpPr>
          <p:cNvPr id="2" name="Group 14"/>
          <p:cNvGrpSpPr>
            <a:grpSpLocks/>
          </p:cNvGrpSpPr>
          <p:nvPr/>
        </p:nvGrpSpPr>
        <p:grpSpPr bwMode="auto">
          <a:xfrm>
            <a:off x="2652713" y="685800"/>
            <a:ext cx="4891087" cy="1250950"/>
            <a:chOff x="1671" y="432"/>
            <a:chExt cx="3081" cy="788"/>
          </a:xfrm>
        </p:grpSpPr>
        <p:sp>
          <p:nvSpPr>
            <p:cNvPr id="44048" name="AutoShape 6"/>
            <p:cNvSpPr>
              <a:spLocks noChangeArrowheads="1"/>
            </p:cNvSpPr>
            <p:nvPr/>
          </p:nvSpPr>
          <p:spPr bwMode="auto">
            <a:xfrm>
              <a:off x="3120" y="912"/>
              <a:ext cx="1632" cy="308"/>
            </a:xfrm>
            <a:prstGeom prst="wedgeRectCallout">
              <a:avLst>
                <a:gd name="adj1" fmla="val -50935"/>
                <a:gd name="adj2" fmla="val 18759"/>
              </a:avLst>
            </a:prstGeom>
            <a:solidFill>
              <a:schemeClr val="hlink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r>
                <a:rPr lang="en-CA" sz="1400"/>
                <a:t>“item” is of type E and is thus type compatible to elts. </a:t>
              </a:r>
            </a:p>
          </p:txBody>
        </p:sp>
        <p:sp>
          <p:nvSpPr>
            <p:cNvPr id="44049" name="Rectangle 7"/>
            <p:cNvSpPr>
              <a:spLocks noChangeArrowheads="1"/>
            </p:cNvSpPr>
            <p:nvPr/>
          </p:nvSpPr>
          <p:spPr bwMode="auto">
            <a:xfrm>
              <a:off x="2160" y="432"/>
              <a:ext cx="432" cy="144"/>
            </a:xfrm>
            <a:prstGeom prst="rect">
              <a:avLst/>
            </a:prstGeom>
            <a:noFill/>
            <a:ln w="12700">
              <a:solidFill>
                <a:schemeClr val="accent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44050" name="Rectangle 8"/>
            <p:cNvSpPr>
              <a:spLocks noChangeArrowheads="1"/>
            </p:cNvSpPr>
            <p:nvPr/>
          </p:nvSpPr>
          <p:spPr bwMode="auto">
            <a:xfrm>
              <a:off x="1671" y="933"/>
              <a:ext cx="1015" cy="111"/>
            </a:xfrm>
            <a:prstGeom prst="rect">
              <a:avLst/>
            </a:prstGeom>
            <a:noFill/>
            <a:ln w="12700">
              <a:solidFill>
                <a:schemeClr val="accent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44051" name="Line 12"/>
            <p:cNvSpPr>
              <a:spLocks noChangeShapeType="1"/>
            </p:cNvSpPr>
            <p:nvPr/>
          </p:nvSpPr>
          <p:spPr bwMode="auto">
            <a:xfrm flipH="1" flipV="1">
              <a:off x="2688" y="1008"/>
              <a:ext cx="432" cy="48"/>
            </a:xfrm>
            <a:prstGeom prst="line">
              <a:avLst/>
            </a:prstGeom>
            <a:noFill/>
            <a:ln w="25400">
              <a:solidFill>
                <a:schemeClr val="accent2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44052" name="Freeform 13"/>
            <p:cNvSpPr>
              <a:spLocks/>
            </p:cNvSpPr>
            <p:nvPr/>
          </p:nvSpPr>
          <p:spPr bwMode="auto">
            <a:xfrm>
              <a:off x="2592" y="464"/>
              <a:ext cx="1448" cy="448"/>
            </a:xfrm>
            <a:custGeom>
              <a:avLst/>
              <a:gdLst>
                <a:gd name="T0" fmla="*/ 1344 w 1448"/>
                <a:gd name="T1" fmla="*/ 448 h 448"/>
                <a:gd name="T2" fmla="*/ 1344 w 1448"/>
                <a:gd name="T3" fmla="*/ 352 h 448"/>
                <a:gd name="T4" fmla="*/ 1296 w 1448"/>
                <a:gd name="T5" fmla="*/ 112 h 448"/>
                <a:gd name="T6" fmla="*/ 432 w 1448"/>
                <a:gd name="T7" fmla="*/ 16 h 448"/>
                <a:gd name="T8" fmla="*/ 0 w 1448"/>
                <a:gd name="T9" fmla="*/ 16 h 44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448"/>
                <a:gd name="T16" fmla="*/ 0 h 448"/>
                <a:gd name="T17" fmla="*/ 1448 w 1448"/>
                <a:gd name="T18" fmla="*/ 448 h 44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448" h="448">
                  <a:moveTo>
                    <a:pt x="1344" y="448"/>
                  </a:moveTo>
                  <a:cubicBezTo>
                    <a:pt x="1348" y="428"/>
                    <a:pt x="1352" y="408"/>
                    <a:pt x="1344" y="352"/>
                  </a:cubicBezTo>
                  <a:cubicBezTo>
                    <a:pt x="1336" y="296"/>
                    <a:pt x="1448" y="168"/>
                    <a:pt x="1296" y="112"/>
                  </a:cubicBezTo>
                  <a:cubicBezTo>
                    <a:pt x="1144" y="56"/>
                    <a:pt x="648" y="32"/>
                    <a:pt x="432" y="16"/>
                  </a:cubicBezTo>
                  <a:cubicBezTo>
                    <a:pt x="216" y="0"/>
                    <a:pt x="108" y="8"/>
                    <a:pt x="0" y="16"/>
                  </a:cubicBezTo>
                </a:path>
              </a:pathLst>
            </a:custGeom>
            <a:noFill/>
            <a:ln w="25400">
              <a:solidFill>
                <a:schemeClr val="accent2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CA"/>
            </a:p>
          </p:txBody>
        </p:sp>
      </p:grpSp>
      <p:grpSp>
        <p:nvGrpSpPr>
          <p:cNvPr id="3" name="Group 19"/>
          <p:cNvGrpSpPr>
            <a:grpSpLocks/>
          </p:cNvGrpSpPr>
          <p:nvPr/>
        </p:nvGrpSpPr>
        <p:grpSpPr bwMode="auto">
          <a:xfrm>
            <a:off x="2324100" y="2265363"/>
            <a:ext cx="5905500" cy="490537"/>
            <a:chOff x="1464" y="1427"/>
            <a:chExt cx="3720" cy="309"/>
          </a:xfrm>
        </p:grpSpPr>
        <p:sp>
          <p:nvSpPr>
            <p:cNvPr id="44046" name="Rectangle 15"/>
            <p:cNvSpPr>
              <a:spLocks noChangeArrowheads="1"/>
            </p:cNvSpPr>
            <p:nvPr/>
          </p:nvSpPr>
          <p:spPr bwMode="auto">
            <a:xfrm>
              <a:off x="1464" y="1427"/>
              <a:ext cx="757" cy="111"/>
            </a:xfrm>
            <a:prstGeom prst="rect">
              <a:avLst/>
            </a:prstGeom>
            <a:noFill/>
            <a:ln w="12700">
              <a:solidFill>
                <a:schemeClr val="accent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44047" name="AutoShape 16"/>
            <p:cNvSpPr>
              <a:spLocks noChangeArrowheads="1"/>
            </p:cNvSpPr>
            <p:nvPr/>
          </p:nvSpPr>
          <p:spPr bwMode="auto">
            <a:xfrm>
              <a:off x="3888" y="1428"/>
              <a:ext cx="1296" cy="308"/>
            </a:xfrm>
            <a:prstGeom prst="wedgeRectCallout">
              <a:avLst>
                <a:gd name="adj1" fmla="val -178625"/>
                <a:gd name="adj2" fmla="val -38634"/>
              </a:avLst>
            </a:prstGeom>
            <a:solidFill>
              <a:schemeClr val="hlink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r>
                <a:rPr lang="en-CA" sz="1400"/>
                <a:t>Pop returns an element of type E</a:t>
              </a:r>
            </a:p>
          </p:txBody>
        </p:sp>
      </p:grpSp>
      <p:grpSp>
        <p:nvGrpSpPr>
          <p:cNvPr id="4" name="Group 20"/>
          <p:cNvGrpSpPr>
            <a:grpSpLocks/>
          </p:cNvGrpSpPr>
          <p:nvPr/>
        </p:nvGrpSpPr>
        <p:grpSpPr bwMode="auto">
          <a:xfrm>
            <a:off x="2362200" y="3714750"/>
            <a:ext cx="5638800" cy="781050"/>
            <a:chOff x="1488" y="2340"/>
            <a:chExt cx="3552" cy="492"/>
          </a:xfrm>
        </p:grpSpPr>
        <p:sp>
          <p:nvSpPr>
            <p:cNvPr id="44044" name="Rectangle 17"/>
            <p:cNvSpPr>
              <a:spLocks noChangeArrowheads="1"/>
            </p:cNvSpPr>
            <p:nvPr/>
          </p:nvSpPr>
          <p:spPr bwMode="auto">
            <a:xfrm>
              <a:off x="1488" y="2688"/>
              <a:ext cx="96" cy="144"/>
            </a:xfrm>
            <a:prstGeom prst="rect">
              <a:avLst/>
            </a:prstGeom>
            <a:noFill/>
            <a:ln w="12700">
              <a:solidFill>
                <a:schemeClr val="accent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44045" name="AutoShape 18"/>
            <p:cNvSpPr>
              <a:spLocks noChangeArrowheads="1"/>
            </p:cNvSpPr>
            <p:nvPr/>
          </p:nvSpPr>
          <p:spPr bwMode="auto">
            <a:xfrm>
              <a:off x="3744" y="2340"/>
              <a:ext cx="1296" cy="429"/>
            </a:xfrm>
            <a:prstGeom prst="wedgeRectCallout">
              <a:avLst>
                <a:gd name="adj1" fmla="val -215662"/>
                <a:gd name="adj2" fmla="val 29722"/>
              </a:avLst>
            </a:prstGeom>
            <a:solidFill>
              <a:schemeClr val="hlink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r>
                <a:rPr lang="en-CA" sz="1400"/>
                <a:t>Anywhere the element type would be used, E is used.</a:t>
              </a:r>
            </a:p>
          </p:txBody>
        </p:sp>
      </p:grpSp>
      <p:grpSp>
        <p:nvGrpSpPr>
          <p:cNvPr id="5" name="Group 24"/>
          <p:cNvGrpSpPr>
            <a:grpSpLocks/>
          </p:cNvGrpSpPr>
          <p:nvPr/>
        </p:nvGrpSpPr>
        <p:grpSpPr bwMode="auto">
          <a:xfrm>
            <a:off x="2667000" y="2592388"/>
            <a:ext cx="5867400" cy="1100137"/>
            <a:chOff x="1680" y="1633"/>
            <a:chExt cx="3696" cy="693"/>
          </a:xfrm>
        </p:grpSpPr>
        <p:sp>
          <p:nvSpPr>
            <p:cNvPr id="44042" name="AutoShape 22"/>
            <p:cNvSpPr>
              <a:spLocks noChangeArrowheads="1"/>
            </p:cNvSpPr>
            <p:nvPr/>
          </p:nvSpPr>
          <p:spPr bwMode="auto">
            <a:xfrm>
              <a:off x="2688" y="1633"/>
              <a:ext cx="2688" cy="429"/>
            </a:xfrm>
            <a:prstGeom prst="wedgeRectCallout">
              <a:avLst>
                <a:gd name="adj1" fmla="val -49778"/>
                <a:gd name="adj2" fmla="val 81005"/>
              </a:avLst>
            </a:prstGeom>
            <a:solidFill>
              <a:schemeClr val="hlink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r>
                <a:rPr lang="en-CA" sz="1400"/>
                <a:t>Since only objects are now placed on the stack, we can reclaim the memory used by elts[top] by setting this value to null.</a:t>
              </a:r>
            </a:p>
          </p:txBody>
        </p:sp>
        <p:sp>
          <p:nvSpPr>
            <p:cNvPr id="44043" name="Rectangle 23"/>
            <p:cNvSpPr>
              <a:spLocks noChangeArrowheads="1"/>
            </p:cNvSpPr>
            <p:nvPr/>
          </p:nvSpPr>
          <p:spPr bwMode="auto">
            <a:xfrm>
              <a:off x="1680" y="2208"/>
              <a:ext cx="1006" cy="118"/>
            </a:xfrm>
            <a:prstGeom prst="rect">
              <a:avLst/>
            </a:prstGeom>
            <a:noFill/>
            <a:ln w="12700">
              <a:solidFill>
                <a:schemeClr val="accent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CA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>
          <a:xfrm>
            <a:off x="3276600" y="228600"/>
            <a:ext cx="2438400" cy="698500"/>
          </a:xfrm>
        </p:spPr>
        <p:txBody>
          <a:bodyPr/>
          <a:lstStyle/>
          <a:p>
            <a:r>
              <a:rPr lang="en-US" smtClean="0"/>
              <a:t>InfToPostG</a:t>
            </a:r>
            <a:br>
              <a:rPr lang="en-US" smtClean="0"/>
            </a:br>
            <a:r>
              <a:rPr lang="en-US" sz="1400" smtClean="0"/>
              <a:t>(Translate)</a:t>
            </a:r>
            <a:endParaRPr lang="en-US" smtClean="0"/>
          </a:p>
        </p:txBody>
      </p:sp>
      <p:sp>
        <p:nvSpPr>
          <p:cNvPr id="45059" name="Rectangle 4"/>
          <p:cNvSpPr>
            <a:spLocks noChangeArrowheads="1"/>
          </p:cNvSpPr>
          <p:nvPr/>
        </p:nvSpPr>
        <p:spPr bwMode="auto">
          <a:xfrm>
            <a:off x="533400" y="990600"/>
            <a:ext cx="7418388" cy="55689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defTabSz="404813">
              <a:lnSpc>
                <a:spcPct val="100000"/>
              </a:lnSpc>
            </a:pPr>
            <a:r>
              <a:rPr lang="en-CA" sz="1200" b="0" noProof="1">
                <a:latin typeface="Courier New" pitchFamily="49" charset="0"/>
              </a:rPr>
              <a:t>	private String translate ( String in ) {</a:t>
            </a:r>
          </a:p>
          <a:p>
            <a:pPr defTabSz="404813">
              <a:lnSpc>
                <a:spcPct val="100000"/>
              </a:lnSpc>
            </a:pPr>
            <a:r>
              <a:rPr lang="en-CA" sz="1200" b="0" noProof="1">
                <a:latin typeface="Courier New" pitchFamily="49" charset="0"/>
              </a:rPr>
              <a:t>		</a:t>
            </a:r>
          </a:p>
          <a:p>
            <a:pPr defTabSz="404813">
              <a:lnSpc>
                <a:spcPct val="100000"/>
              </a:lnSpc>
            </a:pPr>
            <a:r>
              <a:rPr lang="en-CA" sz="1200" b="0" noProof="1">
                <a:latin typeface="Courier New" pitchFamily="49" charset="0"/>
              </a:rPr>
              <a:t>		char			infix[];			</a:t>
            </a:r>
            <a:r>
              <a:rPr lang="en-CA" sz="1200" b="0" noProof="1">
                <a:solidFill>
                  <a:schemeClr val="accent1"/>
                </a:solidFill>
                <a:latin typeface="Courier New" pitchFamily="49" charset="0"/>
              </a:rPr>
              <a:t>// infix string as an array</a:t>
            </a:r>
          </a:p>
          <a:p>
            <a:pPr defTabSz="404813">
              <a:lnSpc>
                <a:spcPct val="100000"/>
              </a:lnSpc>
            </a:pPr>
            <a:r>
              <a:rPr lang="en-CA" sz="1200" b="0" noProof="1">
                <a:latin typeface="Courier New" pitchFamily="49" charset="0"/>
              </a:rPr>
              <a:t>		char			postfix[];		</a:t>
            </a:r>
            <a:r>
              <a:rPr lang="en-CA" sz="1200" b="0" noProof="1">
                <a:solidFill>
                  <a:schemeClr val="accent1"/>
                </a:solidFill>
                <a:latin typeface="Courier New" pitchFamily="49" charset="0"/>
              </a:rPr>
              <a:t>// postfix result as an array</a:t>
            </a:r>
            <a:endParaRPr lang="en-CA" sz="1200" b="0" noProof="1">
              <a:latin typeface="Courier New" pitchFamily="49" charset="0"/>
            </a:endParaRPr>
          </a:p>
          <a:p>
            <a:pPr defTabSz="404813">
              <a:lnSpc>
                <a:spcPct val="100000"/>
              </a:lnSpc>
            </a:pPr>
            <a:r>
              <a:rPr lang="en-CA" sz="1200" b="0" noProof="1">
                <a:latin typeface="Courier New" pitchFamily="49" charset="0"/>
              </a:rPr>
              <a:t>		int			iPos;			</a:t>
            </a:r>
            <a:r>
              <a:rPr lang="en-CA" sz="1200" b="0" noProof="1">
                <a:solidFill>
                  <a:schemeClr val="accent1"/>
                </a:solidFill>
                <a:latin typeface="Courier New" pitchFamily="49" charset="0"/>
              </a:rPr>
              <a:t>// position of next character in input</a:t>
            </a:r>
            <a:endParaRPr lang="en-CA" sz="1200" b="0" noProof="1">
              <a:latin typeface="Courier New" pitchFamily="49" charset="0"/>
            </a:endParaRPr>
          </a:p>
          <a:p>
            <a:pPr defTabSz="404813">
              <a:lnSpc>
                <a:spcPct val="100000"/>
              </a:lnSpc>
            </a:pPr>
            <a:r>
              <a:rPr lang="en-CA" sz="1200" b="0" noProof="1">
                <a:latin typeface="Courier New" pitchFamily="49" charset="0"/>
              </a:rPr>
              <a:t>		int			oPos;			</a:t>
            </a:r>
            <a:r>
              <a:rPr lang="en-CA" sz="1200" b="0" noProof="1">
                <a:solidFill>
                  <a:schemeClr val="accent1"/>
                </a:solidFill>
                <a:latin typeface="Courier New" pitchFamily="49" charset="0"/>
              </a:rPr>
              <a:t>// position of next character in output</a:t>
            </a:r>
            <a:endParaRPr lang="en-CA" sz="1200" b="0" noProof="1">
              <a:latin typeface="Courier New" pitchFamily="49" charset="0"/>
            </a:endParaRPr>
          </a:p>
          <a:p>
            <a:pPr defTabSz="404813">
              <a:lnSpc>
                <a:spcPct val="100000"/>
              </a:lnSpc>
            </a:pPr>
            <a:r>
              <a:rPr lang="en-CA" sz="1200" b="0" noProof="1">
                <a:latin typeface="Courier New" pitchFamily="49" charset="0"/>
              </a:rPr>
              <a:t>		char			c;				</a:t>
            </a:r>
            <a:r>
              <a:rPr lang="en-CA" sz="1200" b="0" noProof="1">
                <a:solidFill>
                  <a:schemeClr val="accent1"/>
                </a:solidFill>
                <a:latin typeface="Courier New" pitchFamily="49" charset="0"/>
              </a:rPr>
              <a:t>// next character in input</a:t>
            </a:r>
            <a:endParaRPr lang="en-CA" sz="1200" b="0" noProof="1">
              <a:latin typeface="Courier New" pitchFamily="49" charset="0"/>
            </a:endParaRPr>
          </a:p>
          <a:p>
            <a:pPr defTabSz="404813">
              <a:lnSpc>
                <a:spcPct val="100000"/>
              </a:lnSpc>
            </a:pPr>
            <a:r>
              <a:rPr lang="en-CA" sz="1200" b="0" noProof="1">
                <a:latin typeface="Courier New" pitchFamily="49" charset="0"/>
              </a:rPr>
              <a:t>		</a:t>
            </a:r>
            <a:r>
              <a:rPr lang="en-CA" sz="1200" b="0" noProof="1">
                <a:solidFill>
                  <a:schemeClr val="accent2"/>
                </a:solidFill>
                <a:latin typeface="Courier New" pitchFamily="49" charset="0"/>
              </a:rPr>
              <a:t>Stack&lt;Character&gt; opStack;</a:t>
            </a:r>
            <a:r>
              <a:rPr lang="en-CA" sz="1200" b="0" noProof="1">
                <a:latin typeface="Courier New" pitchFamily="49" charset="0"/>
              </a:rPr>
              <a:t>		</a:t>
            </a:r>
            <a:r>
              <a:rPr lang="en-CA" sz="1200" b="0" noProof="1">
                <a:solidFill>
                  <a:schemeClr val="accent1"/>
                </a:solidFill>
                <a:latin typeface="Courier New" pitchFamily="49" charset="0"/>
              </a:rPr>
              <a:t>// stack for operators</a:t>
            </a:r>
            <a:endParaRPr lang="en-CA" sz="1200" b="0" noProof="1">
              <a:latin typeface="Courier New" pitchFamily="49" charset="0"/>
            </a:endParaRPr>
          </a:p>
          <a:p>
            <a:pPr defTabSz="404813">
              <a:lnSpc>
                <a:spcPct val="100000"/>
              </a:lnSpc>
            </a:pPr>
            <a:r>
              <a:rPr lang="en-CA" sz="1200" b="0" noProof="1">
                <a:latin typeface="Courier New" pitchFamily="49" charset="0"/>
              </a:rPr>
              <a:t>		</a:t>
            </a:r>
          </a:p>
          <a:p>
            <a:pPr defTabSz="404813">
              <a:lnSpc>
                <a:spcPct val="100000"/>
              </a:lnSpc>
            </a:pPr>
            <a:r>
              <a:rPr lang="en-CA" sz="1200" b="0" noProof="1">
                <a:latin typeface="Courier New" pitchFamily="49" charset="0"/>
              </a:rPr>
              <a:t>		infix = (in + '#').toCharArray();</a:t>
            </a:r>
          </a:p>
          <a:p>
            <a:pPr defTabSz="404813">
              <a:lnSpc>
                <a:spcPct val="100000"/>
              </a:lnSpc>
            </a:pPr>
            <a:r>
              <a:rPr lang="en-CA" sz="1200" b="0" noProof="1">
                <a:latin typeface="Courier New" pitchFamily="49" charset="0"/>
              </a:rPr>
              <a:t>		postfix = new char[infix.length-1];</a:t>
            </a:r>
          </a:p>
          <a:p>
            <a:pPr defTabSz="404813">
              <a:lnSpc>
                <a:spcPct val="100000"/>
              </a:lnSpc>
            </a:pPr>
            <a:r>
              <a:rPr lang="en-CA" sz="1200" b="0" noProof="1">
                <a:latin typeface="Courier New" pitchFamily="49" charset="0"/>
              </a:rPr>
              <a:t>		oPos = 0;</a:t>
            </a:r>
          </a:p>
          <a:p>
            <a:pPr defTabSz="404813">
              <a:lnSpc>
                <a:spcPct val="100000"/>
              </a:lnSpc>
            </a:pPr>
            <a:r>
              <a:rPr lang="en-CA" sz="1200" b="0" noProof="1">
                <a:latin typeface="Courier New" pitchFamily="49" charset="0"/>
              </a:rPr>
              <a:t>		</a:t>
            </a:r>
            <a:r>
              <a:rPr lang="en-CA" sz="1200" b="0" noProof="1">
                <a:solidFill>
                  <a:schemeClr val="accent2"/>
                </a:solidFill>
                <a:latin typeface="Courier New" pitchFamily="49" charset="0"/>
              </a:rPr>
              <a:t>opStack = new ConStack&lt;Character&gt;(5);</a:t>
            </a:r>
            <a:endParaRPr lang="en-CA" sz="1200" b="0" noProof="1">
              <a:latin typeface="Courier New" pitchFamily="49" charset="0"/>
            </a:endParaRPr>
          </a:p>
          <a:p>
            <a:pPr defTabSz="404813">
              <a:lnSpc>
                <a:spcPct val="100000"/>
              </a:lnSpc>
            </a:pPr>
            <a:r>
              <a:rPr lang="en-CA" sz="1200" b="0" noProof="1">
                <a:latin typeface="Courier New" pitchFamily="49" charset="0"/>
              </a:rPr>
              <a:t>		opStack.push('$');</a:t>
            </a:r>
          </a:p>
          <a:p>
            <a:pPr defTabSz="404813">
              <a:lnSpc>
                <a:spcPct val="100000"/>
              </a:lnSpc>
            </a:pPr>
            <a:r>
              <a:rPr lang="en-CA" sz="1200" b="0" noProof="1">
                <a:latin typeface="Courier New" pitchFamily="49" charset="0"/>
              </a:rPr>
              <a:t>		for ( iPos=0 ; iPos&lt;infix.length ; iPos++ ) {</a:t>
            </a:r>
          </a:p>
          <a:p>
            <a:pPr defTabSz="404813">
              <a:lnSpc>
                <a:spcPct val="100000"/>
              </a:lnSpc>
            </a:pPr>
            <a:r>
              <a:rPr lang="en-CA" sz="1200" b="0" noProof="1">
                <a:latin typeface="Courier New" pitchFamily="49" charset="0"/>
              </a:rPr>
              <a:t>			c = infix[iPos];</a:t>
            </a:r>
          </a:p>
          <a:p>
            <a:pPr defTabSz="404813">
              <a:lnSpc>
                <a:spcPct val="100000"/>
              </a:lnSpc>
            </a:pPr>
            <a:r>
              <a:rPr lang="en-CA" sz="1200" b="0" noProof="1">
                <a:latin typeface="Courier New" pitchFamily="49" charset="0"/>
              </a:rPr>
              <a:t>			switch (c) {</a:t>
            </a:r>
          </a:p>
          <a:p>
            <a:pPr defTabSz="404813">
              <a:lnSpc>
                <a:spcPct val="100000"/>
              </a:lnSpc>
            </a:pPr>
            <a:r>
              <a:rPr lang="en-CA" sz="1200" b="0" noProof="1">
                <a:latin typeface="Courier New" pitchFamily="49" charset="0"/>
              </a:rPr>
              <a:t>				case '+': case '-': case '*': case '/': case '#':</a:t>
            </a:r>
          </a:p>
          <a:p>
            <a:pPr defTabSz="404813">
              <a:lnSpc>
                <a:spcPct val="100000"/>
              </a:lnSpc>
            </a:pPr>
            <a:r>
              <a:rPr lang="en-CA" sz="1200" b="0" noProof="1">
                <a:latin typeface="Courier New" pitchFamily="49" charset="0"/>
              </a:rPr>
              <a:t>					while ( prio(opStack.top()) &gt;= prio(c)) {</a:t>
            </a:r>
          </a:p>
          <a:p>
            <a:pPr defTabSz="404813">
              <a:lnSpc>
                <a:spcPct val="100000"/>
              </a:lnSpc>
            </a:pPr>
            <a:r>
              <a:rPr lang="en-CA" sz="1200" b="0" noProof="1">
                <a:latin typeface="Courier New" pitchFamily="49" charset="0"/>
              </a:rPr>
              <a:t>						postfix[oPos] = opStack.pop();</a:t>
            </a:r>
          </a:p>
          <a:p>
            <a:pPr defTabSz="404813">
              <a:lnSpc>
                <a:spcPct val="100000"/>
              </a:lnSpc>
            </a:pPr>
            <a:r>
              <a:rPr lang="en-CA" sz="1200" b="0" noProof="1">
                <a:latin typeface="Courier New" pitchFamily="49" charset="0"/>
              </a:rPr>
              <a:t>						oPos = oPos + 1;</a:t>
            </a:r>
          </a:p>
          <a:p>
            <a:pPr defTabSz="404813">
              <a:lnSpc>
                <a:spcPct val="100000"/>
              </a:lnSpc>
            </a:pPr>
            <a:r>
              <a:rPr lang="en-CA" sz="1200" b="0" noProof="1">
                <a:latin typeface="Courier New" pitchFamily="49" charset="0"/>
              </a:rPr>
              <a:t> 					};</a:t>
            </a:r>
          </a:p>
          <a:p>
            <a:pPr defTabSz="404813">
              <a:lnSpc>
                <a:spcPct val="100000"/>
              </a:lnSpc>
            </a:pPr>
            <a:r>
              <a:rPr lang="en-CA" sz="1200" b="0" noProof="1">
                <a:latin typeface="Courier New" pitchFamily="49" charset="0"/>
              </a:rPr>
              <a:t>					opStack.push(c));</a:t>
            </a:r>
          </a:p>
          <a:p>
            <a:pPr defTabSz="404813">
              <a:lnSpc>
                <a:spcPct val="100000"/>
              </a:lnSpc>
            </a:pPr>
            <a:r>
              <a:rPr lang="en-CA" sz="1200" b="0" noProof="1">
                <a:latin typeface="Courier New" pitchFamily="49" charset="0"/>
              </a:rPr>
              <a:t>					break;</a:t>
            </a:r>
          </a:p>
          <a:p>
            <a:pPr defTabSz="404813">
              <a:lnSpc>
                <a:spcPct val="100000"/>
              </a:lnSpc>
            </a:pPr>
            <a:r>
              <a:rPr lang="en-CA" sz="1200" b="0" noProof="1">
                <a:latin typeface="Courier New" pitchFamily="49" charset="0"/>
              </a:rPr>
              <a:t>				default :</a:t>
            </a:r>
          </a:p>
          <a:p>
            <a:pPr defTabSz="404813">
              <a:lnSpc>
                <a:spcPct val="100000"/>
              </a:lnSpc>
            </a:pPr>
            <a:r>
              <a:rPr lang="en-CA" sz="1200" b="0" noProof="1">
                <a:latin typeface="Courier New" pitchFamily="49" charset="0"/>
              </a:rPr>
              <a:t>					postfix[oPos] = c;</a:t>
            </a:r>
          </a:p>
          <a:p>
            <a:pPr defTabSz="404813">
              <a:lnSpc>
                <a:spcPct val="100000"/>
              </a:lnSpc>
            </a:pPr>
            <a:r>
              <a:rPr lang="en-CA" sz="1200" b="0" noProof="1">
                <a:latin typeface="Courier New" pitchFamily="49" charset="0"/>
              </a:rPr>
              <a:t>					oPos = oPos + 1;</a:t>
            </a:r>
          </a:p>
          <a:p>
            <a:pPr defTabSz="404813">
              <a:lnSpc>
                <a:spcPct val="100000"/>
              </a:lnSpc>
            </a:pPr>
            <a:r>
              <a:rPr lang="en-CA" sz="1200" b="0" noProof="1">
                <a:latin typeface="Courier New" pitchFamily="49" charset="0"/>
              </a:rPr>
              <a:t>			};</a:t>
            </a:r>
          </a:p>
          <a:p>
            <a:pPr defTabSz="404813">
              <a:lnSpc>
                <a:spcPct val="100000"/>
              </a:lnSpc>
            </a:pPr>
            <a:r>
              <a:rPr lang="en-CA" sz="1200" b="0" noProof="1">
                <a:latin typeface="Courier New" pitchFamily="49" charset="0"/>
              </a:rPr>
              <a:t>		};		</a:t>
            </a:r>
          </a:p>
          <a:p>
            <a:pPr defTabSz="404813">
              <a:lnSpc>
                <a:spcPct val="100000"/>
              </a:lnSpc>
            </a:pPr>
            <a:r>
              <a:rPr lang="en-CA" sz="1200" b="0" noProof="1">
                <a:latin typeface="Courier New" pitchFamily="49" charset="0"/>
              </a:rPr>
              <a:t>		return new String(postfix);</a:t>
            </a:r>
          </a:p>
        </p:txBody>
      </p:sp>
      <p:sp>
        <p:nvSpPr>
          <p:cNvPr id="45060" name="AutoShape 5"/>
          <p:cNvSpPr>
            <a:spLocks noChangeArrowheads="1"/>
          </p:cNvSpPr>
          <p:nvPr/>
        </p:nvSpPr>
        <p:spPr bwMode="auto">
          <a:xfrm>
            <a:off x="6324600" y="2859088"/>
            <a:ext cx="2362200" cy="681037"/>
          </a:xfrm>
          <a:prstGeom prst="wedgeRectCallout">
            <a:avLst>
              <a:gd name="adj1" fmla="val -9745"/>
              <a:gd name="adj2" fmla="val -50694"/>
            </a:avLst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en-US" sz="1400"/>
              <a:t>Changes to InfToPost using a Generic Stack are marked in Blue</a:t>
            </a:r>
          </a:p>
        </p:txBody>
      </p:sp>
      <p:sp>
        <p:nvSpPr>
          <p:cNvPr id="45061" name="AutoShape 7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534400" y="6172200"/>
            <a:ext cx="457200" cy="381000"/>
          </a:xfrm>
          <a:prstGeom prst="actionButtonReturn">
            <a:avLst/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>
          <a:xfrm>
            <a:off x="2438400" y="457200"/>
            <a:ext cx="4216400" cy="517525"/>
          </a:xfrm>
        </p:spPr>
        <p:txBody>
          <a:bodyPr/>
          <a:lstStyle/>
          <a:p>
            <a:r>
              <a:rPr lang="en-CA" smtClean="0"/>
              <a:t>Generic Node Class</a:t>
            </a:r>
          </a:p>
        </p:txBody>
      </p:sp>
      <p:sp>
        <p:nvSpPr>
          <p:cNvPr id="46083" name="Rectangle 3"/>
          <p:cNvSpPr>
            <a:spLocks noChangeArrowheads="1"/>
          </p:cNvSpPr>
          <p:nvPr/>
        </p:nvSpPr>
        <p:spPr bwMode="auto">
          <a:xfrm>
            <a:off x="1066800" y="928688"/>
            <a:ext cx="7088188" cy="53863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defTabSz="395288">
              <a:lnSpc>
                <a:spcPct val="100000"/>
              </a:lnSpc>
            </a:pPr>
            <a:r>
              <a:rPr lang="en-CA" sz="1200" b="0">
                <a:latin typeface="Courier New" pitchFamily="49" charset="0"/>
              </a:rPr>
              <a:t>package Collections;</a:t>
            </a:r>
          </a:p>
          <a:p>
            <a:pPr defTabSz="395288">
              <a:lnSpc>
                <a:spcPct val="100000"/>
              </a:lnSpc>
            </a:pPr>
            <a:r>
              <a:rPr lang="en-CA" sz="1200" b="0">
                <a:latin typeface="Courier New" pitchFamily="49" charset="0"/>
              </a:rPr>
              <a:t>import java.io.*;</a:t>
            </a:r>
          </a:p>
          <a:p>
            <a:pPr defTabSz="395288">
              <a:lnSpc>
                <a:spcPct val="100000"/>
              </a:lnSpc>
            </a:pPr>
            <a:endParaRPr lang="en-CA" sz="1200" b="0">
              <a:latin typeface="Courier New" pitchFamily="49" charset="0"/>
            </a:endParaRPr>
          </a:p>
          <a:p>
            <a:pPr defTabSz="395288">
              <a:lnSpc>
                <a:spcPct val="100000"/>
              </a:lnSpc>
            </a:pPr>
            <a:r>
              <a:rPr lang="en-CA" sz="1200" b="0">
                <a:solidFill>
                  <a:schemeClr val="accent1"/>
                </a:solidFill>
                <a:latin typeface="Courier New" pitchFamily="49" charset="0"/>
              </a:rPr>
              <a:t>/**	This class represents a node in a singly-linked list representing a</a:t>
            </a:r>
          </a:p>
          <a:p>
            <a:pPr defTabSz="395288">
              <a:lnSpc>
                <a:spcPct val="100000"/>
              </a:lnSpc>
            </a:pPr>
            <a:r>
              <a:rPr lang="en-CA" sz="1200" b="0">
                <a:solidFill>
                  <a:schemeClr val="accent1"/>
                </a:solidFill>
                <a:latin typeface="Courier New" pitchFamily="49" charset="0"/>
              </a:rPr>
              <a:t> **	collection.</a:t>
            </a:r>
          </a:p>
          <a:p>
            <a:pPr defTabSz="395288">
              <a:lnSpc>
                <a:spcPct val="100000"/>
              </a:lnSpc>
            </a:pPr>
            <a:r>
              <a:rPr lang="en-CA" sz="1200" b="0">
                <a:solidFill>
                  <a:schemeClr val="accent1"/>
                </a:solidFill>
                <a:latin typeface="Courier New" pitchFamily="49" charset="0"/>
              </a:rPr>
              <a:t> **</a:t>
            </a:r>
          </a:p>
          <a:p>
            <a:pPr defTabSz="395288">
              <a:lnSpc>
                <a:spcPct val="100000"/>
              </a:lnSpc>
            </a:pPr>
            <a:r>
              <a:rPr lang="en-CA" sz="1200" b="0">
                <a:solidFill>
                  <a:schemeClr val="accent1"/>
                </a:solidFill>
                <a:latin typeface="Courier New" pitchFamily="49" charset="0"/>
              </a:rPr>
              <a:t> **	@author	D. Hughes</a:t>
            </a:r>
          </a:p>
          <a:p>
            <a:pPr defTabSz="395288">
              <a:lnSpc>
                <a:spcPct val="100000"/>
              </a:lnSpc>
            </a:pPr>
            <a:r>
              <a:rPr lang="en-CA" sz="1200" b="0">
                <a:solidFill>
                  <a:schemeClr val="accent1"/>
                </a:solidFill>
                <a:latin typeface="Courier New" pitchFamily="49" charset="0"/>
              </a:rPr>
              <a:t> **</a:t>
            </a:r>
          </a:p>
          <a:p>
            <a:pPr defTabSz="395288">
              <a:lnSpc>
                <a:spcPct val="100000"/>
              </a:lnSpc>
            </a:pPr>
            <a:r>
              <a:rPr lang="en-CA" sz="1200" b="0">
                <a:solidFill>
                  <a:schemeClr val="accent1"/>
                </a:solidFill>
                <a:latin typeface="Courier New" pitchFamily="49" charset="0"/>
              </a:rPr>
              <a:t> **	@version	1.0 (Jan. 2005)											*/</a:t>
            </a:r>
            <a:endParaRPr lang="en-CA" sz="1200" b="0">
              <a:latin typeface="Courier New" pitchFamily="49" charset="0"/>
            </a:endParaRPr>
          </a:p>
          <a:p>
            <a:pPr defTabSz="395288">
              <a:lnSpc>
                <a:spcPct val="100000"/>
              </a:lnSpc>
            </a:pPr>
            <a:endParaRPr lang="en-CA" sz="1200" b="0">
              <a:latin typeface="Courier New" pitchFamily="49" charset="0"/>
            </a:endParaRPr>
          </a:p>
          <a:p>
            <a:pPr defTabSz="395288">
              <a:lnSpc>
                <a:spcPct val="100000"/>
              </a:lnSpc>
            </a:pPr>
            <a:r>
              <a:rPr lang="en-CA" sz="1200" b="0">
                <a:latin typeface="Courier New" pitchFamily="49" charset="0"/>
              </a:rPr>
              <a:t>class Node &lt;E&gt; implements Serializable {</a:t>
            </a:r>
          </a:p>
          <a:p>
            <a:pPr defTabSz="395288">
              <a:lnSpc>
                <a:spcPct val="100000"/>
              </a:lnSpc>
            </a:pPr>
            <a:endParaRPr lang="en-CA" sz="1200" b="0">
              <a:latin typeface="Courier New" pitchFamily="49" charset="0"/>
            </a:endParaRPr>
          </a:p>
          <a:p>
            <a:pPr defTabSz="395288">
              <a:lnSpc>
                <a:spcPct val="100000"/>
              </a:lnSpc>
            </a:pPr>
            <a:endParaRPr lang="en-CA" sz="1200" b="0">
              <a:latin typeface="Courier New" pitchFamily="49" charset="0"/>
            </a:endParaRPr>
          </a:p>
          <a:p>
            <a:pPr defTabSz="395288">
              <a:lnSpc>
                <a:spcPct val="100000"/>
              </a:lnSpc>
            </a:pPr>
            <a:r>
              <a:rPr lang="en-CA" sz="1200" b="0">
                <a:latin typeface="Courier New" pitchFamily="49" charset="0"/>
              </a:rPr>
              <a:t>	E		item;		</a:t>
            </a:r>
            <a:r>
              <a:rPr lang="en-CA" sz="1200" b="0">
                <a:solidFill>
                  <a:schemeClr val="accent1"/>
                </a:solidFill>
                <a:latin typeface="Courier New" pitchFamily="49" charset="0"/>
              </a:rPr>
              <a:t>// the item in the stack</a:t>
            </a:r>
          </a:p>
          <a:p>
            <a:pPr defTabSz="395288">
              <a:lnSpc>
                <a:spcPct val="100000"/>
              </a:lnSpc>
            </a:pPr>
            <a:r>
              <a:rPr lang="en-CA" sz="1200" b="0">
                <a:latin typeface="Courier New" pitchFamily="49" charset="0"/>
              </a:rPr>
              <a:t>	Node&lt;E&gt;	next;		</a:t>
            </a:r>
            <a:r>
              <a:rPr lang="en-CA" sz="1200" b="0">
                <a:solidFill>
                  <a:schemeClr val="accent1"/>
                </a:solidFill>
                <a:latin typeface="Courier New" pitchFamily="49" charset="0"/>
              </a:rPr>
              <a:t>// the next node in the list</a:t>
            </a:r>
            <a:endParaRPr lang="en-CA" sz="1200" b="0">
              <a:latin typeface="Courier New" pitchFamily="49" charset="0"/>
            </a:endParaRPr>
          </a:p>
          <a:p>
            <a:pPr defTabSz="395288">
              <a:lnSpc>
                <a:spcPct val="100000"/>
              </a:lnSpc>
            </a:pPr>
            <a:r>
              <a:rPr lang="en-CA" sz="1200" b="0">
                <a:latin typeface="Courier New" pitchFamily="49" charset="0"/>
              </a:rPr>
              <a:t>	</a:t>
            </a:r>
          </a:p>
          <a:p>
            <a:pPr defTabSz="395288">
              <a:lnSpc>
                <a:spcPct val="100000"/>
              </a:lnSpc>
            </a:pPr>
            <a:endParaRPr lang="en-CA" sz="1200" b="0">
              <a:latin typeface="Courier New" pitchFamily="49" charset="0"/>
            </a:endParaRPr>
          </a:p>
          <a:p>
            <a:pPr defTabSz="395288">
              <a:lnSpc>
                <a:spcPct val="100000"/>
              </a:lnSpc>
            </a:pPr>
            <a:r>
              <a:rPr lang="en-CA" sz="1200" b="0">
                <a:latin typeface="Courier New" pitchFamily="49" charset="0"/>
              </a:rPr>
              <a:t>	</a:t>
            </a:r>
            <a:r>
              <a:rPr lang="en-CA" sz="1200" b="0">
                <a:solidFill>
                  <a:schemeClr val="accent1"/>
                </a:solidFill>
                <a:latin typeface="Courier New" pitchFamily="49" charset="0"/>
              </a:rPr>
              <a:t>/**	This constructor creates a new node for the singly-linked list</a:t>
            </a:r>
          </a:p>
          <a:p>
            <a:pPr defTabSz="395288">
              <a:lnSpc>
                <a:spcPct val="100000"/>
              </a:lnSpc>
            </a:pPr>
            <a:r>
              <a:rPr lang="en-CA" sz="1200" b="0">
                <a:solidFill>
                  <a:schemeClr val="accent1"/>
                </a:solidFill>
                <a:latin typeface="Courier New" pitchFamily="49" charset="0"/>
              </a:rPr>
              <a:t>	 **	representing a collection.</a:t>
            </a:r>
          </a:p>
          <a:p>
            <a:pPr defTabSz="395288">
              <a:lnSpc>
                <a:spcPct val="100000"/>
              </a:lnSpc>
            </a:pPr>
            <a:r>
              <a:rPr lang="en-CA" sz="1200" b="0">
                <a:solidFill>
                  <a:schemeClr val="accent1"/>
                </a:solidFill>
                <a:latin typeface="Courier New" pitchFamily="49" charset="0"/>
              </a:rPr>
              <a:t>	 **</a:t>
            </a:r>
          </a:p>
          <a:p>
            <a:pPr defTabSz="395288">
              <a:lnSpc>
                <a:spcPct val="100000"/>
              </a:lnSpc>
            </a:pPr>
            <a:r>
              <a:rPr lang="en-CA" sz="1200" b="0">
                <a:solidFill>
                  <a:schemeClr val="accent1"/>
                </a:solidFill>
                <a:latin typeface="Courier New" pitchFamily="49" charset="0"/>
              </a:rPr>
              <a:t>	 **	@param	i	the item in the node.</a:t>
            </a:r>
          </a:p>
          <a:p>
            <a:pPr defTabSz="395288">
              <a:lnSpc>
                <a:spcPct val="100000"/>
              </a:lnSpc>
            </a:pPr>
            <a:r>
              <a:rPr lang="en-CA" sz="1200" b="0">
                <a:solidFill>
                  <a:schemeClr val="accent1"/>
                </a:solidFill>
                <a:latin typeface="Courier New" pitchFamily="49" charset="0"/>
              </a:rPr>
              <a:t>	 **	@param	n	the next node in the list.				*/</a:t>
            </a:r>
          </a:p>
          <a:p>
            <a:pPr defTabSz="395288">
              <a:lnSpc>
                <a:spcPct val="100000"/>
              </a:lnSpc>
            </a:pPr>
            <a:endParaRPr lang="en-CA" sz="1200" b="0">
              <a:latin typeface="Courier New" pitchFamily="49" charset="0"/>
            </a:endParaRPr>
          </a:p>
          <a:p>
            <a:pPr defTabSz="395288">
              <a:lnSpc>
                <a:spcPct val="100000"/>
              </a:lnSpc>
            </a:pPr>
            <a:r>
              <a:rPr lang="en-CA" sz="1200" b="0">
                <a:latin typeface="Courier New" pitchFamily="49" charset="0"/>
              </a:rPr>
              <a:t>	public Node ( E i, Node&lt;E&gt; n ) {</a:t>
            </a:r>
          </a:p>
          <a:p>
            <a:pPr defTabSz="395288">
              <a:lnSpc>
                <a:spcPct val="100000"/>
              </a:lnSpc>
            </a:pPr>
            <a:endParaRPr lang="en-CA" sz="1200" b="0">
              <a:latin typeface="Courier New" pitchFamily="49" charset="0"/>
            </a:endParaRPr>
          </a:p>
          <a:p>
            <a:pPr defTabSz="395288">
              <a:lnSpc>
                <a:spcPct val="100000"/>
              </a:lnSpc>
            </a:pPr>
            <a:r>
              <a:rPr lang="en-CA" sz="1200" b="0">
                <a:latin typeface="Courier New" pitchFamily="49" charset="0"/>
              </a:rPr>
              <a:t>		item = i;</a:t>
            </a:r>
          </a:p>
          <a:p>
            <a:pPr defTabSz="395288">
              <a:lnSpc>
                <a:spcPct val="100000"/>
              </a:lnSpc>
            </a:pPr>
            <a:r>
              <a:rPr lang="en-CA" sz="1200" b="0">
                <a:latin typeface="Courier New" pitchFamily="49" charset="0"/>
              </a:rPr>
              <a:t>		next = n;</a:t>
            </a:r>
          </a:p>
          <a:p>
            <a:pPr defTabSz="395288">
              <a:lnSpc>
                <a:spcPct val="100000"/>
              </a:lnSpc>
            </a:pPr>
            <a:endParaRPr lang="en-CA" sz="1200" b="0">
              <a:latin typeface="Courier New" pitchFamily="49" charset="0"/>
            </a:endParaRPr>
          </a:p>
          <a:p>
            <a:pPr defTabSz="395288">
              <a:lnSpc>
                <a:spcPct val="100000"/>
              </a:lnSpc>
            </a:pPr>
            <a:r>
              <a:rPr lang="en-CA" sz="1200" b="0">
                <a:latin typeface="Courier New" pitchFamily="49" charset="0"/>
              </a:rPr>
              <a:t>	};	</a:t>
            </a:r>
            <a:r>
              <a:rPr lang="en-CA" sz="1200" b="0">
                <a:solidFill>
                  <a:schemeClr val="accent1"/>
                </a:solidFill>
                <a:latin typeface="Courier New" pitchFamily="49" charset="0"/>
              </a:rPr>
              <a:t>// constructor</a:t>
            </a:r>
            <a:endParaRPr lang="en-CA" sz="1200" b="0">
              <a:latin typeface="Courier New" pitchFamily="49" charset="0"/>
            </a:endParaRPr>
          </a:p>
        </p:txBody>
      </p:sp>
      <p:sp>
        <p:nvSpPr>
          <p:cNvPr id="46084" name="AutoShape 4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458200" y="6096000"/>
            <a:ext cx="457200" cy="381000"/>
          </a:xfrm>
          <a:prstGeom prst="actionButtonReturn">
            <a:avLst/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1111250" y="973138"/>
            <a:ext cx="6889750" cy="658812"/>
            <a:chOff x="700" y="613"/>
            <a:chExt cx="4340" cy="415"/>
          </a:xfrm>
        </p:grpSpPr>
        <p:sp>
          <p:nvSpPr>
            <p:cNvPr id="46098" name="AutoShape 5"/>
            <p:cNvSpPr>
              <a:spLocks noChangeArrowheads="1"/>
            </p:cNvSpPr>
            <p:nvPr/>
          </p:nvSpPr>
          <p:spPr bwMode="auto">
            <a:xfrm>
              <a:off x="3600" y="720"/>
              <a:ext cx="1440" cy="308"/>
            </a:xfrm>
            <a:prstGeom prst="wedgeRectCallout">
              <a:avLst>
                <a:gd name="adj1" fmla="val -165694"/>
                <a:gd name="adj2" fmla="val -58116"/>
              </a:avLst>
            </a:prstGeom>
            <a:solidFill>
              <a:schemeClr val="hlink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r>
                <a:rPr lang="en-CA" sz="1400"/>
                <a:t>Part of the Collections package</a:t>
              </a:r>
            </a:p>
          </p:txBody>
        </p:sp>
        <p:sp>
          <p:nvSpPr>
            <p:cNvPr id="46099" name="Rectangle 6"/>
            <p:cNvSpPr>
              <a:spLocks noChangeArrowheads="1"/>
            </p:cNvSpPr>
            <p:nvPr/>
          </p:nvSpPr>
          <p:spPr bwMode="auto">
            <a:xfrm>
              <a:off x="700" y="613"/>
              <a:ext cx="1237" cy="151"/>
            </a:xfrm>
            <a:prstGeom prst="rect">
              <a:avLst/>
            </a:prstGeom>
            <a:noFill/>
            <a:ln w="12700">
              <a:solidFill>
                <a:schemeClr val="accent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CA"/>
            </a:p>
          </p:txBody>
        </p:sp>
      </p:grpSp>
      <p:grpSp>
        <p:nvGrpSpPr>
          <p:cNvPr id="3" name="Group 10"/>
          <p:cNvGrpSpPr>
            <a:grpSpLocks/>
          </p:cNvGrpSpPr>
          <p:nvPr/>
        </p:nvGrpSpPr>
        <p:grpSpPr bwMode="auto">
          <a:xfrm>
            <a:off x="1655763" y="1752600"/>
            <a:ext cx="5659437" cy="1225550"/>
            <a:chOff x="1043" y="1104"/>
            <a:chExt cx="3565" cy="772"/>
          </a:xfrm>
        </p:grpSpPr>
        <p:sp>
          <p:nvSpPr>
            <p:cNvPr id="46096" name="AutoShape 8"/>
            <p:cNvSpPr>
              <a:spLocks noChangeArrowheads="1"/>
            </p:cNvSpPr>
            <p:nvPr/>
          </p:nvSpPr>
          <p:spPr bwMode="auto">
            <a:xfrm>
              <a:off x="2304" y="1104"/>
              <a:ext cx="2304" cy="308"/>
            </a:xfrm>
            <a:prstGeom prst="wedgeRectCallout">
              <a:avLst>
                <a:gd name="adj1" fmla="val -82727"/>
                <a:gd name="adj2" fmla="val 154222"/>
              </a:avLst>
            </a:prstGeom>
            <a:solidFill>
              <a:schemeClr val="hlink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r>
                <a:rPr lang="en-CA" sz="1400"/>
                <a:t>Node &lt;E&gt; is the type, Part of this type is generic</a:t>
              </a:r>
            </a:p>
          </p:txBody>
        </p:sp>
        <p:sp>
          <p:nvSpPr>
            <p:cNvPr id="46097" name="Rectangle 9"/>
            <p:cNvSpPr>
              <a:spLocks noChangeArrowheads="1"/>
            </p:cNvSpPr>
            <p:nvPr/>
          </p:nvSpPr>
          <p:spPr bwMode="auto">
            <a:xfrm>
              <a:off x="1043" y="1750"/>
              <a:ext cx="504" cy="126"/>
            </a:xfrm>
            <a:prstGeom prst="rect">
              <a:avLst/>
            </a:prstGeom>
            <a:noFill/>
            <a:ln w="12700">
              <a:solidFill>
                <a:schemeClr val="accent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CA"/>
            </a:p>
          </p:txBody>
        </p:sp>
      </p:grpSp>
      <p:grpSp>
        <p:nvGrpSpPr>
          <p:cNvPr id="4" name="Group 13"/>
          <p:cNvGrpSpPr>
            <a:grpSpLocks/>
          </p:cNvGrpSpPr>
          <p:nvPr/>
        </p:nvGrpSpPr>
        <p:grpSpPr bwMode="auto">
          <a:xfrm>
            <a:off x="1524000" y="3505200"/>
            <a:ext cx="3581400" cy="1214438"/>
            <a:chOff x="960" y="2208"/>
            <a:chExt cx="2064" cy="765"/>
          </a:xfrm>
        </p:grpSpPr>
        <p:sp>
          <p:nvSpPr>
            <p:cNvPr id="46094" name="AutoShape 11"/>
            <p:cNvSpPr>
              <a:spLocks noChangeArrowheads="1"/>
            </p:cNvSpPr>
            <p:nvPr/>
          </p:nvSpPr>
          <p:spPr bwMode="auto">
            <a:xfrm>
              <a:off x="1728" y="2544"/>
              <a:ext cx="1296" cy="429"/>
            </a:xfrm>
            <a:prstGeom prst="wedgeRectCallout">
              <a:avLst>
                <a:gd name="adj1" fmla="val -76236"/>
                <a:gd name="adj2" fmla="val -96620"/>
              </a:avLst>
            </a:prstGeom>
            <a:solidFill>
              <a:schemeClr val="hlink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r>
                <a:rPr lang="en-CA" sz="1400"/>
                <a:t>“next” must thus specify the Node &lt;E&gt; as the full type of the node.</a:t>
              </a:r>
            </a:p>
          </p:txBody>
        </p:sp>
        <p:sp>
          <p:nvSpPr>
            <p:cNvPr id="46095" name="Rectangle 12"/>
            <p:cNvSpPr>
              <a:spLocks noChangeArrowheads="1"/>
            </p:cNvSpPr>
            <p:nvPr/>
          </p:nvSpPr>
          <p:spPr bwMode="auto">
            <a:xfrm>
              <a:off x="960" y="2208"/>
              <a:ext cx="432" cy="144"/>
            </a:xfrm>
            <a:prstGeom prst="rect">
              <a:avLst/>
            </a:prstGeom>
            <a:noFill/>
            <a:ln w="12700">
              <a:solidFill>
                <a:schemeClr val="accent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CA"/>
            </a:p>
          </p:txBody>
        </p:sp>
      </p:grpSp>
      <p:grpSp>
        <p:nvGrpSpPr>
          <p:cNvPr id="5" name="Group 16"/>
          <p:cNvGrpSpPr>
            <a:grpSpLocks/>
          </p:cNvGrpSpPr>
          <p:nvPr/>
        </p:nvGrpSpPr>
        <p:grpSpPr bwMode="auto">
          <a:xfrm>
            <a:off x="3238500" y="5137150"/>
            <a:ext cx="3009900" cy="1095375"/>
            <a:chOff x="2040" y="3236"/>
            <a:chExt cx="1896" cy="690"/>
          </a:xfrm>
        </p:grpSpPr>
        <p:sp>
          <p:nvSpPr>
            <p:cNvPr id="46092" name="AutoShape 14"/>
            <p:cNvSpPr>
              <a:spLocks noChangeArrowheads="1"/>
            </p:cNvSpPr>
            <p:nvPr/>
          </p:nvSpPr>
          <p:spPr bwMode="auto">
            <a:xfrm>
              <a:off x="2640" y="3497"/>
              <a:ext cx="1296" cy="429"/>
            </a:xfrm>
            <a:prstGeom prst="wedgeRectCallout">
              <a:avLst>
                <a:gd name="adj1" fmla="val -47301"/>
                <a:gd name="adj2" fmla="val -103569"/>
              </a:avLst>
            </a:prstGeom>
            <a:solidFill>
              <a:schemeClr val="hlink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r>
                <a:rPr lang="en-CA" sz="1400"/>
                <a:t>Same principle applies to n. n is a pointer to a Node &lt;E&gt;</a:t>
              </a:r>
            </a:p>
          </p:txBody>
        </p:sp>
        <p:sp>
          <p:nvSpPr>
            <p:cNvPr id="46093" name="Rectangle 15"/>
            <p:cNvSpPr>
              <a:spLocks noChangeArrowheads="1"/>
            </p:cNvSpPr>
            <p:nvPr/>
          </p:nvSpPr>
          <p:spPr bwMode="auto">
            <a:xfrm>
              <a:off x="2040" y="3236"/>
              <a:ext cx="606" cy="161"/>
            </a:xfrm>
            <a:prstGeom prst="rect">
              <a:avLst/>
            </a:prstGeom>
            <a:noFill/>
            <a:ln w="12700">
              <a:solidFill>
                <a:schemeClr val="accent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CA"/>
            </a:p>
          </p:txBody>
        </p:sp>
      </p:grpSp>
      <p:grpSp>
        <p:nvGrpSpPr>
          <p:cNvPr id="6" name="Group 19"/>
          <p:cNvGrpSpPr>
            <a:grpSpLocks/>
          </p:cNvGrpSpPr>
          <p:nvPr/>
        </p:nvGrpSpPr>
        <p:grpSpPr bwMode="auto">
          <a:xfrm>
            <a:off x="1524000" y="3055938"/>
            <a:ext cx="4191000" cy="488950"/>
            <a:chOff x="960" y="1925"/>
            <a:chExt cx="2640" cy="308"/>
          </a:xfrm>
        </p:grpSpPr>
        <p:sp>
          <p:nvSpPr>
            <p:cNvPr id="46090" name="AutoShape 17"/>
            <p:cNvSpPr>
              <a:spLocks noChangeArrowheads="1"/>
            </p:cNvSpPr>
            <p:nvPr/>
          </p:nvSpPr>
          <p:spPr bwMode="auto">
            <a:xfrm>
              <a:off x="2304" y="1925"/>
              <a:ext cx="1296" cy="308"/>
            </a:xfrm>
            <a:prstGeom prst="wedgeRectCallout">
              <a:avLst>
                <a:gd name="adj1" fmla="val -88579"/>
                <a:gd name="adj2" fmla="val 28245"/>
              </a:avLst>
            </a:prstGeom>
            <a:solidFill>
              <a:schemeClr val="hlink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r>
                <a:rPr lang="en-CA" sz="1400"/>
                <a:t>“item” is an element of type E.</a:t>
              </a:r>
            </a:p>
          </p:txBody>
        </p:sp>
        <p:sp>
          <p:nvSpPr>
            <p:cNvPr id="46091" name="Rectangle 18"/>
            <p:cNvSpPr>
              <a:spLocks noChangeArrowheads="1"/>
            </p:cNvSpPr>
            <p:nvPr/>
          </p:nvSpPr>
          <p:spPr bwMode="auto">
            <a:xfrm>
              <a:off x="960" y="2112"/>
              <a:ext cx="822" cy="113"/>
            </a:xfrm>
            <a:prstGeom prst="rect">
              <a:avLst/>
            </a:prstGeom>
            <a:noFill/>
            <a:ln w="12700">
              <a:solidFill>
                <a:schemeClr val="accent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CA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>
          <a:xfrm>
            <a:off x="3200400" y="2819400"/>
            <a:ext cx="2667000" cy="609600"/>
          </a:xfrm>
        </p:spPr>
        <p:txBody>
          <a:bodyPr wrap="square" lIns="91567" tIns="45785" rIns="91567" bIns="45785"/>
          <a:lstStyle/>
          <a:p>
            <a:r>
              <a:rPr lang="en-US" smtClean="0"/>
              <a:t>The End</a:t>
            </a:r>
          </a:p>
        </p:txBody>
      </p:sp>
      <p:sp>
        <p:nvSpPr>
          <p:cNvPr id="47107" name="AutoShape 3">
            <a:hlinkClick r:id="" action="ppaction://hlinkshowjump?jump=lastslideviewed" highlightClick="1"/>
          </p:cNvPr>
          <p:cNvSpPr>
            <a:spLocks noChangeArrowheads="1"/>
          </p:cNvSpPr>
          <p:nvPr/>
        </p:nvSpPr>
        <p:spPr bwMode="auto">
          <a:xfrm>
            <a:off x="8088313" y="5878513"/>
            <a:ext cx="611187" cy="457200"/>
          </a:xfrm>
          <a:prstGeom prst="actionButtonReturn">
            <a:avLst/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C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1728788" y="534988"/>
            <a:ext cx="5689600" cy="984250"/>
          </a:xfrm>
          <a:noFill/>
        </p:spPr>
        <p:txBody>
          <a:bodyPr lIns="63595" tIns="25438" rIns="63595" bIns="25438"/>
          <a:lstStyle/>
          <a:p>
            <a:pPr defTabSz="914400"/>
            <a:r>
              <a:rPr lang="en-US" smtClean="0"/>
              <a:t>Character Stack ADT</a:t>
            </a:r>
            <a:br>
              <a:rPr lang="en-US" smtClean="0"/>
            </a:br>
            <a:r>
              <a:rPr lang="en-US" smtClean="0"/>
              <a:t>Contiguous Implementation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85838" y="1831975"/>
            <a:ext cx="7172325" cy="4645025"/>
          </a:xfrm>
          <a:noFill/>
        </p:spPr>
        <p:txBody>
          <a:bodyPr lIns="90624" tIns="44517" rIns="90624" bIns="44517"/>
          <a:lstStyle/>
          <a:p>
            <a:pPr defTabSz="914400"/>
            <a:r>
              <a:rPr lang="en-US" smtClean="0"/>
              <a:t>representation</a:t>
            </a:r>
          </a:p>
          <a:p>
            <a:pPr marL="685800" lvl="1" indent="-228600" defTabSz="914400"/>
            <a:r>
              <a:rPr lang="en-US" smtClean="0"/>
              <a:t>based on “variable-sized” array</a:t>
            </a:r>
          </a:p>
          <a:p>
            <a:pPr marL="1143000" lvl="2" defTabSz="914400"/>
            <a:r>
              <a:rPr lang="en-US" smtClean="0"/>
              <a:t>bottom is base (</a:t>
            </a:r>
            <a:r>
              <a:rPr lang="en-US" smtClean="0">
                <a:latin typeface="Courier New" pitchFamily="49" charset="0"/>
              </a:rPr>
              <a:t>0</a:t>
            </a:r>
            <a:r>
              <a:rPr lang="en-US" baseline="30000" smtClean="0"/>
              <a:t>th</a:t>
            </a:r>
            <a:r>
              <a:rPr lang="en-US" smtClean="0"/>
              <a:t> element)</a:t>
            </a:r>
          </a:p>
          <a:p>
            <a:pPr marL="1143000" lvl="2" defTabSz="914400"/>
            <a:r>
              <a:rPr lang="en-US" smtClean="0"/>
              <a:t>top is end of collection (</a:t>
            </a:r>
            <a:r>
              <a:rPr lang="en-US" smtClean="0">
                <a:latin typeface="Courier New" pitchFamily="49" charset="0"/>
              </a:rPr>
              <a:t>n</a:t>
            </a:r>
            <a:r>
              <a:rPr lang="en-US" baseline="30000" smtClean="0"/>
              <a:t>th</a:t>
            </a:r>
            <a:r>
              <a:rPr lang="en-US" smtClean="0"/>
              <a:t> element)</a:t>
            </a:r>
          </a:p>
          <a:p>
            <a:pPr defTabSz="914400"/>
            <a:r>
              <a:rPr lang="en-US" smtClean="0"/>
              <a:t>implementation</a:t>
            </a:r>
          </a:p>
          <a:p>
            <a:pPr marL="685800" lvl="1" indent="-228600" defTabSz="914400"/>
            <a:r>
              <a:rPr lang="en-US" smtClean="0">
                <a:latin typeface="Courier New" pitchFamily="49" charset="0"/>
              </a:rPr>
              <a:t>CharStacks</a:t>
            </a:r>
            <a:r>
              <a:rPr lang="en-US" smtClean="0"/>
              <a:t> package</a:t>
            </a:r>
          </a:p>
          <a:p>
            <a:pPr marL="685800" lvl="1" indent="-228600" defTabSz="914400"/>
            <a:r>
              <a:rPr lang="en-US" smtClean="0"/>
              <a:t>instance variables</a:t>
            </a:r>
          </a:p>
          <a:p>
            <a:pPr marL="1143000" lvl="2" defTabSz="914400"/>
            <a:r>
              <a:rPr lang="en-US" smtClean="0"/>
              <a:t>array (</a:t>
            </a:r>
            <a:r>
              <a:rPr lang="en-US" smtClean="0">
                <a:latin typeface="Courier New" pitchFamily="49" charset="0"/>
              </a:rPr>
              <a:t>elts</a:t>
            </a:r>
            <a:r>
              <a:rPr lang="en-US" smtClean="0"/>
              <a:t>) and count (</a:t>
            </a:r>
            <a:r>
              <a:rPr lang="en-US" smtClean="0">
                <a:latin typeface="Courier New" pitchFamily="49" charset="0"/>
              </a:rPr>
              <a:t>top</a:t>
            </a:r>
            <a:r>
              <a:rPr lang="en-US" smtClean="0"/>
              <a:t>)</a:t>
            </a:r>
          </a:p>
          <a:p>
            <a:pPr marL="685800" lvl="1" indent="-228600" defTabSz="914400"/>
            <a:r>
              <a:rPr lang="en-US" smtClean="0"/>
              <a:t>constructors</a:t>
            </a:r>
          </a:p>
          <a:p>
            <a:pPr marL="1143000" lvl="2" defTabSz="914400"/>
            <a:r>
              <a:rPr lang="en-US" smtClean="0"/>
              <a:t>empty stack</a:t>
            </a:r>
          </a:p>
          <a:p>
            <a:pPr marL="685800" lvl="1" indent="-228600" defTabSz="914400"/>
            <a:r>
              <a:rPr lang="en-US" smtClean="0"/>
              <a:t>methods</a:t>
            </a:r>
          </a:p>
          <a:p>
            <a:pPr marL="1143000" lvl="2" defTabSz="914400"/>
            <a:r>
              <a:rPr lang="en-US" smtClean="0"/>
              <a:t>exceptions</a:t>
            </a:r>
          </a:p>
          <a:p>
            <a:pPr marL="1143000" lvl="2" defTabSz="914400"/>
            <a:r>
              <a:rPr lang="en-US" smtClean="0"/>
              <a:t>defensive programming</a:t>
            </a:r>
          </a:p>
          <a:p>
            <a:pPr defTabSz="914400"/>
            <a:r>
              <a:rPr lang="en-US" smtClean="0"/>
              <a:t>insertion/deletion don’t affect others </a:t>
            </a:r>
            <a:r>
              <a:rPr lang="en-US" smtClean="0">
                <a:sym typeface="Symbol" pitchFamily="18" charset="2"/>
              </a:rPr>
              <a:t></a:t>
            </a:r>
            <a:r>
              <a:rPr lang="en-US" smtClean="0">
                <a:latin typeface="Courier New" pitchFamily="49" charset="0"/>
                <a:sym typeface="Symbol" pitchFamily="18" charset="2"/>
              </a:rPr>
              <a:t>O(1)</a:t>
            </a:r>
            <a:endParaRPr lang="en-US" smtClean="0"/>
          </a:p>
        </p:txBody>
      </p:sp>
      <p:sp>
        <p:nvSpPr>
          <p:cNvPr id="14340" name="AutoShape 4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111750" y="2214563"/>
            <a:ext cx="306388" cy="228600"/>
          </a:xfrm>
          <a:prstGeom prst="actionButtonForwardNext">
            <a:avLst/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14341" name="AutoShape 5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400800" y="2590800"/>
            <a:ext cx="838200" cy="304800"/>
          </a:xfrm>
          <a:prstGeom prst="actionButtonForwardNext">
            <a:avLst/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2216150" y="611188"/>
            <a:ext cx="4724400" cy="984250"/>
          </a:xfrm>
          <a:noFill/>
        </p:spPr>
        <p:txBody>
          <a:bodyPr lIns="63595" tIns="25438" rIns="63595" bIns="25438"/>
          <a:lstStyle/>
          <a:p>
            <a:pPr defTabSz="914400"/>
            <a:r>
              <a:rPr lang="en-US" smtClean="0"/>
              <a:t>Character Stack ADT</a:t>
            </a:r>
            <a:br>
              <a:rPr lang="en-US" smtClean="0"/>
            </a:br>
            <a:r>
              <a:rPr lang="en-US" smtClean="0"/>
              <a:t>Linked Implementation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85838" y="1831975"/>
            <a:ext cx="7172325" cy="4645025"/>
          </a:xfrm>
          <a:noFill/>
        </p:spPr>
        <p:txBody>
          <a:bodyPr lIns="90624" tIns="44517" rIns="90624" bIns="44517"/>
          <a:lstStyle/>
          <a:p>
            <a:pPr defTabSz="914400"/>
            <a:r>
              <a:rPr lang="en-US" smtClean="0"/>
              <a:t>representation</a:t>
            </a:r>
          </a:p>
          <a:p>
            <a:pPr marL="685800" lvl="1" indent="-228600" defTabSz="914400"/>
            <a:r>
              <a:rPr lang="en-US" smtClean="0"/>
              <a:t>top is front</a:t>
            </a:r>
          </a:p>
          <a:p>
            <a:pPr marL="685800" lvl="1" indent="-228600" defTabSz="914400"/>
            <a:r>
              <a:rPr lang="en-US" smtClean="0"/>
              <a:t>list pointer points to top (front) node</a:t>
            </a:r>
          </a:p>
          <a:p>
            <a:pPr defTabSz="914400"/>
            <a:r>
              <a:rPr lang="en-US" smtClean="0"/>
              <a:t>implementation</a:t>
            </a:r>
          </a:p>
          <a:p>
            <a:pPr marL="685800" lvl="1" indent="-228600" defTabSz="914400"/>
            <a:r>
              <a:rPr lang="en-US" smtClean="0"/>
              <a:t>instance variables</a:t>
            </a:r>
          </a:p>
          <a:p>
            <a:pPr marL="1143000" lvl="2" defTabSz="914400"/>
            <a:r>
              <a:rPr lang="en-US" smtClean="0">
                <a:latin typeface="Courier New" pitchFamily="49" charset="0"/>
              </a:rPr>
              <a:t>top</a:t>
            </a:r>
            <a:r>
              <a:rPr lang="en-US" smtClean="0"/>
              <a:t> is list pointer</a:t>
            </a:r>
          </a:p>
          <a:p>
            <a:pPr marL="685800" lvl="1" indent="-228600" defTabSz="914400"/>
            <a:r>
              <a:rPr lang="en-US" smtClean="0"/>
              <a:t>constructor</a:t>
            </a:r>
          </a:p>
          <a:p>
            <a:pPr marL="1143000" lvl="2" defTabSz="914400"/>
            <a:r>
              <a:rPr lang="en-US" smtClean="0"/>
              <a:t>empty stack</a:t>
            </a:r>
          </a:p>
          <a:p>
            <a:pPr marL="685800" lvl="1" indent="-228600" defTabSz="914400"/>
            <a:r>
              <a:rPr lang="en-US" smtClean="0"/>
              <a:t>methods</a:t>
            </a:r>
          </a:p>
          <a:p>
            <a:pPr marL="1143000" lvl="2" defTabSz="914400"/>
            <a:r>
              <a:rPr lang="en-US" smtClean="0"/>
              <a:t>exceptions</a:t>
            </a:r>
          </a:p>
          <a:p>
            <a:pPr lvl="3" indent="-171450" defTabSz="914400"/>
            <a:r>
              <a:rPr lang="en-US" smtClean="0"/>
              <a:t>overflow?</a:t>
            </a:r>
          </a:p>
          <a:p>
            <a:pPr marL="685800" lvl="1" indent="-228600" defTabSz="914400"/>
            <a:r>
              <a:rPr lang="en-US" smtClean="0">
                <a:latin typeface="Courier New" pitchFamily="49" charset="0"/>
              </a:rPr>
              <a:t>Node</a:t>
            </a:r>
            <a:r>
              <a:rPr lang="en-US" smtClean="0"/>
              <a:t> wrapper class</a:t>
            </a:r>
          </a:p>
          <a:p>
            <a:pPr marL="1143000" lvl="2" defTabSz="914400"/>
            <a:r>
              <a:rPr lang="en-US" smtClean="0">
                <a:latin typeface="Courier New" pitchFamily="49" charset="0"/>
              </a:rPr>
              <a:t>Serializable</a:t>
            </a:r>
            <a:endParaRPr lang="en-US" smtClean="0"/>
          </a:p>
          <a:p>
            <a:pPr defTabSz="914400"/>
            <a:r>
              <a:rPr lang="en-US" smtClean="0"/>
              <a:t>insert/delete at front </a:t>
            </a:r>
            <a:r>
              <a:rPr lang="en-US" smtClean="0">
                <a:sym typeface="Symbol" pitchFamily="18" charset="2"/>
              </a:rPr>
              <a:t></a:t>
            </a:r>
            <a:r>
              <a:rPr lang="en-US" smtClean="0">
                <a:latin typeface="Courier New" pitchFamily="49" charset="0"/>
                <a:sym typeface="Symbol" pitchFamily="18" charset="2"/>
              </a:rPr>
              <a:t>O(1)</a:t>
            </a:r>
            <a:endParaRPr lang="en-US" smtClean="0"/>
          </a:p>
        </p:txBody>
      </p:sp>
      <p:sp>
        <p:nvSpPr>
          <p:cNvPr id="15364" name="AutoShape 4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900363" y="1831975"/>
            <a:ext cx="304800" cy="228600"/>
          </a:xfrm>
          <a:prstGeom prst="actionButtonForwardNext">
            <a:avLst/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15365" name="AutoShape 5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867400" y="2590800"/>
            <a:ext cx="838200" cy="304800"/>
          </a:xfrm>
          <a:prstGeom prst="actionButtonForwardNext">
            <a:avLst/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0" y="935038"/>
            <a:ext cx="0" cy="0"/>
          </a:xfrm>
          <a:noFill/>
        </p:spPr>
        <p:txBody>
          <a:bodyPr lIns="63595" tIns="25438" rIns="63595" bIns="25438"/>
          <a:lstStyle/>
          <a:p>
            <a:pPr defTabSz="914400"/>
            <a:r>
              <a:rPr lang="en-US" smtClean="0"/>
              <a:t>Postfix (RPN) Notation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 lIns="90624" tIns="44517" rIns="90624" bIns="44517"/>
          <a:lstStyle/>
          <a:p>
            <a:pPr defTabSz="914400">
              <a:tabLst>
                <a:tab pos="2743200" algn="l"/>
              </a:tabLst>
            </a:pPr>
            <a:r>
              <a:rPr lang="en-US" smtClean="0"/>
              <a:t>algebraic expressions</a:t>
            </a:r>
          </a:p>
          <a:p>
            <a:pPr defTabSz="914400">
              <a:tabLst>
                <a:tab pos="2743200" algn="l"/>
              </a:tabLst>
            </a:pPr>
            <a:r>
              <a:rPr lang="en-US" smtClean="0"/>
              <a:t>infix notation</a:t>
            </a:r>
          </a:p>
          <a:p>
            <a:pPr marL="685800" lvl="1" indent="-228600" defTabSz="914400">
              <a:tabLst>
                <a:tab pos="2743200" algn="l"/>
              </a:tabLst>
            </a:pPr>
            <a:r>
              <a:rPr lang="en-US" smtClean="0"/>
              <a:t>priority</a:t>
            </a:r>
          </a:p>
          <a:p>
            <a:pPr marL="685800" lvl="1" indent="-228600" defTabSz="914400">
              <a:tabLst>
                <a:tab pos="2743200" algn="l"/>
              </a:tabLst>
            </a:pPr>
            <a:r>
              <a:rPr lang="en-US" smtClean="0"/>
              <a:t>parentheses</a:t>
            </a:r>
          </a:p>
          <a:p>
            <a:pPr defTabSz="914400">
              <a:tabLst>
                <a:tab pos="2743200" algn="l"/>
              </a:tabLst>
            </a:pPr>
            <a:r>
              <a:rPr lang="en-US" smtClean="0"/>
              <a:t>postfix notation </a:t>
            </a:r>
            <a:r>
              <a:rPr lang="en-US" i="1" smtClean="0"/>
              <a:t>aka</a:t>
            </a:r>
            <a:r>
              <a:rPr lang="en-US" smtClean="0"/>
              <a:t> Reverse Polish Notation (RPN)</a:t>
            </a:r>
          </a:p>
          <a:p>
            <a:pPr marL="685800" lvl="1" indent="-228600" defTabSz="914400">
              <a:tabLst>
                <a:tab pos="2743200" algn="l"/>
              </a:tabLst>
            </a:pPr>
            <a:r>
              <a:rPr lang="en-US" smtClean="0"/>
              <a:t>Jan Lukasiewicz</a:t>
            </a:r>
          </a:p>
          <a:p>
            <a:pPr marL="685800" lvl="1" indent="-228600" defTabSz="914400">
              <a:tabLst>
                <a:tab pos="2743200" algn="l"/>
              </a:tabLst>
            </a:pPr>
            <a:r>
              <a:rPr lang="en-US" smtClean="0"/>
              <a:t>no need for parentheses or operator priorities</a:t>
            </a:r>
          </a:p>
          <a:p>
            <a:pPr marL="685800" lvl="1" indent="-228600" defTabSz="914400">
              <a:tabLst>
                <a:tab pos="2743200" algn="l"/>
              </a:tabLst>
            </a:pPr>
            <a:r>
              <a:rPr lang="en-US" smtClean="0"/>
              <a:t>operator follows operands</a:t>
            </a:r>
          </a:p>
          <a:p>
            <a:pPr marL="685800" lvl="1" indent="-228600" defTabSz="914400">
              <a:tabLst>
                <a:tab pos="2743200" algn="l"/>
              </a:tabLst>
            </a:pPr>
            <a:r>
              <a:rPr lang="en-US" smtClean="0"/>
              <a:t>examples</a:t>
            </a:r>
          </a:p>
          <a:p>
            <a:pPr marL="685800" lvl="1" indent="-228600" defTabSz="914400">
              <a:tabLst>
                <a:tab pos="2743200" algn="l"/>
              </a:tabLst>
            </a:pPr>
            <a:r>
              <a:rPr lang="en-US" smtClean="0"/>
              <a:t>evaluate left to right</a:t>
            </a:r>
          </a:p>
          <a:p>
            <a:pPr marL="1143000" lvl="2" defTabSz="914400">
              <a:tabLst>
                <a:tab pos="2743200" algn="l"/>
              </a:tabLst>
            </a:pPr>
            <a:r>
              <a:rPr lang="en-US" smtClean="0"/>
              <a:t>hardware computation in ALU</a:t>
            </a:r>
          </a:p>
        </p:txBody>
      </p:sp>
      <p:sp>
        <p:nvSpPr>
          <p:cNvPr id="16388" name="AutoShape 4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746375" y="4656138"/>
            <a:ext cx="306388" cy="230187"/>
          </a:xfrm>
          <a:prstGeom prst="actionButtonForwardNext">
            <a:avLst/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16389" name="AutoShape 5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890963" y="4962525"/>
            <a:ext cx="306387" cy="228600"/>
          </a:xfrm>
          <a:prstGeom prst="actionButtonForwardNext">
            <a:avLst/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16390" name="AutoShape 6">
            <a:hlinkClick r:id="rId5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418138" y="5267325"/>
            <a:ext cx="304800" cy="228600"/>
          </a:xfrm>
          <a:prstGeom prst="actionButtonForwardNext">
            <a:avLst/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1892300" y="839788"/>
            <a:ext cx="5359400" cy="517525"/>
          </a:xfrm>
          <a:noFill/>
        </p:spPr>
        <p:txBody>
          <a:bodyPr lIns="63595" tIns="25438" rIns="63595" bIns="25438"/>
          <a:lstStyle/>
          <a:p>
            <a:pPr defTabSz="914400"/>
            <a:r>
              <a:rPr lang="en-US" smtClean="0"/>
              <a:t>Infix to Postfix Translation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85838" y="1755775"/>
            <a:ext cx="7172325" cy="4645025"/>
          </a:xfrm>
          <a:noFill/>
        </p:spPr>
        <p:txBody>
          <a:bodyPr lIns="90624" tIns="44517" rIns="90624" bIns="44517"/>
          <a:lstStyle/>
          <a:p>
            <a:pPr defTabSz="914400"/>
            <a:r>
              <a:rPr lang="en-US" smtClean="0"/>
              <a:t>manual process</a:t>
            </a:r>
          </a:p>
          <a:p>
            <a:pPr marL="685800" lvl="1" indent="-228600" defTabSz="914400"/>
            <a:r>
              <a:rPr lang="en-US" smtClean="0"/>
              <a:t>insert all parentheses</a:t>
            </a:r>
          </a:p>
          <a:p>
            <a:pPr marL="685800" lvl="1" indent="-228600" defTabSz="914400"/>
            <a:r>
              <a:rPr lang="en-US" smtClean="0"/>
              <a:t>convert each sub-expression from inside out</a:t>
            </a:r>
          </a:p>
          <a:p>
            <a:pPr marL="685800" lvl="1" indent="-228600" defTabSz="914400"/>
            <a:r>
              <a:rPr lang="en-US" smtClean="0"/>
              <a:t>remove parentheses</a:t>
            </a:r>
          </a:p>
          <a:p>
            <a:pPr defTabSz="914400"/>
            <a:r>
              <a:rPr lang="en-US" smtClean="0"/>
              <a:t>automated process?</a:t>
            </a:r>
          </a:p>
          <a:p>
            <a:pPr marL="685800" lvl="1" indent="-228600" defTabSz="914400"/>
            <a:r>
              <a:rPr lang="en-US" smtClean="0"/>
              <a:t>desire single left to right pass over input</a:t>
            </a:r>
          </a:p>
          <a:p>
            <a:pPr defTabSz="914400"/>
            <a:r>
              <a:rPr lang="en-US" smtClean="0"/>
              <a:t>properties</a:t>
            </a:r>
          </a:p>
          <a:p>
            <a:pPr marL="685800" lvl="1" indent="-228600" defTabSz="914400"/>
            <a:r>
              <a:rPr lang="en-US" smtClean="0"/>
              <a:t>operands in same order</a:t>
            </a:r>
          </a:p>
          <a:p>
            <a:pPr marL="685800" lvl="1" indent="-228600" defTabSz="914400"/>
            <a:r>
              <a:rPr lang="en-US" smtClean="0"/>
              <a:t>operator after operands</a:t>
            </a:r>
          </a:p>
          <a:p>
            <a:pPr marL="1143000" lvl="2" defTabSz="914400"/>
            <a:r>
              <a:rPr lang="en-US" smtClean="0"/>
              <a:t>save operator</a:t>
            </a:r>
          </a:p>
          <a:p>
            <a:pPr marL="685800" lvl="1" indent="-228600" defTabSz="914400"/>
            <a:r>
              <a:rPr lang="en-US" smtClean="0"/>
              <a:t>cannot output operator until see next one</a:t>
            </a:r>
          </a:p>
          <a:p>
            <a:pPr marL="1143000" lvl="2" defTabSz="914400"/>
            <a:r>
              <a:rPr lang="en-US" smtClean="0"/>
              <a:t>if saved is higher priority output else save next operator</a:t>
            </a:r>
          </a:p>
          <a:p>
            <a:pPr marL="685800" lvl="1" indent="-228600" defTabSz="914400"/>
            <a:r>
              <a:rPr lang="en-US" smtClean="0"/>
              <a:t>at end must output saved operators in LIFO order</a:t>
            </a:r>
          </a:p>
          <a:p>
            <a:pPr marL="1143000" lvl="2" defTabSz="914400"/>
            <a:r>
              <a:rPr lang="en-US" smtClean="0"/>
              <a:t>use a stack</a:t>
            </a:r>
          </a:p>
        </p:txBody>
      </p:sp>
      <p:sp>
        <p:nvSpPr>
          <p:cNvPr id="17412" name="AutoShape 4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976563" y="1755775"/>
            <a:ext cx="304800" cy="228600"/>
          </a:xfrm>
          <a:prstGeom prst="actionButtonForwardNext">
            <a:avLst/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2590800" y="533400"/>
            <a:ext cx="4064000" cy="517525"/>
          </a:xfrm>
          <a:noFill/>
        </p:spPr>
        <p:txBody>
          <a:bodyPr lIns="63595" tIns="25438" rIns="63595" bIns="25438"/>
          <a:lstStyle/>
          <a:p>
            <a:pPr defTabSz="914400"/>
            <a:r>
              <a:rPr lang="en-US" smtClean="0"/>
              <a:t>Rail Yard Algorithm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066800"/>
            <a:ext cx="7696200" cy="4800600"/>
          </a:xfrm>
          <a:noFill/>
        </p:spPr>
        <p:txBody>
          <a:bodyPr lIns="90624" tIns="44517" rIns="90624" bIns="44517"/>
          <a:lstStyle/>
          <a:p>
            <a:pPr defTabSz="914400"/>
            <a:r>
              <a:rPr lang="en-US" smtClean="0"/>
              <a:t>operands output as seen</a:t>
            </a:r>
          </a:p>
          <a:p>
            <a:pPr defTabSz="914400"/>
            <a:r>
              <a:rPr lang="en-US" smtClean="0"/>
              <a:t>operator</a:t>
            </a:r>
          </a:p>
          <a:p>
            <a:pPr marL="628650" lvl="1" indent="-228600" defTabSz="914400"/>
            <a:r>
              <a:rPr lang="en-US" smtClean="0"/>
              <a:t>lower/equal priority than one on stack </a:t>
            </a:r>
            <a:r>
              <a:rPr lang="en-US" smtClean="0">
                <a:latin typeface="Symbol" pitchFamily="18" charset="2"/>
                <a:sym typeface="Symbol" pitchFamily="18" charset="2"/>
              </a:rPr>
              <a:t></a:t>
            </a:r>
            <a:r>
              <a:rPr lang="en-US" smtClean="0">
                <a:sym typeface="Symbol" pitchFamily="18" charset="2"/>
              </a:rPr>
              <a:t> </a:t>
            </a:r>
            <a:r>
              <a:rPr lang="en-US" smtClean="0"/>
              <a:t>output stacked</a:t>
            </a:r>
          </a:p>
          <a:p>
            <a:pPr marL="628650" lvl="1" indent="-228600" defTabSz="914400"/>
            <a:r>
              <a:rPr lang="en-US" smtClean="0"/>
              <a:t>higher priority than one on stack </a:t>
            </a:r>
            <a:r>
              <a:rPr lang="en-US" smtClean="0">
                <a:latin typeface="Symbol" pitchFamily="18" charset="2"/>
                <a:sym typeface="Symbol" pitchFamily="18" charset="2"/>
              </a:rPr>
              <a:t></a:t>
            </a:r>
            <a:r>
              <a:rPr lang="en-US" smtClean="0">
                <a:sym typeface="Symbol" pitchFamily="18" charset="2"/>
              </a:rPr>
              <a:t> </a:t>
            </a:r>
            <a:r>
              <a:rPr lang="en-US" smtClean="0"/>
              <a:t>push</a:t>
            </a:r>
          </a:p>
          <a:p>
            <a:pPr marL="628650" lvl="1" indent="-228600" defTabSz="914400"/>
            <a:r>
              <a:rPr lang="en-US" smtClean="0"/>
              <a:t>open parenthesis then push, and assume lowest priority</a:t>
            </a:r>
          </a:p>
          <a:p>
            <a:pPr marL="628650" lvl="1" indent="-228600" defTabSz="914400"/>
            <a:r>
              <a:rPr lang="en-US" smtClean="0"/>
              <a:t>closed parenthesis then output operators  on stack and discard open parenthesis (from stack) , discard closed parenthesis</a:t>
            </a:r>
          </a:p>
          <a:p>
            <a:pPr defTabSz="914400"/>
            <a:r>
              <a:rPr lang="en-US" smtClean="0"/>
              <a:t>when done</a:t>
            </a:r>
          </a:p>
          <a:p>
            <a:pPr marL="628650" lvl="1" indent="-228600" defTabSz="914400"/>
            <a:r>
              <a:rPr lang="en-US" smtClean="0"/>
              <a:t>emit stacked operators</a:t>
            </a:r>
          </a:p>
          <a:p>
            <a:pPr defTabSz="914400"/>
            <a:r>
              <a:rPr lang="en-US" smtClean="0"/>
              <a:t>special cases</a:t>
            </a:r>
          </a:p>
          <a:p>
            <a:pPr marL="628650" lvl="1" indent="-228600" defTabSz="914400"/>
            <a:r>
              <a:rPr lang="en-US" smtClean="0"/>
              <a:t>no operator on stack </a:t>
            </a:r>
            <a:r>
              <a:rPr lang="en-US" smtClean="0">
                <a:latin typeface="Symbol" pitchFamily="18" charset="2"/>
                <a:sym typeface="Symbol" pitchFamily="18" charset="2"/>
              </a:rPr>
              <a:t></a:t>
            </a:r>
            <a:r>
              <a:rPr lang="en-US" smtClean="0"/>
              <a:t> push</a:t>
            </a:r>
          </a:p>
          <a:p>
            <a:pPr marL="971550" lvl="2" defTabSz="914400"/>
            <a:r>
              <a:rPr lang="en-US" smtClean="0"/>
              <a:t>have low priority operator (</a:t>
            </a:r>
            <a:r>
              <a:rPr lang="en-US" smtClean="0">
                <a:latin typeface="Courier New" pitchFamily="49" charset="0"/>
              </a:rPr>
              <a:t>$</a:t>
            </a:r>
            <a:r>
              <a:rPr lang="en-US" smtClean="0"/>
              <a:t>) at bottom of stack</a:t>
            </a:r>
          </a:p>
          <a:p>
            <a:pPr marL="628650" lvl="1" indent="-228600" defTabSz="914400"/>
            <a:r>
              <a:rPr lang="en-US" smtClean="0"/>
              <a:t>end of expression </a:t>
            </a:r>
            <a:r>
              <a:rPr lang="en-US" smtClean="0">
                <a:latin typeface="Symbol" pitchFamily="18" charset="2"/>
                <a:sym typeface="Symbol" pitchFamily="18" charset="2"/>
              </a:rPr>
              <a:t></a:t>
            </a:r>
            <a:r>
              <a:rPr lang="en-US" smtClean="0"/>
              <a:t> pop</a:t>
            </a:r>
          </a:p>
          <a:p>
            <a:pPr marL="971550" lvl="2" defTabSz="914400"/>
            <a:r>
              <a:rPr lang="en-US" smtClean="0"/>
              <a:t>have low priority operator (</a:t>
            </a:r>
            <a:r>
              <a:rPr lang="en-US" smtClean="0">
                <a:latin typeface="Courier New" pitchFamily="49" charset="0"/>
              </a:rPr>
              <a:t>#</a:t>
            </a:r>
            <a:r>
              <a:rPr lang="en-US" smtClean="0"/>
              <a:t>) at end of expression</a:t>
            </a:r>
          </a:p>
        </p:txBody>
      </p:sp>
      <p:sp>
        <p:nvSpPr>
          <p:cNvPr id="18436" name="AutoShape 4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934200" y="685800"/>
            <a:ext cx="304800" cy="230188"/>
          </a:xfrm>
          <a:prstGeom prst="actionButtonForwardNext">
            <a:avLst/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18437" name="AutoShape 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315200" y="5257800"/>
            <a:ext cx="838200" cy="304800"/>
          </a:xfrm>
          <a:prstGeom prst="actionButtonForwardNext">
            <a:avLst/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P03">
  <a:themeElements>
    <a:clrScheme name="">
      <a:dk1>
        <a:srgbClr val="000000"/>
      </a:dk1>
      <a:lt1>
        <a:srgbClr val="FFFFFF"/>
      </a:lt1>
      <a:dk2>
        <a:srgbClr val="081D58"/>
      </a:dk2>
      <a:lt2>
        <a:srgbClr val="919191"/>
      </a:lt2>
      <a:accent1>
        <a:srgbClr val="FC0128"/>
      </a:accent1>
      <a:accent2>
        <a:srgbClr val="063DE8"/>
      </a:accent2>
      <a:accent3>
        <a:srgbClr val="FFFFFF"/>
      </a:accent3>
      <a:accent4>
        <a:srgbClr val="000000"/>
      </a:accent4>
      <a:accent5>
        <a:srgbClr val="FDAAAC"/>
      </a:accent5>
      <a:accent6>
        <a:srgbClr val="0536D2"/>
      </a:accent6>
      <a:hlink>
        <a:srgbClr val="00DFCA"/>
      </a:hlink>
      <a:folHlink>
        <a:srgbClr val="EAEC5E"/>
      </a:folHlink>
    </a:clrScheme>
    <a:fontScheme name="1P03">
      <a:majorFont>
        <a:latin typeface="Arial"/>
        <a:ea typeface=""/>
        <a:cs typeface=""/>
      </a:majorFont>
      <a:minorFont>
        <a:latin typeface="Book Antiqu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hlink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hlink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1P03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P03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P03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P03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P03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P03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P03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Office\Templates\1p03.pot</Template>
  <TotalTime>9074</TotalTime>
  <Words>2146</Words>
  <Application>Microsoft Office PowerPoint</Application>
  <PresentationFormat>On-screen Show (4:3)</PresentationFormat>
  <Paragraphs>755</Paragraphs>
  <Slides>45</Slides>
  <Notes>9</Notes>
  <HiddenSlides>27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45</vt:i4>
      </vt:variant>
    </vt:vector>
  </HeadingPairs>
  <TitlesOfParts>
    <vt:vector size="54" baseType="lpstr">
      <vt:lpstr>Arial</vt:lpstr>
      <vt:lpstr>Book Antiqua</vt:lpstr>
      <vt:lpstr>Symbol</vt:lpstr>
      <vt:lpstr>Times New Roman</vt:lpstr>
      <vt:lpstr>Courier New</vt:lpstr>
      <vt:lpstr>Century Schoolbook</vt:lpstr>
      <vt:lpstr>1P03</vt:lpstr>
      <vt:lpstr>Microsoft Photo Editor 3.0 Photo</vt:lpstr>
      <vt:lpstr>Microsoft Word Document</vt:lpstr>
      <vt:lpstr>The Stack</vt:lpstr>
      <vt:lpstr>Container ADTs</vt:lpstr>
      <vt:lpstr>Stack</vt:lpstr>
      <vt:lpstr>Character Stack ADT</vt:lpstr>
      <vt:lpstr>Character Stack ADT Contiguous Implementation</vt:lpstr>
      <vt:lpstr>Character Stack ADT Linked Implementation</vt:lpstr>
      <vt:lpstr>Postfix (RPN) Notation</vt:lpstr>
      <vt:lpstr>Infix to Postfix Translation</vt:lpstr>
      <vt:lpstr>Rail Yard Algorithm</vt:lpstr>
      <vt:lpstr>Example: InfToPost</vt:lpstr>
      <vt:lpstr>Generic ADTs</vt:lpstr>
      <vt:lpstr>Client Classes</vt:lpstr>
      <vt:lpstr>Type Compatibility</vt:lpstr>
      <vt:lpstr>Type Checking</vt:lpstr>
      <vt:lpstr> </vt:lpstr>
      <vt:lpstr>Example: InfToPostG</vt:lpstr>
      <vt:lpstr>Java Collections Framework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Stack Creation</vt:lpstr>
      <vt:lpstr>AutoBoxing</vt:lpstr>
      <vt:lpstr>AutoUn-Boxing</vt:lpstr>
      <vt:lpstr>Stack Example</vt:lpstr>
      <vt:lpstr>Char Stack Interface</vt:lpstr>
      <vt:lpstr>Char Stack.</vt:lpstr>
      <vt:lpstr>Char Stack..</vt:lpstr>
      <vt:lpstr>Char Stack Linked Wrapper Class Node</vt:lpstr>
      <vt:lpstr>Char Stack Linked.</vt:lpstr>
      <vt:lpstr>Char Stack Linked..</vt:lpstr>
      <vt:lpstr>Rail Yard Algorithm</vt:lpstr>
      <vt:lpstr>RPN Code</vt:lpstr>
      <vt:lpstr>RPN Code.</vt:lpstr>
      <vt:lpstr>Generic Stack Interface</vt:lpstr>
      <vt:lpstr>Generic ConStack</vt:lpstr>
      <vt:lpstr>Generic ConStack</vt:lpstr>
      <vt:lpstr>InfToPostG (Translate)</vt:lpstr>
      <vt:lpstr>Generic Node Class</vt:lpstr>
      <vt:lpstr>The End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Hughes</dc:creator>
  <cp:lastModifiedBy>Dave Bockus</cp:lastModifiedBy>
  <cp:revision>45</cp:revision>
  <cp:lastPrinted>2005-02-11T20:44:52Z</cp:lastPrinted>
  <dcterms:created xsi:type="dcterms:W3CDTF">2003-02-19T23:57:26Z</dcterms:created>
  <dcterms:modified xsi:type="dcterms:W3CDTF">2013-01-30T20:25:18Z</dcterms:modified>
</cp:coreProperties>
</file>