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330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87" r:id="rId15"/>
    <p:sldId id="388" r:id="rId16"/>
    <p:sldId id="343" r:id="rId17"/>
    <p:sldId id="344" r:id="rId18"/>
    <p:sldId id="345" r:id="rId19"/>
    <p:sldId id="347" r:id="rId20"/>
    <p:sldId id="348" r:id="rId21"/>
    <p:sldId id="349" r:id="rId22"/>
    <p:sldId id="385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  <p:sldId id="359" r:id="rId32"/>
    <p:sldId id="389" r:id="rId33"/>
    <p:sldId id="361" r:id="rId34"/>
    <p:sldId id="362" r:id="rId35"/>
    <p:sldId id="363" r:id="rId36"/>
    <p:sldId id="364" r:id="rId37"/>
    <p:sldId id="365" r:id="rId38"/>
    <p:sldId id="366" r:id="rId39"/>
    <p:sldId id="386" r:id="rId40"/>
    <p:sldId id="368" r:id="rId41"/>
    <p:sldId id="370" r:id="rId42"/>
    <p:sldId id="371" r:id="rId43"/>
    <p:sldId id="372" r:id="rId44"/>
    <p:sldId id="373" r:id="rId45"/>
    <p:sldId id="374" r:id="rId46"/>
    <p:sldId id="375" r:id="rId47"/>
    <p:sldId id="376" r:id="rId48"/>
    <p:sldId id="377" r:id="rId49"/>
    <p:sldId id="379" r:id="rId50"/>
    <p:sldId id="390" r:id="rId51"/>
    <p:sldId id="380" r:id="rId52"/>
    <p:sldId id="391" r:id="rId53"/>
    <p:sldId id="378" r:id="rId54"/>
    <p:sldId id="381" r:id="rId55"/>
    <p:sldId id="382" r:id="rId56"/>
    <p:sldId id="383" r:id="rId57"/>
    <p:sldId id="384" r:id="rId58"/>
    <p:sldId id="301" r:id="rId59"/>
  </p:sldIdLst>
  <p:sldSz cx="9131300" cy="6845300"/>
  <p:notesSz cx="6934200" cy="9220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2" autoAdjust="0"/>
    <p:restoredTop sz="94590" autoAdjust="0"/>
  </p:normalViewPr>
  <p:slideViewPr>
    <p:cSldViewPr>
      <p:cViewPr varScale="1">
        <p:scale>
          <a:sx n="99" d="100"/>
          <a:sy n="99" d="100"/>
        </p:scale>
        <p:origin x="-480" y="-96"/>
      </p:cViewPr>
      <p:guideLst>
        <p:guide orient="horz" pos="2156"/>
        <p:guide pos="2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1722" y="-72"/>
      </p:cViewPr>
      <p:guideLst>
        <p:guide orient="horz" pos="2904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4988" y="207963"/>
            <a:ext cx="815975" cy="20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030" tIns="25212" rIns="63030" bIns="25212">
            <a:spAutoFit/>
          </a:bodyPr>
          <a:lstStyle/>
          <a:p>
            <a:pPr defTabSz="908050">
              <a:lnSpc>
                <a:spcPct val="100000"/>
              </a:lnSpc>
            </a:pPr>
            <a:r>
              <a:rPr lang="en-US" sz="1000" b="0"/>
              <a:t>COSC 1P03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262313" y="8883650"/>
            <a:ext cx="384175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030" tIns="25212" rIns="63030" bIns="25212">
            <a:spAutoFit/>
          </a:bodyPr>
          <a:lstStyle/>
          <a:p>
            <a:pPr algn="ctr" defTabSz="908050">
              <a:lnSpc>
                <a:spcPct val="100000"/>
              </a:lnSpc>
            </a:pPr>
            <a:r>
              <a:rPr lang="en-US" sz="1000" b="0"/>
              <a:t>3.</a:t>
            </a:r>
            <a:fld id="{CDE5D295-6F2C-4669-906F-2BB74DCEA7F3}" type="slidenum">
              <a:rPr lang="en-US" sz="1000" b="0"/>
              <a:pPr algn="ctr" defTabSz="908050">
                <a:lnSpc>
                  <a:spcPct val="100000"/>
                </a:lnSpc>
              </a:pPr>
              <a:t>‹#›</a:t>
            </a:fld>
            <a:endParaRPr lang="en-US" sz="1000" b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498975" y="233363"/>
            <a:ext cx="1900238" cy="20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030" tIns="25212" rIns="63030" bIns="25212">
            <a:spAutoFit/>
          </a:bodyPr>
          <a:lstStyle/>
          <a:p>
            <a:pPr algn="r" defTabSz="908050">
              <a:lnSpc>
                <a:spcPct val="100000"/>
              </a:lnSpc>
            </a:pPr>
            <a:r>
              <a:rPr lang="en-US" sz="1000" b="0"/>
              <a:t>Data Structures and Abstraction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33363" y="157163"/>
            <a:ext cx="815975" cy="20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030" tIns="25212" rIns="63030" bIns="25212">
            <a:spAutoFit/>
          </a:bodyPr>
          <a:lstStyle/>
          <a:p>
            <a:pPr defTabSz="908050">
              <a:lnSpc>
                <a:spcPct val="100000"/>
              </a:lnSpc>
            </a:pPr>
            <a:r>
              <a:rPr lang="en-US" sz="1000" b="0"/>
              <a:t>COSC 1P03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124575" y="157163"/>
            <a:ext cx="576263" cy="20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030" tIns="25212" rIns="63030" bIns="25212">
            <a:spAutoFit/>
          </a:bodyPr>
          <a:lstStyle/>
          <a:p>
            <a:pPr algn="r" defTabSz="908050">
              <a:lnSpc>
                <a:spcPct val="100000"/>
              </a:lnSpc>
            </a:pPr>
            <a:r>
              <a:rPr lang="en-US" sz="1000" b="0"/>
              <a:t>2002/03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262313" y="8961438"/>
            <a:ext cx="384175" cy="20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030" tIns="25212" rIns="63030" bIns="25212">
            <a:spAutoFit/>
          </a:bodyPr>
          <a:lstStyle/>
          <a:p>
            <a:pPr algn="ctr" defTabSz="908050">
              <a:lnSpc>
                <a:spcPct val="100000"/>
              </a:lnSpc>
            </a:pPr>
            <a:r>
              <a:rPr lang="en-US" sz="1000" b="0"/>
              <a:t>3.</a:t>
            </a:r>
            <a:fld id="{1F56D59C-6632-4AD9-85B4-96D5D4296DEF}" type="slidenum">
              <a:rPr lang="en-US" sz="1000" b="0"/>
              <a:pPr algn="ctr" defTabSz="908050">
                <a:lnSpc>
                  <a:spcPct val="100000"/>
                </a:lnSpc>
              </a:pPr>
              <a:t>‹#›</a:t>
            </a:fld>
            <a:endParaRPr lang="en-US" sz="1000" b="0"/>
          </a:p>
        </p:txBody>
      </p:sp>
      <p:sp>
        <p:nvSpPr>
          <p:cNvPr id="2054" name="Rectangle 6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81038"/>
            <a:ext cx="4645025" cy="348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9788" cy="3487737"/>
          </a:xfrm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1" y="4395327"/>
            <a:ext cx="5067300" cy="4168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51" tIns="45675" rIns="91351" bIns="456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9788" cy="3487737"/>
          </a:xfrm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1" y="4395327"/>
            <a:ext cx="5067300" cy="4168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51" tIns="45675" rIns="91351" bIns="456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31" tIns="45667" rIns="91331" bIns="45667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9788" cy="3487737"/>
          </a:xfrm>
        </p:spPr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1" y="4395327"/>
            <a:ext cx="5067300" cy="4168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51" tIns="45675" rIns="91351" bIns="456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9477"/>
            <a:ext cx="5546725" cy="414964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51" tIns="45675" rIns="91351" bIns="456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8177" y="681454"/>
            <a:ext cx="4589694" cy="3486540"/>
          </a:xfrm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1" y="4395327"/>
            <a:ext cx="5067300" cy="416866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51" tIns="45675" rIns="91351" bIns="45675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81038"/>
            <a:ext cx="4643438" cy="3481387"/>
          </a:xfrm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38" y="4378325"/>
            <a:ext cx="5546725" cy="415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681038"/>
            <a:ext cx="4652962" cy="3487737"/>
          </a:xfrm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394200"/>
            <a:ext cx="5067300" cy="41703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44" tIns="45673" rIns="91344" bIns="45673"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3" y="2127250"/>
            <a:ext cx="7762875" cy="1466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013" y="3878263"/>
            <a:ext cx="6391275" cy="17494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350" y="908050"/>
            <a:ext cx="17907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4250" y="908050"/>
            <a:ext cx="521970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84250" y="908050"/>
            <a:ext cx="71628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4250" y="197485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97485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84150" y="234950"/>
            <a:ext cx="8763000" cy="6477000"/>
          </a:xfrm>
          <a:prstGeom prst="roundRect">
            <a:avLst>
              <a:gd name="adj" fmla="val 12495"/>
            </a:avLst>
          </a:prstGeom>
          <a:noFill/>
          <a:ln w="76200">
            <a:pattFill prst="pct50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 useBgFill="1">
        <p:nvSpPr>
          <p:cNvPr id="1028" name="Rectangle 4"/>
          <p:cNvSpPr>
            <a:spLocks noChangeArrowheads="1"/>
          </p:cNvSpPr>
          <p:nvPr/>
        </p:nvSpPr>
        <p:spPr bwMode="auto">
          <a:xfrm>
            <a:off x="819150" y="133350"/>
            <a:ext cx="1104900" cy="242888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472" tIns="25388" rIns="63472" bIns="25388">
            <a:spAutoFit/>
          </a:bodyPr>
          <a:lstStyle/>
          <a:p>
            <a:r>
              <a:rPr lang="en-US" sz="1400" b="0"/>
              <a:t>COSC 1P03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98850" y="908050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472" tIns="25388" rIns="63472" bIns="25388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</a:t>
            </a:r>
          </a:p>
        </p:txBody>
      </p:sp>
      <p:sp useBgFill="1">
        <p:nvSpPr>
          <p:cNvPr id="1029" name="Rectangle 5"/>
          <p:cNvSpPr>
            <a:spLocks noChangeArrowheads="1"/>
          </p:cNvSpPr>
          <p:nvPr/>
        </p:nvSpPr>
        <p:spPr bwMode="auto">
          <a:xfrm>
            <a:off x="5691188" y="6602413"/>
            <a:ext cx="2640012" cy="242887"/>
          </a:xfrm>
          <a:prstGeom prst="rect">
            <a:avLst/>
          </a:prstGeom>
          <a:ln w="0">
            <a:noFill/>
            <a:miter lim="800000"/>
            <a:headEnd/>
            <a:tailEnd/>
          </a:ln>
          <a:effectLst/>
        </p:spPr>
        <p:txBody>
          <a:bodyPr wrap="none" lIns="63472" tIns="25388" rIns="63472" bIns="25388">
            <a:spAutoFit/>
          </a:bodyPr>
          <a:lstStyle/>
          <a:p>
            <a:pPr algn="r"/>
            <a:r>
              <a:rPr lang="en-US" sz="1400" b="0"/>
              <a:t>Data Structures and Abstraction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616950" y="6572250"/>
            <a:ext cx="439738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472" tIns="25388" rIns="63472" bIns="25388">
            <a:spAutoFit/>
          </a:bodyPr>
          <a:lstStyle/>
          <a:p>
            <a:pPr>
              <a:lnSpc>
                <a:spcPct val="97000"/>
              </a:lnSpc>
            </a:pPr>
            <a:r>
              <a:rPr lang="en-US" sz="1200" b="0"/>
              <a:t>2.</a:t>
            </a:r>
            <a:fld id="{FBC08379-6364-4C2E-AE83-7DFC3BC585BD}" type="slidenum">
              <a:rPr lang="en-US" sz="1200" b="0"/>
              <a:pPr>
                <a:lnSpc>
                  <a:spcPct val="97000"/>
                </a:lnSpc>
              </a:pPr>
              <a:t>‹#›</a:t>
            </a:fld>
            <a:endParaRPr lang="en-US" sz="1200" b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4250" y="1974850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52" tIns="44434" rIns="90452" bIns="44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·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°"/>
        <a:defRPr>
          <a:solidFill>
            <a:schemeClr val="tx1"/>
          </a:solidFill>
          <a:latin typeface="+mn-lt"/>
        </a:defRPr>
      </a:lvl3pPr>
      <a:lvl4pPr marL="1536700" indent="-1651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×"/>
        <a:defRPr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slide" Target="slide16.xml"/><Relationship Id="rId4" Type="http://schemas.openxmlformats.org/officeDocument/2006/relationships/oleObject" Target="../embeddings/Microsoft_Office_Word_97_-_2003_Document4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slide" Target="slide16.xml"/><Relationship Id="rId4" Type="http://schemas.openxmlformats.org/officeDocument/2006/relationships/oleObject" Target="../embeddings/Microsoft_Office_Word_97_-_2003_Document5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slide" Target="slide21.xml"/><Relationship Id="rId4" Type="http://schemas.openxmlformats.org/officeDocument/2006/relationships/oleObject" Target="../embeddings/Microsoft_Office_Word_97_-_2003_Document6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slide" Target="slide21.xml"/><Relationship Id="rId4" Type="http://schemas.openxmlformats.org/officeDocument/2006/relationships/oleObject" Target="../embeddings/Microsoft_Office_Word_97_-_2003_Document7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slide" Target="slide24.xml"/><Relationship Id="rId4" Type="http://schemas.openxmlformats.org/officeDocument/2006/relationships/oleObject" Target="../embeddings/Microsoft_Office_Word_97_-_2003_Document8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31.xml"/><Relationship Id="rId4" Type="http://schemas.openxmlformats.org/officeDocument/2006/relationships/slide" Target="slide3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Microsoft_Office_Word_97_-_2003_Document9.doc"/><Relationship Id="rId4" Type="http://schemas.openxmlformats.org/officeDocument/2006/relationships/slide" Target="sl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Microsoft_Office_Word_97_-_2003_Document10.doc"/><Relationship Id="rId4" Type="http://schemas.openxmlformats.org/officeDocument/2006/relationships/slide" Target="slid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slide" Target="slide2.xml"/><Relationship Id="rId4" Type="http://schemas.openxmlformats.org/officeDocument/2006/relationships/oleObject" Target="../embeddings/Microsoft_Office_Word_97_-_2003_Document1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slide" Target="slide27.xml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5" Type="http://schemas.openxmlformats.org/officeDocument/2006/relationships/slide" Target="slide27.xml"/><Relationship Id="rId4" Type="http://schemas.openxmlformats.org/officeDocument/2006/relationships/oleObject" Target="../embeddings/Microsoft_Office_Word_97_-_2003_Document11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2.doc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Microsoft_Office_Word_97_-_2003_Document13.doc"/><Relationship Id="rId4" Type="http://schemas.openxmlformats.org/officeDocument/2006/relationships/slide" Target="slide3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Microsoft_Office_Word_97_-_2003_Document14.doc"/><Relationship Id="rId4" Type="http://schemas.openxmlformats.org/officeDocument/2006/relationships/slide" Target="slide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Microsoft_Office_Word_97_-_2003_Document15.doc"/><Relationship Id="rId4" Type="http://schemas.openxmlformats.org/officeDocument/2006/relationships/slide" Target="slide4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slide" Target="slide5.xml"/><Relationship Id="rId4" Type="http://schemas.openxmlformats.org/officeDocument/2006/relationships/oleObject" Target="../embeddings/Microsoft_Office_Word_97_-_2003_Document2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slide" Target="slide7.xml"/><Relationship Id="rId4" Type="http://schemas.openxmlformats.org/officeDocument/2006/relationships/oleObject" Target="../embeddings/Microsoft_Office_Word_97_-_2003_Document3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0750" y="2127250"/>
            <a:ext cx="4749800" cy="517525"/>
          </a:xfrm>
        </p:spPr>
        <p:txBody>
          <a:bodyPr/>
          <a:lstStyle/>
          <a:p>
            <a:r>
              <a:rPr lang="en-US"/>
              <a:t>Software Development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97000" y="2990850"/>
            <a:ext cx="6391275" cy="1749425"/>
          </a:xfrm>
        </p:spPr>
        <p:txBody>
          <a:bodyPr/>
          <a:lstStyle/>
          <a:p>
            <a:pPr lvl="1" algn="l">
              <a:lnSpc>
                <a:spcPct val="80000"/>
              </a:lnSpc>
            </a:pPr>
            <a:r>
              <a:rPr lang="en-US" b="1">
                <a:latin typeface="Arial" charset="0"/>
              </a:rPr>
              <a:t>The leadership instinct you are born with is the backbone. You develop the funny bone and the wishbone that go with it. </a:t>
            </a:r>
          </a:p>
          <a:p>
            <a:pPr lvl="1" algn="r">
              <a:lnSpc>
                <a:spcPct val="80000"/>
              </a:lnSpc>
            </a:pPr>
            <a:r>
              <a:rPr lang="en-US" b="1">
                <a:latin typeface="Arial" charset="0"/>
              </a:rPr>
              <a:t>				Elaine Agather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7950" y="908050"/>
            <a:ext cx="6375400" cy="517525"/>
          </a:xfrm>
        </p:spPr>
        <p:txBody>
          <a:bodyPr/>
          <a:lstStyle/>
          <a:p>
            <a:r>
              <a:rPr lang="en-US"/>
              <a:t>Marking Scheme Display Form</a:t>
            </a:r>
          </a:p>
        </p:txBody>
      </p:sp>
      <p:pic>
        <p:nvPicPr>
          <p:cNvPr id="153603" name="Picture 3" descr="MarkingSchem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93763" y="1698625"/>
            <a:ext cx="7343775" cy="4667250"/>
          </a:xfrm>
          <a:noFill/>
          <a:ln/>
        </p:spPr>
      </p:pic>
      <p:sp>
        <p:nvSpPr>
          <p:cNvPr id="153604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05050" y="908050"/>
            <a:ext cx="4521200" cy="517525"/>
          </a:xfrm>
        </p:spPr>
        <p:txBody>
          <a:bodyPr/>
          <a:lstStyle/>
          <a:p>
            <a:r>
              <a:rPr lang="en-US"/>
              <a:t>Student Display Form</a:t>
            </a:r>
          </a:p>
        </p:txBody>
      </p:sp>
      <p:pic>
        <p:nvPicPr>
          <p:cNvPr id="155651" name="Picture 3" descr="Student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612900" y="1808163"/>
            <a:ext cx="5905500" cy="4448175"/>
          </a:xfrm>
          <a:noFill/>
          <a:ln/>
        </p:spPr>
      </p:pic>
      <p:sp>
        <p:nvSpPr>
          <p:cNvPr id="155652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5850" y="908050"/>
            <a:ext cx="4419600" cy="517525"/>
          </a:xfrm>
        </p:spPr>
        <p:txBody>
          <a:bodyPr/>
          <a:lstStyle/>
          <a:p>
            <a:r>
              <a:rPr lang="en-US"/>
              <a:t>Course Display Form</a:t>
            </a:r>
          </a:p>
        </p:txBody>
      </p:sp>
      <p:pic>
        <p:nvPicPr>
          <p:cNvPr id="157699" name="Picture 3" descr="Course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49300" y="2382838"/>
            <a:ext cx="7632700" cy="3298825"/>
          </a:xfrm>
          <a:noFill/>
          <a:ln/>
        </p:spPr>
      </p:pic>
      <p:sp>
        <p:nvSpPr>
          <p:cNvPr id="157700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0450" y="908050"/>
            <a:ext cx="4470400" cy="517525"/>
          </a:xfrm>
        </p:spPr>
        <p:txBody>
          <a:bodyPr/>
          <a:lstStyle/>
          <a:p>
            <a:r>
              <a:rPr lang="en-US"/>
              <a:t>Grade Report Format</a:t>
            </a:r>
          </a:p>
        </p:txBody>
      </p:sp>
      <p:pic>
        <p:nvPicPr>
          <p:cNvPr id="159748" name="Picture 4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 t="3783" r="26651"/>
          <a:stretch>
            <a:fillRect/>
          </a:stretch>
        </p:blipFill>
        <p:spPr>
          <a:xfrm>
            <a:off x="1036638" y="1838325"/>
            <a:ext cx="6697662" cy="3675063"/>
          </a:xfrm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0450" y="908050"/>
            <a:ext cx="4470400" cy="517525"/>
          </a:xfrm>
        </p:spPr>
        <p:txBody>
          <a:bodyPr/>
          <a:lstStyle/>
          <a:p>
            <a:r>
              <a:rPr lang="en-US"/>
              <a:t>Grade Report Format</a:t>
            </a:r>
          </a:p>
        </p:txBody>
      </p:sp>
      <p:pic>
        <p:nvPicPr>
          <p:cNvPr id="5" name="Content Placeholder 4" descr="final.jpg"/>
          <p:cNvPicPr>
            <a:picLocks noGrp="1" noChangeAspect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>
          <a:xfrm>
            <a:off x="1625231" y="1846857"/>
            <a:ext cx="5880838" cy="3303986"/>
          </a:xfrm>
        </p:spPr>
      </p:pic>
      <p:sp>
        <p:nvSpPr>
          <p:cNvPr id="4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38058" y="6158954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36898" y="908050"/>
            <a:ext cx="4257505" cy="522164"/>
          </a:xfrm>
        </p:spPr>
        <p:txBody>
          <a:bodyPr/>
          <a:lstStyle/>
          <a:p>
            <a:r>
              <a:rPr lang="en-US" dirty="0" smtClean="0"/>
              <a:t>Mark </a:t>
            </a:r>
            <a:r>
              <a:rPr lang="en-US" dirty="0"/>
              <a:t>Report Format</a:t>
            </a:r>
          </a:p>
        </p:txBody>
      </p:sp>
      <p:pic>
        <p:nvPicPr>
          <p:cNvPr id="6" name="Content Placeholder 5" descr="marks.jpg"/>
          <p:cNvPicPr>
            <a:picLocks noGrp="1" noChangeAspect="1"/>
          </p:cNvPicPr>
          <p:nvPr>
            <p:ph/>
          </p:nvPr>
        </p:nvPicPr>
        <p:blipFill>
          <a:blip r:embed="rId3" cstate="print"/>
          <a:stretch>
            <a:fillRect/>
          </a:stretch>
        </p:blipFill>
        <p:spPr>
          <a:xfrm>
            <a:off x="984250" y="1872994"/>
            <a:ext cx="7162800" cy="325171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0" y="908050"/>
            <a:ext cx="2209800" cy="517525"/>
          </a:xfrm>
        </p:spPr>
        <p:txBody>
          <a:bodyPr/>
          <a:lstStyle/>
          <a:p>
            <a:r>
              <a:rPr lang="en-US"/>
              <a:t> Analysis..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Object/Classes</a:t>
            </a:r>
          </a:p>
          <a:p>
            <a:pPr lvl="1"/>
            <a:r>
              <a:rPr lang="en-US"/>
              <a:t>nouns in problem specification</a:t>
            </a:r>
          </a:p>
          <a:p>
            <a:pPr lvl="1"/>
            <a:r>
              <a:rPr lang="en-US"/>
              <a:t>candidate objects</a:t>
            </a:r>
          </a:p>
          <a:p>
            <a:pPr lvl="1"/>
            <a:r>
              <a:rPr lang="en-US"/>
              <a:t>eliminate values, duplicates and irrelevant entities</a:t>
            </a:r>
          </a:p>
          <a:p>
            <a:r>
              <a:rPr lang="en-US"/>
              <a:t>Model</a:t>
            </a:r>
          </a:p>
          <a:p>
            <a:pPr lvl="1"/>
            <a:r>
              <a:rPr lang="en-US"/>
              <a:t>relationships between classes</a:t>
            </a:r>
          </a:p>
          <a:p>
            <a:pPr lvl="1"/>
            <a:r>
              <a:rPr lang="en-US"/>
              <a:t>multiplicity</a:t>
            </a:r>
          </a:p>
        </p:txBody>
      </p:sp>
      <p:sp>
        <p:nvSpPr>
          <p:cNvPr id="16179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97450" y="23431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1797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57588" y="26304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1798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17725" y="335121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0" y="1082675"/>
            <a:ext cx="5892800" cy="517525"/>
          </a:xfrm>
        </p:spPr>
        <p:txBody>
          <a:bodyPr/>
          <a:lstStyle/>
          <a:p>
            <a:r>
              <a:rPr lang="en-US"/>
              <a:t>Selecting Candidate Objects</a:t>
            </a:r>
          </a:p>
        </p:txBody>
      </p:sp>
      <p:sp>
        <p:nvSpPr>
          <p:cNvPr id="1638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/>
          </p:nvPr>
        </p:nvSpPr>
        <p:spPr>
          <a:xfrm>
            <a:off x="965250" y="2702570"/>
            <a:ext cx="7162800" cy="2479030"/>
          </a:xfrm>
        </p:spPr>
        <p:txBody>
          <a:bodyPr/>
          <a:lstStyle/>
          <a:p>
            <a:pPr>
              <a:buNone/>
            </a:pPr>
            <a:r>
              <a:rPr lang="en-CA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needed to keep track of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 list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 name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available at the start of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Throughout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recorded for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each of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pieces of work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(e.g.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assignments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When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complete,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final mark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computed for each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based on their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these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pieces of work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according to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marking scheme 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 average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computed.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marking scheme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defines, for each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piece of work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its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mark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weight towards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final mark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890" name="Object 2"/>
          <p:cNvGraphicFramePr>
            <a:graphicFrameLocks noChangeAspect="1"/>
          </p:cNvGraphicFramePr>
          <p:nvPr>
            <p:ph/>
          </p:nvPr>
        </p:nvGraphicFramePr>
        <p:xfrm>
          <a:off x="103188" y="2141538"/>
          <a:ext cx="9175750" cy="4194175"/>
        </p:xfrm>
        <a:graphic>
          <a:graphicData uri="http://schemas.openxmlformats.org/presentationml/2006/ole">
            <p:oleObj spid="_x0000_s165890" name="Document" r:id="rId4" imgW="5547156" imgH="2535911" progId="Word.Document.8">
              <p:embed/>
            </p:oleObj>
          </a:graphicData>
        </a:graphic>
      </p:graphicFrame>
      <p:sp>
        <p:nvSpPr>
          <p:cNvPr id="1658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292350" y="908050"/>
            <a:ext cx="4546600" cy="984250"/>
          </a:xfrm>
        </p:spPr>
        <p:txBody>
          <a:bodyPr/>
          <a:lstStyle/>
          <a:p>
            <a:r>
              <a:rPr lang="en-US"/>
              <a:t>Candidate Objects </a:t>
            </a:r>
            <a:br>
              <a:rPr lang="en-US"/>
            </a:br>
            <a:r>
              <a:rPr lang="en-US"/>
              <a:t>and Identified Objects</a:t>
            </a:r>
          </a:p>
        </p:txBody>
      </p:sp>
      <p:sp>
        <p:nvSpPr>
          <p:cNvPr id="16589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010" name="Object 2"/>
          <p:cNvGraphicFramePr>
            <a:graphicFrameLocks noChangeAspect="1"/>
          </p:cNvGraphicFramePr>
          <p:nvPr>
            <p:ph/>
          </p:nvPr>
        </p:nvGraphicFramePr>
        <p:xfrm>
          <a:off x="1187450" y="2136775"/>
          <a:ext cx="6510338" cy="4684713"/>
        </p:xfrm>
        <a:graphic>
          <a:graphicData uri="http://schemas.openxmlformats.org/presentationml/2006/ole">
            <p:oleObj spid="_x0000_s171010" name="Document" r:id="rId4" imgW="3414587" imgH="2457124" progId="Word.Document.8">
              <p:embed/>
            </p:oleObj>
          </a:graphicData>
        </a:graphic>
      </p:graphicFrame>
      <p:sp>
        <p:nvSpPr>
          <p:cNvPr id="17101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965450" y="908050"/>
            <a:ext cx="3200400" cy="517525"/>
          </a:xfrm>
        </p:spPr>
        <p:txBody>
          <a:bodyPr/>
          <a:lstStyle/>
          <a:p>
            <a:r>
              <a:rPr lang="en-US"/>
              <a:t>Analysis Model</a:t>
            </a:r>
          </a:p>
        </p:txBody>
      </p:sp>
      <p:sp>
        <p:nvSpPr>
          <p:cNvPr id="171013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0" y="1006475"/>
            <a:ext cx="4749800" cy="517525"/>
          </a:xfrm>
        </p:spPr>
        <p:txBody>
          <a:bodyPr/>
          <a:lstStyle/>
          <a:p>
            <a:r>
              <a:rPr lang="en-US"/>
              <a:t>Software Development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1828800"/>
            <a:ext cx="7245350" cy="4648200"/>
          </a:xfrm>
        </p:spPr>
        <p:txBody>
          <a:bodyPr/>
          <a:lstStyle/>
          <a:p>
            <a:r>
              <a:rPr lang="en-US"/>
              <a:t>Phases</a:t>
            </a:r>
          </a:p>
          <a:p>
            <a:r>
              <a:rPr lang="en-US"/>
              <a:t>Analysis</a:t>
            </a:r>
          </a:p>
          <a:p>
            <a:pPr lvl="1"/>
            <a:r>
              <a:rPr lang="en-US"/>
              <a:t>problem statement</a:t>
            </a:r>
          </a:p>
          <a:p>
            <a:pPr lvl="1"/>
            <a:r>
              <a:rPr lang="en-US"/>
              <a:t>requirements specification</a:t>
            </a:r>
          </a:p>
          <a:p>
            <a:pPr lvl="1"/>
            <a:r>
              <a:rPr lang="en-US"/>
              <a:t>system analysts</a:t>
            </a:r>
          </a:p>
          <a:p>
            <a:pPr lvl="1"/>
            <a:r>
              <a:rPr lang="en-US"/>
              <a:t>inputs and outputs</a:t>
            </a:r>
          </a:p>
          <a:p>
            <a:pPr lvl="1"/>
            <a:r>
              <a:rPr lang="en-US"/>
              <a:t>system model</a:t>
            </a:r>
          </a:p>
          <a:p>
            <a:r>
              <a:rPr lang="en-US"/>
              <a:t>Design</a:t>
            </a:r>
          </a:p>
          <a:p>
            <a:pPr lvl="1"/>
            <a:r>
              <a:rPr lang="en-US"/>
              <a:t>class specifications</a:t>
            </a:r>
          </a:p>
          <a:p>
            <a:pPr lvl="1"/>
            <a:r>
              <a:rPr lang="en-US"/>
              <a:t>architectural plan</a:t>
            </a:r>
          </a:p>
          <a:p>
            <a:pPr lvl="1"/>
            <a:r>
              <a:rPr lang="en-US"/>
              <a:t>system designers</a:t>
            </a:r>
          </a:p>
          <a:p>
            <a:r>
              <a:rPr lang="en-US"/>
              <a:t>Coding</a:t>
            </a:r>
          </a:p>
          <a:p>
            <a:pPr lvl="1"/>
            <a:r>
              <a:rPr lang="en-US"/>
              <a:t>coding according to specifications</a:t>
            </a:r>
          </a:p>
          <a:p>
            <a:pPr lvl="1"/>
            <a:r>
              <a:rPr lang="en-US"/>
              <a:t>programmers</a:t>
            </a:r>
          </a:p>
        </p:txBody>
      </p:sp>
      <p:sp>
        <p:nvSpPr>
          <p:cNvPr id="13722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17725" y="18383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0750" y="2127250"/>
            <a:ext cx="4749800" cy="517525"/>
          </a:xfrm>
        </p:spPr>
        <p:txBody>
          <a:bodyPr/>
          <a:lstStyle/>
          <a:p>
            <a:r>
              <a:rPr lang="en-US"/>
              <a:t>Software Development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97000" y="2990850"/>
            <a:ext cx="6391275" cy="1511300"/>
          </a:xfrm>
        </p:spPr>
        <p:txBody>
          <a:bodyPr/>
          <a:lstStyle/>
          <a:p>
            <a:pPr lvl="1" algn="l">
              <a:lnSpc>
                <a:spcPct val="80000"/>
              </a:lnSpc>
            </a:pPr>
            <a:r>
              <a:rPr lang="en-US" b="1"/>
              <a:t>Fact is, you saved my life today. But I'd rather it was my fault I got shot than your fault I didn't.</a:t>
            </a:r>
            <a:r>
              <a:rPr lang="en-US"/>
              <a:t> </a:t>
            </a:r>
            <a:r>
              <a:rPr lang="en-US" b="1">
                <a:latin typeface="Arial" charset="0"/>
              </a:rPr>
              <a:t>	</a:t>
            </a:r>
          </a:p>
          <a:p>
            <a:pPr lvl="1" algn="l">
              <a:lnSpc>
                <a:spcPct val="80000"/>
              </a:lnSpc>
            </a:pPr>
            <a:endParaRPr lang="en-US" b="1">
              <a:latin typeface="Arial" charset="0"/>
            </a:endParaRPr>
          </a:p>
          <a:p>
            <a:pPr lvl="1" algn="r">
              <a:lnSpc>
                <a:spcPct val="80000"/>
              </a:lnSpc>
            </a:pPr>
            <a:r>
              <a:rPr lang="en-US">
                <a:latin typeface="Arial" charset="0"/>
              </a:rPr>
              <a:t>Jack Beauregard to Nobody</a:t>
            </a:r>
          </a:p>
          <a:p>
            <a:pPr lvl="1" algn="r">
              <a:lnSpc>
                <a:spcPct val="80000"/>
              </a:lnSpc>
            </a:pPr>
            <a:r>
              <a:rPr lang="en-US">
                <a:latin typeface="Arial" charset="0"/>
              </a:rPr>
              <a:t>(My Name is Nobody : 1973)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790950" y="908050"/>
            <a:ext cx="1549400" cy="517525"/>
          </a:xfrm>
        </p:spPr>
        <p:txBody>
          <a:bodyPr/>
          <a:lstStyle/>
          <a:p>
            <a:r>
              <a:rPr lang="en-US"/>
              <a:t>Design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1974850"/>
            <a:ext cx="7162800" cy="4327525"/>
          </a:xfrm>
        </p:spPr>
        <p:txBody>
          <a:bodyPr/>
          <a:lstStyle/>
          <a:p>
            <a:r>
              <a:rPr lang="en-US"/>
              <a:t>Classes identified in analysis</a:t>
            </a:r>
          </a:p>
          <a:p>
            <a:r>
              <a:rPr lang="en-US"/>
              <a:t>Additional classes</a:t>
            </a:r>
          </a:p>
          <a:p>
            <a:pPr lvl="1"/>
            <a:r>
              <a:rPr lang="en-US"/>
              <a:t>implementation classes</a:t>
            </a:r>
          </a:p>
          <a:p>
            <a:pPr lvl="1"/>
            <a:r>
              <a:rPr lang="en-US"/>
              <a:t>main class</a:t>
            </a:r>
          </a:p>
          <a:p>
            <a:r>
              <a:rPr lang="en-US"/>
              <a:t>Goal: detailed class descriptions</a:t>
            </a:r>
          </a:p>
          <a:p>
            <a:r>
              <a:rPr lang="en-US"/>
              <a:t>CRC card</a:t>
            </a:r>
          </a:p>
          <a:p>
            <a:pPr lvl="1"/>
            <a:r>
              <a:rPr lang="en-US"/>
              <a:t>class</a:t>
            </a:r>
          </a:p>
          <a:p>
            <a:pPr lvl="1"/>
            <a:r>
              <a:rPr lang="en-US"/>
              <a:t>responsibilities</a:t>
            </a:r>
          </a:p>
          <a:p>
            <a:pPr lvl="1"/>
            <a:r>
              <a:rPr lang="en-US"/>
              <a:t>collaborators</a:t>
            </a:r>
          </a:p>
          <a:p>
            <a:pPr lvl="1"/>
            <a:r>
              <a:rPr lang="en-US"/>
              <a:t>four cards, one per class</a:t>
            </a:r>
          </a:p>
          <a:p>
            <a:pPr lvl="1"/>
            <a:r>
              <a:rPr lang="en-US"/>
              <a:t>do responsibilities for knowing first</a:t>
            </a:r>
          </a:p>
          <a:p>
            <a:pPr lvl="1"/>
            <a:r>
              <a:rPr lang="en-US"/>
              <a:t>then responsibilities for doing</a:t>
            </a:r>
          </a:p>
          <a:p>
            <a:pPr lvl="1"/>
            <a:r>
              <a:rPr lang="en-US"/>
              <a:t>fill in collaborators</a:t>
            </a:r>
          </a:p>
        </p:txBody>
      </p:sp>
      <p:sp>
        <p:nvSpPr>
          <p:cNvPr id="1751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05063" y="36385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5109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9750" y="19827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62" name="Object 2"/>
          <p:cNvGraphicFramePr>
            <a:graphicFrameLocks noChangeAspect="1"/>
          </p:cNvGraphicFramePr>
          <p:nvPr>
            <p:ph/>
          </p:nvPr>
        </p:nvGraphicFramePr>
        <p:xfrm>
          <a:off x="1187450" y="2136775"/>
          <a:ext cx="6510338" cy="4684713"/>
        </p:xfrm>
        <a:graphic>
          <a:graphicData uri="http://schemas.openxmlformats.org/presentationml/2006/ole">
            <p:oleObj spid="_x0000_s245762" name="Document" r:id="rId4" imgW="3414587" imgH="2457124" progId="Word.Document.8">
              <p:embed/>
            </p:oleObj>
          </a:graphicData>
        </a:graphic>
      </p:graphicFrame>
      <p:sp>
        <p:nvSpPr>
          <p:cNvPr id="2457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965450" y="908050"/>
            <a:ext cx="3200400" cy="517525"/>
          </a:xfrm>
        </p:spPr>
        <p:txBody>
          <a:bodyPr/>
          <a:lstStyle/>
          <a:p>
            <a:r>
              <a:rPr lang="en-US"/>
              <a:t>Analysis Model</a:t>
            </a:r>
          </a:p>
        </p:txBody>
      </p:sp>
      <p:sp>
        <p:nvSpPr>
          <p:cNvPr id="24576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202" name="Object 2"/>
          <p:cNvGraphicFramePr>
            <a:graphicFrameLocks noChangeAspect="1"/>
          </p:cNvGraphicFramePr>
          <p:nvPr>
            <p:ph/>
          </p:nvPr>
        </p:nvGraphicFramePr>
        <p:xfrm>
          <a:off x="990600" y="1990725"/>
          <a:ext cx="6858000" cy="4038600"/>
        </p:xfrm>
        <a:graphic>
          <a:graphicData uri="http://schemas.openxmlformats.org/presentationml/2006/ole">
            <p:oleObj spid="_x0000_s179202" name="Document" r:id="rId4" imgW="3981960" imgH="2344320" progId="Word.Document.8">
              <p:embed/>
            </p:oleObj>
          </a:graphicData>
        </a:graphic>
      </p:graphicFrame>
      <p:sp>
        <p:nvSpPr>
          <p:cNvPr id="17920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CRC card</a:t>
            </a:r>
          </a:p>
        </p:txBody>
      </p:sp>
      <p:sp>
        <p:nvSpPr>
          <p:cNvPr id="17920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44650" y="908050"/>
            <a:ext cx="5842000" cy="517525"/>
          </a:xfrm>
        </p:spPr>
        <p:txBody>
          <a:bodyPr/>
          <a:lstStyle/>
          <a:p>
            <a:r>
              <a:rPr lang="en-US"/>
              <a:t>Responsibilities for Knowing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Nouns in problem statement</a:t>
            </a:r>
          </a:p>
          <a:p>
            <a:pPr lvl="1"/>
            <a:r>
              <a:rPr lang="en-US"/>
              <a:t>keep values</a:t>
            </a:r>
          </a:p>
          <a:p>
            <a:pPr lvl="1"/>
            <a:r>
              <a:rPr lang="en-US"/>
              <a:t>others from analysis/experience</a:t>
            </a:r>
          </a:p>
          <a:p>
            <a:r>
              <a:rPr lang="en-US"/>
              <a:t>Assign each to a class</a:t>
            </a:r>
          </a:p>
          <a:p>
            <a:pPr lvl="1"/>
            <a:r>
              <a:rPr lang="en-US"/>
              <a:t>consider real-world</a:t>
            </a:r>
          </a:p>
          <a:p>
            <a:pPr lvl="1"/>
            <a:r>
              <a:rPr lang="en-US"/>
              <a:t>don’t duplicate in another class</a:t>
            </a:r>
          </a:p>
          <a:p>
            <a:r>
              <a:rPr lang="en-US"/>
              <a:t>Example:</a:t>
            </a:r>
          </a:p>
          <a:p>
            <a:pPr lvl="1"/>
            <a:r>
              <a:rPr lang="en-US"/>
              <a:t>student number and marks in </a:t>
            </a:r>
            <a:r>
              <a:rPr lang="en-US">
                <a:latin typeface="Courier New" pitchFamily="49" charset="0"/>
              </a:rPr>
              <a:t>Student</a:t>
            </a:r>
            <a:endParaRPr lang="en-US"/>
          </a:p>
          <a:p>
            <a:pPr lvl="1"/>
            <a:r>
              <a:rPr lang="en-US"/>
              <a:t>bases and weights in </a:t>
            </a:r>
            <a:r>
              <a:rPr lang="en-US">
                <a:latin typeface="Courier New" pitchFamily="49" charset="0"/>
              </a:rPr>
              <a:t>MarkingScheme</a:t>
            </a:r>
            <a:endParaRPr lang="en-US"/>
          </a:p>
          <a:p>
            <a:pPr lvl="1"/>
            <a:r>
              <a:rPr lang="en-US"/>
              <a:t>average final mark in </a:t>
            </a:r>
            <a:r>
              <a:rPr lang="en-US">
                <a:latin typeface="Courier New" pitchFamily="49" charset="0"/>
              </a:rPr>
              <a:t>Course</a:t>
            </a:r>
            <a:endParaRPr lang="en-US"/>
          </a:p>
        </p:txBody>
      </p:sp>
      <p:sp>
        <p:nvSpPr>
          <p:cNvPr id="18125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9750" y="19827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125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2763" y="23431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800350" y="1082675"/>
            <a:ext cx="3530600" cy="517525"/>
          </a:xfrm>
        </p:spPr>
        <p:txBody>
          <a:bodyPr/>
          <a:lstStyle/>
          <a:p>
            <a:r>
              <a:rPr lang="en-US"/>
              <a:t>Selecting Values</a:t>
            </a:r>
          </a:p>
        </p:txBody>
      </p:sp>
      <p:sp>
        <p:nvSpPr>
          <p:cNvPr id="18330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/>
          </p:nvPr>
        </p:nvSpPr>
        <p:spPr>
          <a:xfrm>
            <a:off x="984250" y="2702570"/>
            <a:ext cx="7162800" cy="2520280"/>
          </a:xfrm>
        </p:spPr>
        <p:txBody>
          <a:bodyPr/>
          <a:lstStyle/>
          <a:p>
            <a:pPr>
              <a:buNone/>
            </a:pPr>
            <a:r>
              <a:rPr lang="en-CA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needed to keep track of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 list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 name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available at the start of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Throughout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recorded for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each of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pieces of work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(e.g.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assignments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tests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When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complete,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final mark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computed for each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based on their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marks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these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pieces of work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according to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marking scheme 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a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course average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computed.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marking scheme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defines, for each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piece of work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its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 mark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weight towards the </a:t>
            </a:r>
            <a:r>
              <a:rPr lang="en-CA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final mark</a:t>
            </a:r>
            <a:r>
              <a:rPr lang="en-CA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346" name="Object 2"/>
          <p:cNvGraphicFramePr>
            <a:graphicFrameLocks noChangeAspect="1"/>
          </p:cNvGraphicFramePr>
          <p:nvPr>
            <p:ph/>
          </p:nvPr>
        </p:nvGraphicFramePr>
        <p:xfrm>
          <a:off x="0" y="2846388"/>
          <a:ext cx="8880475" cy="1331912"/>
        </p:xfrm>
        <a:graphic>
          <a:graphicData uri="http://schemas.openxmlformats.org/presentationml/2006/ole">
            <p:oleObj spid="_x0000_s185346" name="Document" r:id="rId4" imgW="5504249" imgH="824917" progId="Word.Document.8">
              <p:embed/>
            </p:oleObj>
          </a:graphicData>
        </a:graphic>
      </p:graphicFrame>
      <p:sp>
        <p:nvSpPr>
          <p:cNvPr id="18534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244850" y="908050"/>
            <a:ext cx="2641600" cy="517525"/>
          </a:xfrm>
        </p:spPr>
        <p:txBody>
          <a:bodyPr/>
          <a:lstStyle/>
          <a:p>
            <a:r>
              <a:rPr lang="en-US"/>
              <a:t>Field Values</a:t>
            </a:r>
          </a:p>
        </p:txBody>
      </p:sp>
      <p:sp>
        <p:nvSpPr>
          <p:cNvPr id="18534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24050" y="908050"/>
            <a:ext cx="5283200" cy="517525"/>
          </a:xfrm>
        </p:spPr>
        <p:txBody>
          <a:bodyPr/>
          <a:lstStyle/>
          <a:p>
            <a:r>
              <a:rPr lang="en-US"/>
              <a:t>Responsibilities for Doing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Verbs (actions) in problem statement</a:t>
            </a:r>
          </a:p>
          <a:p>
            <a:pPr lvl="1">
              <a:lnSpc>
                <a:spcPct val="80000"/>
              </a:lnSpc>
            </a:pPr>
            <a:r>
              <a:rPr lang="en-US"/>
              <a:t>keep relevant</a:t>
            </a:r>
          </a:p>
          <a:p>
            <a:pPr>
              <a:lnSpc>
                <a:spcPct val="80000"/>
              </a:lnSpc>
            </a:pPr>
            <a:r>
              <a:rPr lang="en-US"/>
              <a:t>Assign each to a class</a:t>
            </a:r>
          </a:p>
          <a:p>
            <a:pPr lvl="1">
              <a:lnSpc>
                <a:spcPct val="80000"/>
              </a:lnSpc>
            </a:pPr>
            <a:r>
              <a:rPr lang="en-US"/>
              <a:t>who knows data?</a:t>
            </a:r>
          </a:p>
          <a:p>
            <a:pPr lvl="1">
              <a:lnSpc>
                <a:spcPct val="80000"/>
              </a:lnSpc>
            </a:pPr>
            <a:r>
              <a:rPr lang="en-US"/>
              <a:t>collaboration to access data</a:t>
            </a:r>
          </a:p>
          <a:p>
            <a:pPr>
              <a:lnSpc>
                <a:spcPct val="80000"/>
              </a:lnSpc>
            </a:pPr>
            <a:r>
              <a:rPr lang="en-US"/>
              <a:t>Example</a:t>
            </a:r>
          </a:p>
          <a:p>
            <a:pPr lvl="1">
              <a:lnSpc>
                <a:spcPct val="80000"/>
              </a:lnSpc>
            </a:pPr>
            <a:r>
              <a:rPr lang="en-US"/>
              <a:t>computing final mark</a:t>
            </a:r>
          </a:p>
          <a:p>
            <a:pPr lvl="2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Student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MarkingScheme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n-US"/>
              <a:t>generate report</a:t>
            </a:r>
          </a:p>
          <a:p>
            <a:pPr lvl="2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Course</a:t>
            </a:r>
            <a:r>
              <a:rPr lang="en-US"/>
              <a:t> and </a:t>
            </a:r>
            <a:r>
              <a:rPr lang="en-US">
                <a:latin typeface="Courier New" pitchFamily="49" charset="0"/>
              </a:rPr>
              <a:t>Report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n-US"/>
              <a:t>average</a:t>
            </a:r>
          </a:p>
          <a:p>
            <a:pPr lvl="2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Course</a:t>
            </a: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CRC cards</a:t>
            </a:r>
          </a:p>
        </p:txBody>
      </p:sp>
      <p:sp>
        <p:nvSpPr>
          <p:cNvPr id="18739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97225" y="22701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7397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49525" y="565467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7398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1325" y="565467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7399" name="AutoShape 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41913" y="19827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44650" y="1082675"/>
            <a:ext cx="5842000" cy="517525"/>
          </a:xfrm>
        </p:spPr>
        <p:txBody>
          <a:bodyPr/>
          <a:lstStyle/>
          <a:p>
            <a:r>
              <a:rPr lang="en-US"/>
              <a:t>Selecting Candidate Actions</a:t>
            </a:r>
          </a:p>
        </p:txBody>
      </p:sp>
      <p:sp>
        <p:nvSpPr>
          <p:cNvPr id="189444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189445" name="Object 5"/>
          <p:cNvGraphicFramePr>
            <a:graphicFrameLocks noChangeAspect="1"/>
          </p:cNvGraphicFramePr>
          <p:nvPr>
            <p:ph/>
          </p:nvPr>
        </p:nvGraphicFramePr>
        <p:xfrm>
          <a:off x="677218" y="2414538"/>
          <a:ext cx="8310066" cy="2329473"/>
        </p:xfrm>
        <a:graphic>
          <a:graphicData uri="http://schemas.openxmlformats.org/presentationml/2006/ole">
            <p:oleObj spid="_x0000_s189445" name="Document" r:id="rId5" imgW="5170293" imgH="1450171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901950" y="908050"/>
            <a:ext cx="3327400" cy="517525"/>
          </a:xfrm>
        </p:spPr>
        <p:txBody>
          <a:bodyPr/>
          <a:lstStyle/>
          <a:p>
            <a:r>
              <a:rPr lang="en-US"/>
              <a:t>Identified Tasks</a:t>
            </a:r>
          </a:p>
        </p:txBody>
      </p:sp>
      <p:sp>
        <p:nvSpPr>
          <p:cNvPr id="191492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191494" name="Object 6"/>
          <p:cNvGraphicFramePr>
            <a:graphicFrameLocks noChangeAspect="1"/>
          </p:cNvGraphicFramePr>
          <p:nvPr>
            <p:ph/>
          </p:nvPr>
        </p:nvGraphicFramePr>
        <p:xfrm>
          <a:off x="966788" y="3138488"/>
          <a:ext cx="7543800" cy="963612"/>
        </p:xfrm>
        <a:graphic>
          <a:graphicData uri="http://schemas.openxmlformats.org/presentationml/2006/ole">
            <p:oleObj spid="_x0000_s191494" name="Document" r:id="rId5" imgW="5504249" imgH="703680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0" y="908050"/>
            <a:ext cx="4749800" cy="984250"/>
          </a:xfrm>
        </p:spPr>
        <p:txBody>
          <a:bodyPr/>
          <a:lstStyle/>
          <a:p>
            <a:r>
              <a:rPr lang="en-US"/>
              <a:t>Phases of</a:t>
            </a:r>
            <a:br>
              <a:rPr lang="en-US"/>
            </a:br>
            <a:r>
              <a:rPr lang="en-US"/>
              <a:t>Software Development</a:t>
            </a:r>
          </a:p>
        </p:txBody>
      </p:sp>
      <p:graphicFrame>
        <p:nvGraphicFramePr>
          <p:cNvPr id="139267" name="Object 3"/>
          <p:cNvGraphicFramePr>
            <a:graphicFrameLocks noChangeAspect="1"/>
          </p:cNvGraphicFramePr>
          <p:nvPr>
            <p:ph idx="1"/>
          </p:nvPr>
        </p:nvGraphicFramePr>
        <p:xfrm>
          <a:off x="2765425" y="2270125"/>
          <a:ext cx="6048375" cy="3556000"/>
        </p:xfrm>
        <a:graphic>
          <a:graphicData uri="http://schemas.openxmlformats.org/presentationml/2006/ole">
            <p:oleObj spid="_x0000_s139267" name="Document" r:id="rId4" imgW="2356560" imgH="1382040" progId="Word.Document.8">
              <p:embed/>
            </p:oleObj>
          </a:graphicData>
        </a:graphic>
      </p:graphicFrame>
      <p:sp>
        <p:nvSpPr>
          <p:cNvPr id="13926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3538" name="Object 2"/>
          <p:cNvGraphicFramePr>
            <a:graphicFrameLocks noChangeAspect="1"/>
          </p:cNvGraphicFramePr>
          <p:nvPr>
            <p:ph/>
          </p:nvPr>
        </p:nvGraphicFramePr>
        <p:xfrm>
          <a:off x="2273300" y="692150"/>
          <a:ext cx="4949825" cy="5683250"/>
        </p:xfrm>
        <a:graphic>
          <a:graphicData uri="http://schemas.openxmlformats.org/presentationml/2006/ole">
            <p:oleObj spid="_x0000_s193538" name="Picture" r:id="rId4" imgW="3324240" imgH="3819600" progId="Word.Picture.8">
              <p:embed/>
            </p:oleObj>
          </a:graphicData>
        </a:graphic>
      </p:graphicFrame>
      <p:sp>
        <p:nvSpPr>
          <p:cNvPr id="193539" name="AutoShape 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586" name="Object 2"/>
          <p:cNvGraphicFramePr>
            <a:graphicFrameLocks noChangeAspect="1"/>
          </p:cNvGraphicFramePr>
          <p:nvPr>
            <p:ph/>
          </p:nvPr>
        </p:nvGraphicFramePr>
        <p:xfrm>
          <a:off x="1673225" y="541338"/>
          <a:ext cx="5310188" cy="6189662"/>
        </p:xfrm>
        <a:graphic>
          <a:graphicData uri="http://schemas.openxmlformats.org/presentationml/2006/ole">
            <p:oleObj spid="_x0000_s195586" name="Document" r:id="rId4" imgW="3634206" imgH="4235751" progId="Word.Document.8">
              <p:embed/>
            </p:oleObj>
          </a:graphicData>
        </a:graphic>
      </p:graphicFrame>
      <p:sp>
        <p:nvSpPr>
          <p:cNvPr id="19558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438650" y="908050"/>
            <a:ext cx="254000" cy="517525"/>
          </a:xfrm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19558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3394" name="Object 2"/>
          <p:cNvGraphicFramePr>
            <a:graphicFrameLocks noChangeAspect="1"/>
          </p:cNvGraphicFramePr>
          <p:nvPr>
            <p:ph/>
          </p:nvPr>
        </p:nvGraphicFramePr>
        <p:xfrm>
          <a:off x="1403350" y="2136775"/>
          <a:ext cx="6391275" cy="3900488"/>
        </p:xfrm>
        <a:graphic>
          <a:graphicData uri="http://schemas.openxmlformats.org/presentationml/2006/ole">
            <p:oleObj spid="_x0000_s249858" name="Document" r:id="rId4" imgW="4020922" imgH="2453886" progId="Word.Document.8">
              <p:embed/>
            </p:oleObj>
          </a:graphicData>
        </a:graphic>
      </p:graphicFrame>
      <p:sp>
        <p:nvSpPr>
          <p:cNvPr id="4433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3105150" y="908050"/>
            <a:ext cx="2921000" cy="517525"/>
          </a:xfrm>
        </p:spPr>
        <p:txBody>
          <a:bodyPr/>
          <a:lstStyle/>
          <a:p>
            <a:r>
              <a:rPr lang="en-US" dirty="0"/>
              <a:t>Design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219450" y="1082675"/>
            <a:ext cx="2692400" cy="517525"/>
          </a:xfrm>
        </p:spPr>
        <p:txBody>
          <a:bodyPr/>
          <a:lstStyle/>
          <a:p>
            <a:r>
              <a:rPr lang="en-US"/>
              <a:t> Architecture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1974850"/>
            <a:ext cx="7162800" cy="42560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Main class</a:t>
            </a:r>
          </a:p>
          <a:p>
            <a:pPr lvl="1">
              <a:lnSpc>
                <a:spcPct val="80000"/>
              </a:lnSpc>
            </a:pPr>
            <a:r>
              <a:rPr lang="en-US"/>
              <a:t>identified class or new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Course</a:t>
            </a:r>
            <a:r>
              <a:rPr lang="en-US"/>
              <a:t> could be part of something larger</a:t>
            </a:r>
          </a:p>
          <a:p>
            <a:pPr lvl="1">
              <a:lnSpc>
                <a:spcPct val="80000"/>
              </a:lnSpc>
            </a:pPr>
            <a:r>
              <a:rPr lang="en-US"/>
              <a:t>could have applications involving a course</a:t>
            </a:r>
          </a:p>
          <a:p>
            <a:pPr lvl="1">
              <a:lnSpc>
                <a:spcPct val="80000"/>
              </a:lnSpc>
            </a:pPr>
            <a:r>
              <a:rPr lang="en-US"/>
              <a:t>new class (</a:t>
            </a:r>
            <a:r>
              <a:rPr lang="en-US">
                <a:latin typeface="Courier New" pitchFamily="49" charset="0"/>
              </a:rPr>
              <a:t>FinalGrades</a:t>
            </a:r>
            <a:r>
              <a:rPr lang="en-US"/>
              <a:t>)</a:t>
            </a:r>
          </a:p>
          <a:p>
            <a:pPr>
              <a:lnSpc>
                <a:spcPct val="80000"/>
              </a:lnSpc>
            </a:pPr>
            <a:r>
              <a:rPr lang="en-US"/>
              <a:t>Collaborations</a:t>
            </a:r>
          </a:p>
          <a:p>
            <a:pPr lvl="1">
              <a:lnSpc>
                <a:spcPct val="80000"/>
              </a:lnSpc>
            </a:pPr>
            <a:r>
              <a:rPr lang="en-US"/>
              <a:t>who controls interaction?</a:t>
            </a:r>
          </a:p>
          <a:p>
            <a:pPr lvl="2">
              <a:lnSpc>
                <a:spcPct val="80000"/>
              </a:lnSpc>
            </a:pPr>
            <a:r>
              <a:rPr lang="en-US"/>
              <a:t>i.e. which is client which is server, source of resource</a:t>
            </a:r>
          </a:p>
          <a:p>
            <a:pPr>
              <a:lnSpc>
                <a:spcPct val="80000"/>
              </a:lnSpc>
            </a:pPr>
            <a:r>
              <a:rPr lang="en-US"/>
              <a:t>Architectural plan</a:t>
            </a:r>
          </a:p>
          <a:p>
            <a:pPr lvl="1">
              <a:lnSpc>
                <a:spcPct val="80000"/>
              </a:lnSpc>
            </a:pPr>
            <a:r>
              <a:rPr lang="en-US"/>
              <a:t>persistence</a:t>
            </a:r>
          </a:p>
          <a:p>
            <a:pPr lvl="2">
              <a:lnSpc>
                <a:spcPct val="80000"/>
              </a:lnSpc>
            </a:pPr>
            <a:r>
              <a:rPr lang="en-US"/>
              <a:t>various applications access information over time</a:t>
            </a:r>
          </a:p>
          <a:p>
            <a:pPr lvl="2">
              <a:lnSpc>
                <a:spcPct val="80000"/>
              </a:lnSpc>
            </a:pPr>
            <a:r>
              <a:rPr lang="en-US"/>
              <a:t>all classes persistent</a:t>
            </a:r>
          </a:p>
          <a:p>
            <a:pPr lvl="1">
              <a:lnSpc>
                <a:spcPct val="80000"/>
              </a:lnSpc>
            </a:pPr>
            <a:r>
              <a:rPr lang="en-US"/>
              <a:t>sequential processing</a:t>
            </a:r>
          </a:p>
          <a:p>
            <a:pPr lvl="2">
              <a:lnSpc>
                <a:spcPct val="80000"/>
              </a:lnSpc>
            </a:pPr>
            <a:r>
              <a:rPr lang="en-US"/>
              <a:t>Process students in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89250" y="908050"/>
            <a:ext cx="3352800" cy="517525"/>
          </a:xfrm>
          <a:noFill/>
          <a:ln/>
        </p:spPr>
        <p:txBody>
          <a:bodyPr lIns="63500" tIns="25400" rIns="63500" bIns="25400"/>
          <a:lstStyle/>
          <a:p>
            <a:r>
              <a:rPr lang="en-US"/>
              <a:t>Detailed Design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50" y="1622450"/>
            <a:ext cx="7162800" cy="468052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Class design</a:t>
            </a:r>
          </a:p>
          <a:p>
            <a:pPr lvl="1"/>
            <a:r>
              <a:rPr lang="en-US" dirty="0"/>
              <a:t>responsibility for knowing</a:t>
            </a:r>
          </a:p>
          <a:p>
            <a:pPr lvl="2"/>
            <a:r>
              <a:rPr lang="en-US" dirty="0"/>
              <a:t>instance variables</a:t>
            </a:r>
          </a:p>
          <a:p>
            <a:pPr lvl="1"/>
            <a:r>
              <a:rPr lang="en-US" dirty="0"/>
              <a:t>responsibility for doing</a:t>
            </a:r>
          </a:p>
          <a:p>
            <a:pPr lvl="2"/>
            <a:r>
              <a:rPr lang="en-US" dirty="0"/>
              <a:t>methods</a:t>
            </a:r>
          </a:p>
          <a:p>
            <a:r>
              <a:rPr lang="en-US" dirty="0"/>
              <a:t>Interfaces</a:t>
            </a:r>
          </a:p>
          <a:p>
            <a:pPr lvl="1"/>
            <a:r>
              <a:rPr lang="en-US" dirty="0"/>
              <a:t>class specifications including method declarations</a:t>
            </a:r>
          </a:p>
          <a:p>
            <a:pPr lvl="1"/>
            <a:r>
              <a:rPr lang="en-US" dirty="0"/>
              <a:t>methods identified as “doing” in CRCs</a:t>
            </a:r>
          </a:p>
          <a:p>
            <a:pPr lvl="1"/>
            <a:r>
              <a:rPr lang="en-US" dirty="0" err="1"/>
              <a:t>accessor</a:t>
            </a:r>
            <a:r>
              <a:rPr lang="en-US" dirty="0"/>
              <a:t> and updater methods</a:t>
            </a:r>
          </a:p>
          <a:p>
            <a:pPr lvl="1"/>
            <a:r>
              <a:rPr lang="en-US" dirty="0"/>
              <a:t>fill in parameter types</a:t>
            </a:r>
          </a:p>
          <a:p>
            <a:r>
              <a:rPr lang="en-US" dirty="0"/>
              <a:t>Generalization</a:t>
            </a:r>
          </a:p>
          <a:p>
            <a:pPr lvl="1"/>
            <a:r>
              <a:rPr lang="en-US" dirty="0"/>
              <a:t>design for future </a:t>
            </a:r>
            <a:r>
              <a:rPr lang="en-US" dirty="0" smtClean="0"/>
              <a:t>use</a:t>
            </a:r>
          </a:p>
          <a:p>
            <a:r>
              <a:rPr lang="en-US" dirty="0" smtClean="0"/>
              <a:t>Forms and Reports</a:t>
            </a:r>
          </a:p>
          <a:p>
            <a:pPr lvl="1"/>
            <a:r>
              <a:rPr lang="en-US" dirty="0" smtClean="0"/>
              <a:t>Can be represented by Classes?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Interfaces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Specification for classes</a:t>
            </a:r>
          </a:p>
          <a:p>
            <a:pPr lvl="1"/>
            <a:r>
              <a:rPr lang="en-US"/>
              <a:t>constants and method headers only</a:t>
            </a:r>
          </a:p>
          <a:p>
            <a:r>
              <a:rPr lang="en-US"/>
              <a:t>No implementation</a:t>
            </a:r>
          </a:p>
          <a:p>
            <a:pPr lvl="1"/>
            <a:r>
              <a:rPr lang="en-US"/>
              <a:t>cannot create objects of interface type</a:t>
            </a:r>
          </a:p>
          <a:p>
            <a:pPr lvl="1"/>
            <a:r>
              <a:rPr lang="en-US"/>
              <a:t>create objects of implementation classes</a:t>
            </a:r>
          </a:p>
          <a:p>
            <a:r>
              <a:rPr lang="en-US"/>
              <a:t>Defines a type</a:t>
            </a:r>
          </a:p>
          <a:p>
            <a:pPr lvl="1"/>
            <a:r>
              <a:rPr lang="en-US"/>
              <a:t>can declare variables of interface type</a:t>
            </a:r>
          </a:p>
          <a:p>
            <a:pPr lvl="1"/>
            <a:r>
              <a:rPr lang="en-US"/>
              <a:t>can assign objects of any implementation type</a:t>
            </a:r>
          </a:p>
          <a:p>
            <a:pPr lvl="2"/>
            <a:r>
              <a:rPr lang="en-US">
                <a:solidFill>
                  <a:schemeClr val="accent2"/>
                </a:solidFill>
              </a:rPr>
              <a:t>subtype</a:t>
            </a:r>
          </a:p>
          <a:p>
            <a:r>
              <a:rPr lang="en-US"/>
              <a:t>Can be compiled</a:t>
            </a:r>
          </a:p>
          <a:p>
            <a:pPr lvl="1"/>
            <a:r>
              <a:rPr lang="en-US"/>
              <a:t>can be referenced in other classes without an implementation</a:t>
            </a:r>
          </a:p>
        </p:txBody>
      </p:sp>
      <p:sp>
        <p:nvSpPr>
          <p:cNvPr id="20378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09888" y="37099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3781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86150" y="493553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2484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205829" name="Object 5"/>
          <p:cNvGraphicFramePr>
            <a:graphicFrameLocks noChangeAspect="1"/>
          </p:cNvGraphicFramePr>
          <p:nvPr>
            <p:ph/>
          </p:nvPr>
        </p:nvGraphicFramePr>
        <p:xfrm>
          <a:off x="677863" y="1335088"/>
          <a:ext cx="8137525" cy="3994150"/>
        </p:xfrm>
        <a:graphic>
          <a:graphicData uri="http://schemas.openxmlformats.org/presentationml/2006/ole">
            <p:oleObj spid="_x0000_s205829" name="Document" r:id="rId5" imgW="5485140" imgH="1628969" progId="Word.Documen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457200"/>
            <a:ext cx="1905000" cy="517525"/>
          </a:xfrm>
        </p:spPr>
        <p:txBody>
          <a:bodyPr/>
          <a:lstStyle/>
          <a:p>
            <a:r>
              <a:rPr lang="en-US"/>
              <a:t>Package</a:t>
            </a:r>
          </a:p>
        </p:txBody>
      </p:sp>
      <p:grpSp>
        <p:nvGrpSpPr>
          <p:cNvPr id="207875" name="Group 3"/>
          <p:cNvGrpSpPr>
            <a:grpSpLocks/>
          </p:cNvGrpSpPr>
          <p:nvPr/>
        </p:nvGrpSpPr>
        <p:grpSpPr bwMode="auto">
          <a:xfrm>
            <a:off x="762000" y="990600"/>
            <a:ext cx="7696200" cy="5334000"/>
            <a:chOff x="2160" y="3024"/>
            <a:chExt cx="9216" cy="6192"/>
          </a:xfrm>
        </p:grpSpPr>
        <p:grpSp>
          <p:nvGrpSpPr>
            <p:cNvPr id="207876" name="Group 4"/>
            <p:cNvGrpSpPr>
              <a:grpSpLocks/>
            </p:cNvGrpSpPr>
            <p:nvPr/>
          </p:nvGrpSpPr>
          <p:grpSpPr bwMode="auto">
            <a:xfrm>
              <a:off x="4320" y="7200"/>
              <a:ext cx="3657" cy="1788"/>
              <a:chOff x="2580" y="2910"/>
              <a:chExt cx="7545" cy="4380"/>
            </a:xfrm>
          </p:grpSpPr>
          <p:sp>
            <p:nvSpPr>
              <p:cNvPr id="207877" name="Text Box 5"/>
              <p:cNvSpPr txBox="1">
                <a:spLocks noChangeArrowheads="1"/>
              </p:cNvSpPr>
              <p:nvPr/>
            </p:nvSpPr>
            <p:spPr bwMode="auto">
              <a:xfrm>
                <a:off x="5145" y="4050"/>
                <a:ext cx="1665" cy="25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 algn="ctr">
                  <a:lnSpc>
                    <a:spcPct val="100000"/>
                  </a:lnSpc>
                </a:pPr>
                <a:r>
                  <a:rPr lang="en-US" sz="800">
                    <a:latin typeface="Times New Roman" pitchFamily="18" charset="0"/>
                  </a:rPr>
                  <a:t>Interface specification</a:t>
                </a:r>
                <a:br>
                  <a:rPr lang="en-US" sz="800">
                    <a:latin typeface="Times New Roman" pitchFamily="18" charset="0"/>
                  </a:rPr>
                </a:br>
                <a:endParaRPr lang="en-US" sz="800">
                  <a:latin typeface="Times New Roman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Defines the:</a:t>
                </a:r>
              </a:p>
              <a:p>
                <a:pPr>
                  <a:lnSpc>
                    <a:spcPct val="100000"/>
                  </a:lnSpc>
                  <a:buFontTx/>
                  <a:buChar char="-"/>
                </a:pPr>
                <a:endParaRPr lang="en-US" sz="1000" b="0">
                  <a:latin typeface="Times New Roman" pitchFamily="18" charset="0"/>
                </a:endParaRPr>
              </a:p>
            </p:txBody>
          </p:sp>
          <p:sp>
            <p:nvSpPr>
              <p:cNvPr id="207878" name="Text Box 6"/>
              <p:cNvSpPr txBox="1">
                <a:spLocks noChangeArrowheads="1"/>
              </p:cNvSpPr>
              <p:nvPr/>
            </p:nvSpPr>
            <p:spPr bwMode="auto">
              <a:xfrm>
                <a:off x="8220" y="2910"/>
                <a:ext cx="1890" cy="14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endParaRPr lang="en-CA" sz="1000" b="0">
                  <a:latin typeface="Times New Roman" pitchFamily="18" charset="0"/>
                </a:endParaRPr>
              </a:p>
            </p:txBody>
          </p:sp>
          <p:sp>
            <p:nvSpPr>
              <p:cNvPr id="207879" name="Text Box 7"/>
              <p:cNvSpPr txBox="1">
                <a:spLocks noChangeArrowheads="1"/>
              </p:cNvSpPr>
              <p:nvPr/>
            </p:nvSpPr>
            <p:spPr bwMode="auto">
              <a:xfrm>
                <a:off x="8235" y="5820"/>
                <a:ext cx="1890" cy="14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endParaRPr lang="en-CA" sz="1000" b="0">
                  <a:latin typeface="Times New Roman" pitchFamily="18" charset="0"/>
                </a:endParaRPr>
              </a:p>
            </p:txBody>
          </p:sp>
          <p:sp>
            <p:nvSpPr>
              <p:cNvPr id="207880" name="AutoShape 8"/>
              <p:cNvSpPr>
                <a:spLocks noChangeArrowheads="1"/>
              </p:cNvSpPr>
              <p:nvPr/>
            </p:nvSpPr>
            <p:spPr bwMode="auto">
              <a:xfrm rot="-1987212">
                <a:off x="7080" y="4447"/>
                <a:ext cx="870" cy="143"/>
              </a:xfrm>
              <a:prstGeom prst="leftRightArrow">
                <a:avLst>
                  <a:gd name="adj1" fmla="val 50000"/>
                  <a:gd name="adj2" fmla="val 12167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7881" name="AutoShape 9"/>
              <p:cNvSpPr>
                <a:spLocks noChangeArrowheads="1"/>
              </p:cNvSpPr>
              <p:nvPr/>
            </p:nvSpPr>
            <p:spPr bwMode="auto">
              <a:xfrm rot="2116720">
                <a:off x="7215" y="5752"/>
                <a:ext cx="870" cy="143"/>
              </a:xfrm>
              <a:prstGeom prst="leftRightArrow">
                <a:avLst>
                  <a:gd name="adj1" fmla="val 50000"/>
                  <a:gd name="adj2" fmla="val 12167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7882" name="AutoShape 10"/>
              <p:cNvSpPr>
                <a:spLocks noChangeArrowheads="1"/>
              </p:cNvSpPr>
              <p:nvPr/>
            </p:nvSpPr>
            <p:spPr bwMode="auto">
              <a:xfrm>
                <a:off x="2580" y="5040"/>
                <a:ext cx="2205" cy="330"/>
              </a:xfrm>
              <a:prstGeom prst="leftRightArrow">
                <a:avLst>
                  <a:gd name="adj1" fmla="val 50000"/>
                  <a:gd name="adj2" fmla="val 133636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7883" name="Text Box 11"/>
              <p:cNvSpPr txBox="1">
                <a:spLocks noChangeArrowheads="1"/>
              </p:cNvSpPr>
              <p:nvPr/>
            </p:nvSpPr>
            <p:spPr bwMode="auto">
              <a:xfrm>
                <a:off x="2595" y="5565"/>
                <a:ext cx="2220" cy="3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endParaRPr lang="en-CA" sz="1000" b="0">
                  <a:latin typeface="Times New Roman" pitchFamily="18" charset="0"/>
                </a:endParaRPr>
              </a:p>
            </p:txBody>
          </p:sp>
        </p:grpSp>
        <p:grpSp>
          <p:nvGrpSpPr>
            <p:cNvPr id="207884" name="Group 12"/>
            <p:cNvGrpSpPr>
              <a:grpSpLocks/>
            </p:cNvGrpSpPr>
            <p:nvPr/>
          </p:nvGrpSpPr>
          <p:grpSpPr bwMode="auto">
            <a:xfrm>
              <a:off x="4176" y="3168"/>
              <a:ext cx="6768" cy="4176"/>
              <a:chOff x="2580" y="2910"/>
              <a:chExt cx="7545" cy="4380"/>
            </a:xfrm>
          </p:grpSpPr>
          <p:sp>
            <p:nvSpPr>
              <p:cNvPr id="207885" name="Text Box 13"/>
              <p:cNvSpPr txBox="1">
                <a:spLocks noChangeArrowheads="1"/>
              </p:cNvSpPr>
              <p:nvPr/>
            </p:nvSpPr>
            <p:spPr bwMode="auto">
              <a:xfrm>
                <a:off x="5145" y="4050"/>
                <a:ext cx="1665" cy="25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 algn="ctr">
                  <a:lnSpc>
                    <a:spcPct val="100000"/>
                  </a:lnSpc>
                </a:pPr>
                <a:r>
                  <a:rPr lang="en-US" sz="1200">
                    <a:latin typeface="Times New Roman" pitchFamily="18" charset="0"/>
                  </a:rPr>
                  <a:t>Interface specification</a:t>
                </a:r>
                <a:r>
                  <a:rPr lang="en-US" sz="800">
                    <a:latin typeface="Times New Roman" pitchFamily="18" charset="0"/>
                  </a:rPr>
                  <a:t/>
                </a:r>
                <a:br>
                  <a:rPr lang="en-US" sz="800">
                    <a:latin typeface="Times New Roman" pitchFamily="18" charset="0"/>
                  </a:rPr>
                </a:br>
                <a:endParaRPr lang="en-US" sz="800">
                  <a:latin typeface="Times New Roman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Defines the:</a:t>
                </a:r>
              </a:p>
              <a:p>
                <a:pPr>
                  <a:lnSpc>
                    <a:spcPct val="100000"/>
                  </a:lnSpc>
                  <a:buFontTx/>
                  <a:buChar char="-"/>
                </a:pPr>
                <a:r>
                  <a:rPr lang="en-US" sz="1000" b="0">
                    <a:latin typeface="Times New Roman" pitchFamily="18" charset="0"/>
                  </a:rPr>
                  <a:t>object</a:t>
                </a:r>
              </a:p>
              <a:p>
                <a:pPr>
                  <a:lnSpc>
                    <a:spcPct val="100000"/>
                  </a:lnSpc>
                  <a:buFontTx/>
                  <a:buChar char="-"/>
                </a:pPr>
                <a:r>
                  <a:rPr lang="en-US" sz="1000" b="0">
                    <a:latin typeface="Times New Roman" pitchFamily="18" charset="0"/>
                  </a:rPr>
                  <a:t>methods</a:t>
                </a:r>
              </a:p>
              <a:p>
                <a:pPr>
                  <a:lnSpc>
                    <a:spcPct val="100000"/>
                  </a:lnSpc>
                  <a:buFontTx/>
                  <a:buChar char="-"/>
                </a:pPr>
                <a:r>
                  <a:rPr lang="en-US" sz="1000" b="0">
                    <a:latin typeface="Times New Roman" pitchFamily="18" charset="0"/>
                  </a:rPr>
                  <a:t>constants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Defines an interface object type</a:t>
                </a:r>
              </a:p>
            </p:txBody>
          </p:sp>
          <p:sp>
            <p:nvSpPr>
              <p:cNvPr id="207886" name="Text Box 14"/>
              <p:cNvSpPr txBox="1">
                <a:spLocks noChangeArrowheads="1"/>
              </p:cNvSpPr>
              <p:nvPr/>
            </p:nvSpPr>
            <p:spPr bwMode="auto">
              <a:xfrm>
                <a:off x="8220" y="2910"/>
                <a:ext cx="1890" cy="14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Implementation of Object subtype 1</a:t>
                </a:r>
              </a:p>
            </p:txBody>
          </p:sp>
          <p:sp>
            <p:nvSpPr>
              <p:cNvPr id="207887" name="Text Box 15"/>
              <p:cNvSpPr txBox="1">
                <a:spLocks noChangeArrowheads="1"/>
              </p:cNvSpPr>
              <p:nvPr/>
            </p:nvSpPr>
            <p:spPr bwMode="auto">
              <a:xfrm>
                <a:off x="8235" y="5820"/>
                <a:ext cx="1890" cy="14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Implementation of Object subtype 2</a:t>
                </a:r>
              </a:p>
            </p:txBody>
          </p:sp>
          <p:sp>
            <p:nvSpPr>
              <p:cNvPr id="207888" name="AutoShape 16"/>
              <p:cNvSpPr>
                <a:spLocks noChangeArrowheads="1"/>
              </p:cNvSpPr>
              <p:nvPr/>
            </p:nvSpPr>
            <p:spPr bwMode="auto">
              <a:xfrm rot="-1987212">
                <a:off x="7080" y="4447"/>
                <a:ext cx="870" cy="143"/>
              </a:xfrm>
              <a:prstGeom prst="leftRightArrow">
                <a:avLst>
                  <a:gd name="adj1" fmla="val 50000"/>
                  <a:gd name="adj2" fmla="val 12167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7889" name="AutoShape 17"/>
              <p:cNvSpPr>
                <a:spLocks noChangeArrowheads="1"/>
              </p:cNvSpPr>
              <p:nvPr/>
            </p:nvSpPr>
            <p:spPr bwMode="auto">
              <a:xfrm rot="2116720">
                <a:off x="7215" y="5752"/>
                <a:ext cx="870" cy="143"/>
              </a:xfrm>
              <a:prstGeom prst="leftRightArrow">
                <a:avLst>
                  <a:gd name="adj1" fmla="val 50000"/>
                  <a:gd name="adj2" fmla="val 121678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7890" name="AutoShape 18"/>
              <p:cNvSpPr>
                <a:spLocks noChangeArrowheads="1"/>
              </p:cNvSpPr>
              <p:nvPr/>
            </p:nvSpPr>
            <p:spPr bwMode="auto">
              <a:xfrm>
                <a:off x="2580" y="5040"/>
                <a:ext cx="2205" cy="330"/>
              </a:xfrm>
              <a:prstGeom prst="leftRightArrow">
                <a:avLst>
                  <a:gd name="adj1" fmla="val 50000"/>
                  <a:gd name="adj2" fmla="val 133636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7891" name="Text Box 19"/>
              <p:cNvSpPr txBox="1">
                <a:spLocks noChangeArrowheads="1"/>
              </p:cNvSpPr>
              <p:nvPr/>
            </p:nvSpPr>
            <p:spPr bwMode="auto">
              <a:xfrm>
                <a:off x="2595" y="5565"/>
                <a:ext cx="2220" cy="34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91402" tIns="45704" rIns="91402" bIns="45704"/>
              <a:lstStyle/>
              <a:p>
                <a:pPr>
                  <a:lnSpc>
                    <a:spcPct val="100000"/>
                  </a:lnSpc>
                </a:pPr>
                <a:r>
                  <a:rPr lang="en-US" sz="1000" b="0">
                    <a:latin typeface="Times New Roman" pitchFamily="18" charset="0"/>
                  </a:rPr>
                  <a:t>Other classes interact</a:t>
                </a:r>
              </a:p>
            </p:txBody>
          </p:sp>
        </p:grpSp>
        <p:sp>
          <p:nvSpPr>
            <p:cNvPr id="207892" name="Rectangle 20"/>
            <p:cNvSpPr>
              <a:spLocks noChangeArrowheads="1"/>
            </p:cNvSpPr>
            <p:nvPr/>
          </p:nvSpPr>
          <p:spPr bwMode="auto">
            <a:xfrm>
              <a:off x="2160" y="3024"/>
              <a:ext cx="9216" cy="619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893" name="Text Box 21"/>
            <p:cNvSpPr txBox="1">
              <a:spLocks noChangeArrowheads="1"/>
            </p:cNvSpPr>
            <p:nvPr/>
          </p:nvSpPr>
          <p:spPr bwMode="auto">
            <a:xfrm>
              <a:off x="2304" y="3168"/>
              <a:ext cx="216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91402" tIns="45704" rIns="91402" bIns="45704"/>
            <a:lstStyle/>
            <a:p>
              <a:pPr>
                <a:lnSpc>
                  <a:spcPct val="100000"/>
                </a:lnSpc>
              </a:pPr>
              <a:r>
                <a:rPr lang="en-US" sz="1400" b="0">
                  <a:latin typeface="Times New Roman" pitchFamily="18" charset="0"/>
                </a:rPr>
                <a:t>package abc;</a:t>
              </a:r>
            </a:p>
            <a:p>
              <a:pPr>
                <a:lnSpc>
                  <a:spcPct val="100000"/>
                </a:lnSpc>
              </a:pPr>
              <a:r>
                <a:rPr lang="en-US" sz="1400" b="0">
                  <a:latin typeface="Times New Roman" pitchFamily="18" charset="0"/>
                </a:rPr>
                <a:t>import whatever.*</a:t>
              </a:r>
              <a:endParaRPr lang="en-US" sz="1000" b="0">
                <a:latin typeface="Times New Roman" pitchFamily="18" charset="0"/>
              </a:endParaRPr>
            </a:p>
            <a:p>
              <a:pPr>
                <a:lnSpc>
                  <a:spcPct val="100000"/>
                </a:lnSpc>
              </a:pPr>
              <a:endParaRPr lang="en-US" sz="1000" b="0">
                <a:latin typeface="Times New Roman" pitchFamily="18" charset="0"/>
              </a:endParaRPr>
            </a:p>
            <a:p>
              <a:pPr>
                <a:lnSpc>
                  <a:spcPct val="100000"/>
                </a:lnSpc>
              </a:pPr>
              <a:endParaRPr lang="en-US" sz="1000" b="0">
                <a:latin typeface="Times New Roman" pitchFamily="18" charset="0"/>
              </a:endParaRPr>
            </a:p>
          </p:txBody>
        </p:sp>
      </p:grpSp>
      <p:sp>
        <p:nvSpPr>
          <p:cNvPr id="207894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58674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Design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Interface </a:t>
            </a:r>
            <a:r>
              <a:rPr lang="en-US">
                <a:latin typeface="Courier New" pitchFamily="49" charset="0"/>
              </a:rPr>
              <a:t>Course</a:t>
            </a:r>
          </a:p>
          <a:p>
            <a:pPr lvl="1"/>
            <a:r>
              <a:rPr lang="en-US"/>
              <a:t>accessor methods</a:t>
            </a:r>
          </a:p>
          <a:p>
            <a:pPr lvl="1"/>
            <a:r>
              <a:rPr lang="en-US"/>
              <a:t>updater methods?</a:t>
            </a:r>
          </a:p>
          <a:p>
            <a:pPr lvl="1"/>
            <a:r>
              <a:rPr lang="en-US"/>
              <a:t>other methods</a:t>
            </a:r>
          </a:p>
          <a:p>
            <a:r>
              <a:rPr lang="en-US"/>
              <a:t>Interface </a:t>
            </a:r>
            <a:r>
              <a:rPr lang="en-US">
                <a:latin typeface="Courier New" pitchFamily="49" charset="0"/>
              </a:rPr>
              <a:t>Student</a:t>
            </a:r>
          </a:p>
          <a:p>
            <a:pPr lvl="1"/>
            <a:r>
              <a:rPr lang="en-US"/>
              <a:t>accessor methods</a:t>
            </a:r>
          </a:p>
          <a:p>
            <a:pPr lvl="1"/>
            <a:r>
              <a:rPr lang="en-US"/>
              <a:t>updater methods?</a:t>
            </a:r>
          </a:p>
          <a:p>
            <a:pPr lvl="1"/>
            <a:r>
              <a:rPr lang="en-US"/>
              <a:t>other methods</a:t>
            </a:r>
          </a:p>
        </p:txBody>
      </p:sp>
      <p:sp>
        <p:nvSpPr>
          <p:cNvPr id="20890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197225" y="19827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8901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41688" y="335121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2763" y="614363"/>
            <a:ext cx="3149600" cy="517525"/>
          </a:xfrm>
        </p:spPr>
        <p:txBody>
          <a:bodyPr/>
          <a:lstStyle/>
          <a:p>
            <a:r>
              <a:rPr lang="en-CA"/>
              <a:t>Course Design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638" y="1335088"/>
            <a:ext cx="7561262" cy="4967287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package Student_Records;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CA" sz="1200" noProof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CA" sz="1200" noProof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CA" sz="1200" noProof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public interface Course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</a:t>
            </a:r>
            <a:endParaRPr lang="en-US" sz="1200" dirty="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>
                <a:latin typeface="Courier New" pitchFamily="49" charset="0"/>
              </a:rPr>
              <a:t>	</a:t>
            </a:r>
            <a:r>
              <a:rPr lang="en-US" sz="1200" noProof="1">
                <a:latin typeface="Courier New" pitchFamily="49" charset="0"/>
              </a:rPr>
              <a:t>public String getCourseName (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public MarkingScheme getScheme (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public int getNumStd (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public double getCourseAve ( </a:t>
            </a:r>
            <a:r>
              <a:rPr lang="en-US" sz="1200" noProof="1" smtClean="0">
                <a:latin typeface="Courier New" pitchFamily="49" charset="0"/>
              </a:rPr>
              <a:t>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noProof="1" smtClean="0">
              <a:latin typeface="Courier New" pitchFamily="49" charset="0"/>
            </a:endParaRPr>
          </a:p>
          <a:p>
            <a:pPr>
              <a:lnSpc>
                <a:spcPct val="70000"/>
              </a:lnSpc>
              <a:buNone/>
            </a:pPr>
            <a:r>
              <a:rPr lang="en-US" sz="1200" noProof="1" smtClean="0">
                <a:latin typeface="Courier New" pitchFamily="49" charset="0"/>
              </a:rPr>
              <a:t>	public </a:t>
            </a:r>
            <a:r>
              <a:rPr lang="en-US" sz="1200" noProof="1" smtClean="0">
                <a:latin typeface="Courier New" pitchFamily="49" charset="0"/>
              </a:rPr>
              <a:t>void doRecordMarks ( );</a:t>
            </a:r>
            <a:endParaRPr lang="en-US" sz="1200" noProof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>
                <a:latin typeface="Courier New" pitchFamily="49" charset="0"/>
              </a:rPr>
              <a:t>	</a:t>
            </a:r>
            <a:r>
              <a:rPr lang="en-US" sz="1200" noProof="1">
                <a:latin typeface="Courier New" pitchFamily="49" charset="0"/>
              </a:rPr>
              <a:t>public void doUpdateMarks ( );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dirty="0">
                <a:latin typeface="Courier New" pitchFamily="49" charset="0"/>
              </a:rPr>
              <a:t>	</a:t>
            </a:r>
            <a:r>
              <a:rPr lang="en-US" sz="1200" noProof="1">
                <a:latin typeface="Courier New" pitchFamily="49" charset="0"/>
              </a:rPr>
              <a:t>public void calcFinalGrades (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public void </a:t>
            </a:r>
            <a:r>
              <a:rPr lang="en-US" sz="1200" noProof="1" smtClean="0">
                <a:latin typeface="Courier New" pitchFamily="49" charset="0"/>
              </a:rPr>
              <a:t>doReport </a:t>
            </a:r>
            <a:r>
              <a:rPr lang="en-US" sz="1200" noProof="1">
                <a:latin typeface="Courier New" pitchFamily="49" charset="0"/>
              </a:rPr>
              <a:t>( 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} // Course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noProof="1">
              <a:latin typeface="Courier New" pitchFamily="49" charset="0"/>
            </a:endParaRPr>
          </a:p>
        </p:txBody>
      </p:sp>
      <p:grpSp>
        <p:nvGrpSpPr>
          <p:cNvPr id="247812" name="Group 4"/>
          <p:cNvGrpSpPr>
            <a:grpSpLocks/>
          </p:cNvGrpSpPr>
          <p:nvPr/>
        </p:nvGrpSpPr>
        <p:grpSpPr bwMode="auto">
          <a:xfrm>
            <a:off x="981075" y="1101725"/>
            <a:ext cx="6677025" cy="1095375"/>
            <a:chOff x="692" y="886"/>
            <a:chExt cx="4206" cy="690"/>
          </a:xfrm>
        </p:grpSpPr>
        <p:sp>
          <p:nvSpPr>
            <p:cNvPr id="247813" name="AutoShape 5"/>
            <p:cNvSpPr>
              <a:spLocks noChangeArrowheads="1"/>
            </p:cNvSpPr>
            <p:nvPr/>
          </p:nvSpPr>
          <p:spPr bwMode="auto">
            <a:xfrm>
              <a:off x="3602" y="886"/>
              <a:ext cx="1296" cy="690"/>
            </a:xfrm>
            <a:prstGeom prst="wedgeRectCallout">
              <a:avLst>
                <a:gd name="adj1" fmla="val -142903"/>
                <a:gd name="adj2" fmla="val -1956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All classes in Student_Records will belong to the same unit.</a:t>
              </a:r>
            </a:p>
          </p:txBody>
        </p:sp>
        <p:sp>
          <p:nvSpPr>
            <p:cNvPr id="247814" name="Rectangle 6"/>
            <p:cNvSpPr>
              <a:spLocks noChangeArrowheads="1"/>
            </p:cNvSpPr>
            <p:nvPr/>
          </p:nvSpPr>
          <p:spPr bwMode="auto">
            <a:xfrm>
              <a:off x="692" y="993"/>
              <a:ext cx="1688" cy="15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7815" name="Group 7"/>
          <p:cNvGrpSpPr>
            <a:grpSpLocks/>
          </p:cNvGrpSpPr>
          <p:nvPr/>
        </p:nvGrpSpPr>
        <p:grpSpPr bwMode="auto">
          <a:xfrm>
            <a:off x="1736725" y="1358900"/>
            <a:ext cx="4895850" cy="915988"/>
            <a:chOff x="1198" y="944"/>
            <a:chExt cx="3084" cy="577"/>
          </a:xfrm>
        </p:grpSpPr>
        <p:sp>
          <p:nvSpPr>
            <p:cNvPr id="247816" name="AutoShape 8"/>
            <p:cNvSpPr>
              <a:spLocks noChangeArrowheads="1"/>
            </p:cNvSpPr>
            <p:nvPr/>
          </p:nvSpPr>
          <p:spPr bwMode="auto">
            <a:xfrm>
              <a:off x="2513" y="944"/>
              <a:ext cx="1769" cy="378"/>
            </a:xfrm>
            <a:prstGeom prst="wedgeRectCallout">
              <a:avLst>
                <a:gd name="adj1" fmla="val -86972"/>
                <a:gd name="adj2" fmla="val 6587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Defines a class specification.</a:t>
              </a:r>
            </a:p>
          </p:txBody>
        </p:sp>
        <p:sp>
          <p:nvSpPr>
            <p:cNvPr id="247817" name="Rectangle 9"/>
            <p:cNvSpPr>
              <a:spLocks noChangeArrowheads="1"/>
            </p:cNvSpPr>
            <p:nvPr/>
          </p:nvSpPr>
          <p:spPr bwMode="auto">
            <a:xfrm>
              <a:off x="1198" y="1385"/>
              <a:ext cx="635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7818" name="Group 10"/>
          <p:cNvGrpSpPr>
            <a:grpSpLocks/>
          </p:cNvGrpSpPr>
          <p:nvPr/>
        </p:nvGrpSpPr>
        <p:grpSpPr bwMode="auto">
          <a:xfrm>
            <a:off x="1027113" y="768350"/>
            <a:ext cx="6985000" cy="4681538"/>
            <a:chOff x="971" y="795"/>
            <a:chExt cx="4400" cy="2949"/>
          </a:xfrm>
        </p:grpSpPr>
        <p:sp>
          <p:nvSpPr>
            <p:cNvPr id="247819" name="AutoShape 11"/>
            <p:cNvSpPr>
              <a:spLocks noChangeArrowheads="1"/>
            </p:cNvSpPr>
            <p:nvPr/>
          </p:nvSpPr>
          <p:spPr bwMode="auto">
            <a:xfrm>
              <a:off x="3375" y="795"/>
              <a:ext cx="1996" cy="846"/>
            </a:xfrm>
            <a:prstGeom prst="wedgeRectCallout">
              <a:avLst>
                <a:gd name="adj1" fmla="val -45292"/>
                <a:gd name="adj2" fmla="val 6134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Defines only the visible portion of the object, instance variables and constructors are not specified.</a:t>
              </a:r>
            </a:p>
          </p:txBody>
        </p:sp>
        <p:sp>
          <p:nvSpPr>
            <p:cNvPr id="247820" name="Rectangle 12"/>
            <p:cNvSpPr>
              <a:spLocks noChangeArrowheads="1"/>
            </p:cNvSpPr>
            <p:nvPr/>
          </p:nvSpPr>
          <p:spPr bwMode="auto">
            <a:xfrm>
              <a:off x="971" y="1748"/>
              <a:ext cx="3493" cy="19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7826" name="Group 18"/>
          <p:cNvGrpSpPr>
            <a:grpSpLocks/>
          </p:cNvGrpSpPr>
          <p:nvPr/>
        </p:nvGrpSpPr>
        <p:grpSpPr bwMode="auto">
          <a:xfrm>
            <a:off x="1325290" y="3134618"/>
            <a:ext cx="6985000" cy="1316037"/>
            <a:chOff x="848" y="1759"/>
            <a:chExt cx="4400" cy="829"/>
          </a:xfrm>
        </p:grpSpPr>
        <p:sp>
          <p:nvSpPr>
            <p:cNvPr id="247822" name="AutoShape 14"/>
            <p:cNvSpPr>
              <a:spLocks noChangeArrowheads="1"/>
            </p:cNvSpPr>
            <p:nvPr/>
          </p:nvSpPr>
          <p:spPr bwMode="auto">
            <a:xfrm>
              <a:off x="3207" y="1759"/>
              <a:ext cx="2041" cy="378"/>
            </a:xfrm>
            <a:prstGeom prst="wedgeRectCallout">
              <a:avLst>
                <a:gd name="adj1" fmla="val -62986"/>
                <a:gd name="adj2" fmla="val 13544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Mark update application, not part of grade report.</a:t>
              </a:r>
            </a:p>
          </p:txBody>
        </p:sp>
        <p:sp>
          <p:nvSpPr>
            <p:cNvPr id="247823" name="Rectangle 15"/>
            <p:cNvSpPr>
              <a:spLocks noChangeArrowheads="1"/>
            </p:cNvSpPr>
            <p:nvPr/>
          </p:nvSpPr>
          <p:spPr bwMode="auto">
            <a:xfrm>
              <a:off x="848" y="2452"/>
              <a:ext cx="2086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7828" name="Group 20"/>
          <p:cNvGrpSpPr>
            <a:grpSpLocks/>
          </p:cNvGrpSpPr>
          <p:nvPr/>
        </p:nvGrpSpPr>
        <p:grpSpPr bwMode="auto">
          <a:xfrm>
            <a:off x="1325290" y="4358754"/>
            <a:ext cx="6911975" cy="889000"/>
            <a:chOff x="835" y="2569"/>
            <a:chExt cx="4354" cy="560"/>
          </a:xfrm>
        </p:grpSpPr>
        <p:sp>
          <p:nvSpPr>
            <p:cNvPr id="247824" name="Rectangle 16"/>
            <p:cNvSpPr>
              <a:spLocks noChangeArrowheads="1"/>
            </p:cNvSpPr>
            <p:nvPr/>
          </p:nvSpPr>
          <p:spPr bwMode="auto">
            <a:xfrm>
              <a:off x="835" y="2927"/>
              <a:ext cx="2072" cy="20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47827" name="AutoShape 19"/>
            <p:cNvSpPr>
              <a:spLocks noChangeArrowheads="1"/>
            </p:cNvSpPr>
            <p:nvPr/>
          </p:nvSpPr>
          <p:spPr bwMode="auto">
            <a:xfrm>
              <a:off x="3647" y="2569"/>
              <a:ext cx="1542" cy="534"/>
            </a:xfrm>
            <a:prstGeom prst="wedgeRectCallout">
              <a:avLst>
                <a:gd name="adj1" fmla="val -98833"/>
                <a:gd name="adj2" fmla="val 4283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Produces the Student Grades Report.</a:t>
              </a:r>
            </a:p>
          </p:txBody>
        </p:sp>
      </p:grpSp>
      <p:sp>
        <p:nvSpPr>
          <p:cNvPr id="247829" name="AutoShape 2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7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60900" y="381000"/>
            <a:ext cx="254000" cy="517525"/>
          </a:xfrm>
        </p:spPr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914400"/>
            <a:ext cx="7397750" cy="5715000"/>
          </a:xfrm>
        </p:spPr>
        <p:txBody>
          <a:bodyPr/>
          <a:lstStyle/>
          <a:p>
            <a:r>
              <a:rPr lang="en-US"/>
              <a:t>Testing</a:t>
            </a:r>
          </a:p>
          <a:p>
            <a:pPr lvl="1"/>
            <a:r>
              <a:rPr lang="en-US"/>
              <a:t>unit level testing</a:t>
            </a:r>
          </a:p>
          <a:p>
            <a:pPr lvl="1"/>
            <a:r>
              <a:rPr lang="en-US"/>
              <a:t>integration testing</a:t>
            </a:r>
          </a:p>
          <a:p>
            <a:pPr lvl="1"/>
            <a:r>
              <a:rPr lang="en-US"/>
              <a:t>system testing</a:t>
            </a:r>
          </a:p>
          <a:p>
            <a:pPr lvl="1"/>
            <a:r>
              <a:rPr lang="en-US"/>
              <a:t>testers</a:t>
            </a:r>
          </a:p>
          <a:p>
            <a:r>
              <a:rPr lang="en-US"/>
              <a:t>Debugging</a:t>
            </a:r>
          </a:p>
          <a:p>
            <a:pPr lvl="1"/>
            <a:r>
              <a:rPr lang="en-US"/>
              <a:t>based on test results</a:t>
            </a:r>
          </a:p>
          <a:p>
            <a:r>
              <a:rPr lang="en-US"/>
              <a:t>Production</a:t>
            </a:r>
          </a:p>
          <a:p>
            <a:pPr lvl="1"/>
            <a:r>
              <a:rPr lang="en-US"/>
              <a:t>trainers</a:t>
            </a:r>
          </a:p>
          <a:p>
            <a:pPr lvl="1"/>
            <a:r>
              <a:rPr lang="en-US"/>
              <a:t>technical support</a:t>
            </a:r>
          </a:p>
          <a:p>
            <a:r>
              <a:rPr lang="en-US"/>
              <a:t>Maintenance</a:t>
            </a:r>
          </a:p>
          <a:p>
            <a:pPr lvl="1"/>
            <a:r>
              <a:rPr lang="en-US"/>
              <a:t>releases</a:t>
            </a:r>
          </a:p>
          <a:p>
            <a:pPr lvl="1"/>
            <a:r>
              <a:rPr lang="en-US"/>
              <a:t>versions</a:t>
            </a:r>
          </a:p>
          <a:p>
            <a:r>
              <a:rPr lang="en-US"/>
              <a:t>Documentation</a:t>
            </a:r>
          </a:p>
          <a:p>
            <a:pPr lvl="1"/>
            <a:r>
              <a:rPr lang="en-US"/>
              <a:t>user documentation</a:t>
            </a:r>
          </a:p>
          <a:p>
            <a:pPr lvl="1"/>
            <a:r>
              <a:rPr lang="en-US"/>
              <a:t>technical documentation</a:t>
            </a:r>
          </a:p>
          <a:p>
            <a:pPr lvl="1"/>
            <a:r>
              <a:rPr lang="en-US"/>
              <a:t>technical writers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36863" y="398463"/>
            <a:ext cx="3598862" cy="517525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Student</a:t>
            </a:r>
            <a:r>
              <a:rPr lang="en-US"/>
              <a:t> Design</a:t>
            </a:r>
          </a:p>
        </p:txBody>
      </p:sp>
      <p:sp>
        <p:nvSpPr>
          <p:cNvPr id="21299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12997" name="Group 5"/>
          <p:cNvGrpSpPr>
            <a:grpSpLocks/>
          </p:cNvGrpSpPr>
          <p:nvPr/>
        </p:nvGrpSpPr>
        <p:grpSpPr bwMode="auto">
          <a:xfrm>
            <a:off x="2044700" y="2054225"/>
            <a:ext cx="5832475" cy="2590800"/>
            <a:chOff x="1515" y="1340"/>
            <a:chExt cx="3674" cy="1632"/>
          </a:xfrm>
        </p:grpSpPr>
        <p:sp>
          <p:nvSpPr>
            <p:cNvPr id="212998" name="AutoShape 6"/>
            <p:cNvSpPr>
              <a:spLocks noChangeArrowheads="1"/>
            </p:cNvSpPr>
            <p:nvPr/>
          </p:nvSpPr>
          <p:spPr bwMode="auto">
            <a:xfrm>
              <a:off x="2468" y="1340"/>
              <a:ext cx="2721" cy="534"/>
            </a:xfrm>
            <a:prstGeom prst="wedgeRectCallout">
              <a:avLst>
                <a:gd name="adj1" fmla="val -55625"/>
                <a:gd name="adj2" fmla="val 22397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Student is responsible for calculating its final mark based on the marking scheme.</a:t>
              </a:r>
            </a:p>
          </p:txBody>
        </p:sp>
        <p:sp>
          <p:nvSpPr>
            <p:cNvPr id="212999" name="Rectangle 7"/>
            <p:cNvSpPr>
              <a:spLocks noChangeArrowheads="1"/>
            </p:cNvSpPr>
            <p:nvPr/>
          </p:nvSpPr>
          <p:spPr bwMode="auto">
            <a:xfrm>
              <a:off x="1515" y="2836"/>
              <a:ext cx="862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13000" name="Group 8"/>
          <p:cNvGrpSpPr>
            <a:grpSpLocks/>
          </p:cNvGrpSpPr>
          <p:nvPr/>
        </p:nvGrpSpPr>
        <p:grpSpPr bwMode="auto">
          <a:xfrm>
            <a:off x="3486150" y="3206750"/>
            <a:ext cx="4997450" cy="1466850"/>
            <a:chOff x="2468" y="2065"/>
            <a:chExt cx="3148" cy="924"/>
          </a:xfrm>
        </p:grpSpPr>
        <p:sp>
          <p:nvSpPr>
            <p:cNvPr id="213001" name="AutoShape 9"/>
            <p:cNvSpPr>
              <a:spLocks noChangeArrowheads="1"/>
            </p:cNvSpPr>
            <p:nvPr/>
          </p:nvSpPr>
          <p:spPr bwMode="auto">
            <a:xfrm>
              <a:off x="3556" y="2065"/>
              <a:ext cx="2060" cy="534"/>
            </a:xfrm>
            <a:prstGeom prst="wedgeRectCallout">
              <a:avLst>
                <a:gd name="adj1" fmla="val -63593"/>
                <a:gd name="adj2" fmla="val 9419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The marking scheme is passed so student knows about it.</a:t>
              </a:r>
            </a:p>
          </p:txBody>
        </p:sp>
        <p:sp>
          <p:nvSpPr>
            <p:cNvPr id="213002" name="Rectangle 10"/>
            <p:cNvSpPr>
              <a:spLocks noChangeArrowheads="1"/>
            </p:cNvSpPr>
            <p:nvPr/>
          </p:nvSpPr>
          <p:spPr bwMode="auto">
            <a:xfrm>
              <a:off x="2468" y="2836"/>
              <a:ext cx="1345" cy="15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13003" name="Group 11"/>
          <p:cNvGrpSpPr>
            <a:grpSpLocks/>
          </p:cNvGrpSpPr>
          <p:nvPr/>
        </p:nvGrpSpPr>
        <p:grpSpPr bwMode="auto">
          <a:xfrm>
            <a:off x="893763" y="3638550"/>
            <a:ext cx="7254875" cy="2016125"/>
            <a:chOff x="699" y="2247"/>
            <a:chExt cx="4570" cy="1270"/>
          </a:xfrm>
        </p:grpSpPr>
        <p:sp>
          <p:nvSpPr>
            <p:cNvPr id="213004" name="AutoShape 12"/>
            <p:cNvSpPr>
              <a:spLocks noChangeArrowheads="1"/>
            </p:cNvSpPr>
            <p:nvPr/>
          </p:nvSpPr>
          <p:spPr bwMode="auto">
            <a:xfrm>
              <a:off x="2377" y="2247"/>
              <a:ext cx="2892" cy="378"/>
            </a:xfrm>
            <a:prstGeom prst="wedgeRectCallout">
              <a:avLst>
                <a:gd name="adj1" fmla="val -49273"/>
                <a:gd name="adj2" fmla="val 16904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Used to extend the application to a complete grade management system</a:t>
              </a:r>
            </a:p>
          </p:txBody>
        </p:sp>
        <p:sp>
          <p:nvSpPr>
            <p:cNvPr id="213005" name="Rectangle 13"/>
            <p:cNvSpPr>
              <a:spLocks noChangeArrowheads="1"/>
            </p:cNvSpPr>
            <p:nvPr/>
          </p:nvSpPr>
          <p:spPr bwMode="auto">
            <a:xfrm>
              <a:off x="699" y="3063"/>
              <a:ext cx="3084" cy="45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13006" name="Rectangle 14"/>
          <p:cNvSpPr>
            <a:spLocks noChangeArrowheads="1"/>
          </p:cNvSpPr>
          <p:nvPr/>
        </p:nvSpPr>
        <p:spPr bwMode="auto">
          <a:xfrm>
            <a:off x="533400" y="1119188"/>
            <a:ext cx="7848600" cy="4714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 b="0" dirty="0">
                <a:latin typeface="Courier New" pitchFamily="49" charset="0"/>
              </a:rPr>
              <a:t>package </a:t>
            </a:r>
            <a:r>
              <a:rPr lang="en-US" sz="1200" b="0" dirty="0" err="1">
                <a:latin typeface="Courier New" pitchFamily="49" charset="0"/>
              </a:rPr>
              <a:t>Student_Records</a:t>
            </a:r>
            <a:r>
              <a:rPr lang="en-US" sz="1200" b="0" dirty="0">
                <a:latin typeface="Courier New" pitchFamily="49" charset="0"/>
              </a:rPr>
              <a:t>;</a:t>
            </a:r>
          </a:p>
          <a:p>
            <a:endParaRPr lang="en-US" sz="1200" b="0" dirty="0">
              <a:latin typeface="Courier New" pitchFamily="49" charset="0"/>
            </a:endParaRPr>
          </a:p>
          <a:p>
            <a:endParaRPr lang="en-US" sz="1200" b="0" dirty="0">
              <a:latin typeface="Courier New" pitchFamily="49" charset="0"/>
            </a:endParaRPr>
          </a:p>
          <a:p>
            <a:endParaRPr lang="en-US" sz="1200" b="0" dirty="0">
              <a:latin typeface="Courier New" pitchFamily="49" charset="0"/>
            </a:endParaRPr>
          </a:p>
          <a:p>
            <a:r>
              <a:rPr lang="en-US" sz="1200" b="0" dirty="0">
                <a:latin typeface="Courier New" pitchFamily="49" charset="0"/>
              </a:rPr>
              <a:t>public interface Student {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    </a:t>
            </a:r>
          </a:p>
          <a:p>
            <a:r>
              <a:rPr lang="en-US" sz="1200" b="0" dirty="0">
                <a:latin typeface="Courier New" pitchFamily="49" charset="0"/>
              </a:rPr>
              <a:t>    public String </a:t>
            </a:r>
            <a:r>
              <a:rPr lang="en-US" sz="1200" b="0" dirty="0" err="1">
                <a:latin typeface="Courier New" pitchFamily="49" charset="0"/>
              </a:rPr>
              <a:t>getStNum</a:t>
            </a:r>
            <a:r>
              <a:rPr lang="en-US" sz="1200" b="0" dirty="0">
                <a:latin typeface="Courier New" pitchFamily="49" charset="0"/>
              </a:rPr>
              <a:t> ( );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public String </a:t>
            </a:r>
            <a:r>
              <a:rPr lang="en-US" sz="1200" b="0" dirty="0" err="1">
                <a:latin typeface="Courier New" pitchFamily="49" charset="0"/>
              </a:rPr>
              <a:t>getName</a:t>
            </a:r>
            <a:r>
              <a:rPr lang="en-US" sz="1200" b="0" dirty="0">
                <a:latin typeface="Courier New" pitchFamily="49" charset="0"/>
              </a:rPr>
              <a:t> ( );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    </a:t>
            </a:r>
          </a:p>
          <a:p>
            <a:r>
              <a:rPr lang="en-US" sz="1200" b="0" dirty="0">
                <a:latin typeface="Courier New" pitchFamily="49" charset="0"/>
              </a:rPr>
              <a:t>    public double </a:t>
            </a:r>
            <a:r>
              <a:rPr lang="en-US" sz="1200" b="0" dirty="0" err="1">
                <a:latin typeface="Courier New" pitchFamily="49" charset="0"/>
              </a:rPr>
              <a:t>getMark</a:t>
            </a:r>
            <a:r>
              <a:rPr lang="en-US" sz="1200" b="0" dirty="0">
                <a:latin typeface="Courier New" pitchFamily="49" charset="0"/>
              </a:rPr>
              <a:t> ( </a:t>
            </a:r>
            <a:r>
              <a:rPr lang="en-US" sz="1200" b="0" dirty="0" err="1">
                <a:latin typeface="Courier New" pitchFamily="49" charset="0"/>
              </a:rPr>
              <a:t>int</a:t>
            </a:r>
            <a:r>
              <a:rPr lang="en-US" sz="1200" b="0" dirty="0">
                <a:latin typeface="Courier New" pitchFamily="49" charset="0"/>
              </a:rPr>
              <a:t> num );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    </a:t>
            </a:r>
          </a:p>
          <a:p>
            <a:r>
              <a:rPr lang="en-US" sz="1200" b="0" dirty="0">
                <a:latin typeface="Courier New" pitchFamily="49" charset="0"/>
              </a:rPr>
              <a:t>    public double </a:t>
            </a:r>
            <a:r>
              <a:rPr lang="en-US" sz="1200" b="0" dirty="0" err="1">
                <a:latin typeface="Courier New" pitchFamily="49" charset="0"/>
              </a:rPr>
              <a:t>getFinalMark</a:t>
            </a:r>
            <a:r>
              <a:rPr lang="en-US" sz="1200" b="0" dirty="0">
                <a:latin typeface="Courier New" pitchFamily="49" charset="0"/>
              </a:rPr>
              <a:t> ( );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    </a:t>
            </a:r>
          </a:p>
          <a:p>
            <a:r>
              <a:rPr lang="en-US" sz="1200" b="0" dirty="0">
                <a:latin typeface="Courier New" pitchFamily="49" charset="0"/>
              </a:rPr>
              <a:t>    public void </a:t>
            </a:r>
            <a:r>
              <a:rPr lang="en-US" sz="1200" b="0" dirty="0" err="1">
                <a:latin typeface="Courier New" pitchFamily="49" charset="0"/>
              </a:rPr>
              <a:t>calcFinalMark</a:t>
            </a:r>
            <a:r>
              <a:rPr lang="en-US" sz="1200" b="0" dirty="0">
                <a:latin typeface="Courier New" pitchFamily="49" charset="0"/>
              </a:rPr>
              <a:t>( </a:t>
            </a:r>
            <a:r>
              <a:rPr lang="en-US" sz="1200" b="0" dirty="0" err="1">
                <a:latin typeface="Courier New" pitchFamily="49" charset="0"/>
              </a:rPr>
              <a:t>MarkingScheme</a:t>
            </a:r>
            <a:r>
              <a:rPr lang="en-US" sz="1200" b="0" dirty="0">
                <a:latin typeface="Courier New" pitchFamily="49" charset="0"/>
              </a:rPr>
              <a:t> scheme );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    public void update ( </a:t>
            </a:r>
            <a:r>
              <a:rPr lang="en-US" sz="1200" b="0" dirty="0" err="1">
                <a:latin typeface="Courier New" pitchFamily="49" charset="0"/>
              </a:rPr>
              <a:t>MarkingScheme</a:t>
            </a:r>
            <a:r>
              <a:rPr lang="en-US" sz="1200" b="0" dirty="0">
                <a:latin typeface="Courier New" pitchFamily="49" charset="0"/>
              </a:rPr>
              <a:t> scheme );</a:t>
            </a:r>
          </a:p>
          <a:p>
            <a:r>
              <a:rPr lang="en-US" sz="1200" b="0" dirty="0">
                <a:latin typeface="Courier New" pitchFamily="49" charset="0"/>
              </a:rPr>
              <a:t>        </a:t>
            </a:r>
          </a:p>
          <a:p>
            <a:r>
              <a:rPr lang="en-US" sz="1200" b="0" dirty="0">
                <a:latin typeface="Courier New" pitchFamily="49" charset="0"/>
              </a:rPr>
              <a:t>    </a:t>
            </a:r>
          </a:p>
          <a:p>
            <a:r>
              <a:rPr lang="en-US" sz="1200" b="0" dirty="0">
                <a:latin typeface="Courier New" pitchFamily="49" charset="0"/>
              </a:rPr>
              <a:t>} // Student</a:t>
            </a:r>
            <a:endParaRPr lang="en-CA" sz="1200" b="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Interface </a:t>
            </a:r>
            <a:r>
              <a:rPr lang="en-US">
                <a:latin typeface="Courier New" pitchFamily="49" charset="0"/>
              </a:rPr>
              <a:t>MarkingScheme</a:t>
            </a:r>
          </a:p>
          <a:p>
            <a:pPr lvl="1">
              <a:lnSpc>
                <a:spcPct val="80000"/>
              </a:lnSpc>
            </a:pPr>
            <a:r>
              <a:rPr lang="en-US"/>
              <a:t>accessor methods</a:t>
            </a:r>
          </a:p>
          <a:p>
            <a:pPr lvl="1">
              <a:lnSpc>
                <a:spcPct val="80000"/>
              </a:lnSpc>
            </a:pPr>
            <a:r>
              <a:rPr lang="en-US"/>
              <a:t>updater methods</a:t>
            </a:r>
          </a:p>
          <a:p>
            <a:pPr lvl="1">
              <a:lnSpc>
                <a:spcPct val="80000"/>
              </a:lnSpc>
            </a:pPr>
            <a:r>
              <a:rPr lang="en-US"/>
              <a:t>other methods</a:t>
            </a:r>
          </a:p>
          <a:p>
            <a:pPr>
              <a:lnSpc>
                <a:spcPct val="80000"/>
              </a:lnSpc>
            </a:pPr>
            <a:r>
              <a:rPr lang="en-US"/>
              <a:t>Interface </a:t>
            </a:r>
            <a:r>
              <a:rPr lang="en-US">
                <a:latin typeface="Courier New" pitchFamily="49" charset="0"/>
              </a:rPr>
              <a:t>Work</a:t>
            </a:r>
          </a:p>
          <a:p>
            <a:pPr lvl="1">
              <a:lnSpc>
                <a:spcPct val="80000"/>
              </a:lnSpc>
            </a:pPr>
            <a:r>
              <a:rPr lang="en-US"/>
              <a:t>accessor methods</a:t>
            </a:r>
          </a:p>
          <a:p>
            <a:pPr lvl="1">
              <a:lnSpc>
                <a:spcPct val="80000"/>
              </a:lnSpc>
            </a:pPr>
            <a:r>
              <a:rPr lang="en-US"/>
              <a:t>updater methods</a:t>
            </a:r>
          </a:p>
          <a:p>
            <a:pPr lvl="1">
              <a:lnSpc>
                <a:spcPct val="80000"/>
              </a:lnSpc>
            </a:pPr>
            <a:r>
              <a:rPr lang="en-US"/>
              <a:t>other methods</a:t>
            </a:r>
          </a:p>
        </p:txBody>
      </p:sp>
      <p:sp>
        <p:nvSpPr>
          <p:cNvPr id="21709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33850" y="19827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709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09888" y="32067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43100" y="908050"/>
            <a:ext cx="5246688" cy="517525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MarkingScheme</a:t>
            </a:r>
            <a:r>
              <a:rPr lang="en-US"/>
              <a:t> Design</a:t>
            </a:r>
          </a:p>
        </p:txBody>
      </p:sp>
      <p:sp>
        <p:nvSpPr>
          <p:cNvPr id="219139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219140" name="Object 4"/>
          <p:cNvGraphicFramePr>
            <a:graphicFrameLocks noChangeAspect="1"/>
          </p:cNvGraphicFramePr>
          <p:nvPr>
            <p:ph/>
          </p:nvPr>
        </p:nvGraphicFramePr>
        <p:xfrm>
          <a:off x="1541463" y="1768475"/>
          <a:ext cx="8761412" cy="3883025"/>
        </p:xfrm>
        <a:graphic>
          <a:graphicData uri="http://schemas.openxmlformats.org/presentationml/2006/ole">
            <p:oleObj spid="_x0000_s219140" name="Document" r:id="rId5" imgW="7784406" imgH="3450407" progId="Word.Document.8">
              <p:embed/>
            </p:oleObj>
          </a:graphicData>
        </a:graphic>
      </p:graphicFrame>
      <p:grpSp>
        <p:nvGrpSpPr>
          <p:cNvPr id="219141" name="Group 5"/>
          <p:cNvGrpSpPr>
            <a:grpSpLocks/>
          </p:cNvGrpSpPr>
          <p:nvPr/>
        </p:nvGrpSpPr>
        <p:grpSpPr bwMode="auto">
          <a:xfrm>
            <a:off x="1901825" y="2127250"/>
            <a:ext cx="6985000" cy="2590800"/>
            <a:chOff x="1198" y="1340"/>
            <a:chExt cx="4400" cy="1632"/>
          </a:xfrm>
        </p:grpSpPr>
        <p:sp>
          <p:nvSpPr>
            <p:cNvPr id="219142" name="AutoShape 6"/>
            <p:cNvSpPr>
              <a:spLocks noChangeArrowheads="1"/>
            </p:cNvSpPr>
            <p:nvPr/>
          </p:nvSpPr>
          <p:spPr bwMode="auto">
            <a:xfrm>
              <a:off x="3738" y="1340"/>
              <a:ext cx="1860" cy="1158"/>
            </a:xfrm>
            <a:prstGeom prst="wedgeRectCallout">
              <a:avLst>
                <a:gd name="adj1" fmla="val -44838"/>
                <a:gd name="adj2" fmla="val 7858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CalcFinalMark, in turn calls apply with the student object. Easier since most of the info is in marking scheme. The return will be the students final mark.</a:t>
              </a:r>
            </a:p>
          </p:txBody>
        </p:sp>
        <p:sp>
          <p:nvSpPr>
            <p:cNvPr id="219143" name="Rectangle 7"/>
            <p:cNvSpPr>
              <a:spLocks noChangeArrowheads="1"/>
            </p:cNvSpPr>
            <p:nvPr/>
          </p:nvSpPr>
          <p:spPr bwMode="auto">
            <a:xfrm>
              <a:off x="1198" y="2836"/>
              <a:ext cx="2903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19144" name="Group 8"/>
          <p:cNvGrpSpPr>
            <a:grpSpLocks/>
          </p:cNvGrpSpPr>
          <p:nvPr/>
        </p:nvGrpSpPr>
        <p:grpSpPr bwMode="auto">
          <a:xfrm>
            <a:off x="533400" y="1982788"/>
            <a:ext cx="4752975" cy="1584325"/>
            <a:chOff x="336" y="1249"/>
            <a:chExt cx="2994" cy="998"/>
          </a:xfrm>
        </p:grpSpPr>
        <p:sp>
          <p:nvSpPr>
            <p:cNvPr id="219145" name="AutoShape 9"/>
            <p:cNvSpPr>
              <a:spLocks noChangeArrowheads="1"/>
            </p:cNvSpPr>
            <p:nvPr/>
          </p:nvSpPr>
          <p:spPr bwMode="auto">
            <a:xfrm>
              <a:off x="336" y="1249"/>
              <a:ext cx="2847" cy="690"/>
            </a:xfrm>
            <a:prstGeom prst="wedgeRectCallout">
              <a:avLst>
                <a:gd name="adj1" fmla="val 35704"/>
                <a:gd name="adj2" fmla="val 6956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 dirty="0"/>
                <a:t>The students marks and the work will likely be an array, thus we get a position which corresponds to a work item. e.g. Assignment.</a:t>
              </a:r>
            </a:p>
          </p:txBody>
        </p:sp>
        <p:sp>
          <p:nvSpPr>
            <p:cNvPr id="219146" name="Rectangle 10"/>
            <p:cNvSpPr>
              <a:spLocks noChangeArrowheads="1"/>
            </p:cNvSpPr>
            <p:nvPr/>
          </p:nvSpPr>
          <p:spPr bwMode="auto">
            <a:xfrm>
              <a:off x="2740" y="2111"/>
              <a:ext cx="590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181350" y="908050"/>
            <a:ext cx="2774950" cy="517525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Work</a:t>
            </a:r>
            <a:r>
              <a:rPr lang="en-US"/>
              <a:t> Design</a:t>
            </a:r>
          </a:p>
        </p:txBody>
      </p:sp>
      <p:sp>
        <p:nvSpPr>
          <p:cNvPr id="221187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221188" name="Object 4"/>
          <p:cNvGraphicFramePr>
            <a:graphicFrameLocks noChangeAspect="1"/>
          </p:cNvGraphicFramePr>
          <p:nvPr>
            <p:ph/>
          </p:nvPr>
        </p:nvGraphicFramePr>
        <p:xfrm>
          <a:off x="604838" y="2198688"/>
          <a:ext cx="6337300" cy="3511550"/>
        </p:xfrm>
        <a:graphic>
          <a:graphicData uri="http://schemas.openxmlformats.org/presentationml/2006/ole">
            <p:oleObj spid="_x0000_s221188" name="Document" r:id="rId5" imgW="7771053" imgH="3107272" progId="Word.Document.8">
              <p:embed/>
            </p:oleObj>
          </a:graphicData>
        </a:graphic>
      </p:graphicFrame>
      <p:grpSp>
        <p:nvGrpSpPr>
          <p:cNvPr id="221189" name="Group 5"/>
          <p:cNvGrpSpPr>
            <a:grpSpLocks/>
          </p:cNvGrpSpPr>
          <p:nvPr/>
        </p:nvGrpSpPr>
        <p:grpSpPr bwMode="auto">
          <a:xfrm>
            <a:off x="893763" y="2014538"/>
            <a:ext cx="7561262" cy="3279775"/>
            <a:chOff x="563" y="1269"/>
            <a:chExt cx="4763" cy="2066"/>
          </a:xfrm>
        </p:grpSpPr>
        <p:sp>
          <p:nvSpPr>
            <p:cNvPr id="221190" name="AutoShape 6"/>
            <p:cNvSpPr>
              <a:spLocks noChangeArrowheads="1"/>
            </p:cNvSpPr>
            <p:nvPr/>
          </p:nvSpPr>
          <p:spPr bwMode="auto">
            <a:xfrm>
              <a:off x="2967" y="1269"/>
              <a:ext cx="2359" cy="690"/>
            </a:xfrm>
            <a:prstGeom prst="wedgeRectCallout">
              <a:avLst>
                <a:gd name="adj1" fmla="val -48051"/>
                <a:gd name="adj2" fmla="val 8753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Simple class representing the individual pieces of work. The work name is/will be set during construction.</a:t>
              </a:r>
            </a:p>
          </p:txBody>
        </p:sp>
        <p:sp>
          <p:nvSpPr>
            <p:cNvPr id="221191" name="Rectangle 7"/>
            <p:cNvSpPr>
              <a:spLocks noChangeArrowheads="1"/>
            </p:cNvSpPr>
            <p:nvPr/>
          </p:nvSpPr>
          <p:spPr bwMode="auto">
            <a:xfrm>
              <a:off x="563" y="2065"/>
              <a:ext cx="2449" cy="127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40050" y="908050"/>
            <a:ext cx="3251200" cy="517525"/>
          </a:xfrm>
        </p:spPr>
        <p:txBody>
          <a:bodyPr/>
          <a:lstStyle/>
          <a:p>
            <a:r>
              <a:rPr lang="en-US"/>
              <a:t>Implementation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Coding by programmers</a:t>
            </a:r>
          </a:p>
          <a:p>
            <a:pPr lvl="1"/>
            <a:r>
              <a:rPr lang="en-US"/>
              <a:t>responsible for a specific class</a:t>
            </a:r>
          </a:p>
          <a:p>
            <a:pPr lvl="1"/>
            <a:r>
              <a:rPr lang="en-US"/>
              <a:t>implementation can be done in any order</a:t>
            </a:r>
          </a:p>
          <a:p>
            <a:r>
              <a:rPr lang="en-US"/>
              <a:t>May be multiple applications in system</a:t>
            </a:r>
          </a:p>
          <a:p>
            <a:pPr lvl="1"/>
            <a:r>
              <a:rPr lang="en-US"/>
              <a:t>e.g. Student Records System</a:t>
            </a:r>
          </a:p>
          <a:p>
            <a:pPr lvl="2"/>
            <a:r>
              <a:rPr lang="en-US"/>
              <a:t>new course setup</a:t>
            </a:r>
          </a:p>
          <a:p>
            <a:pPr lvl="2"/>
            <a:r>
              <a:rPr lang="en-US"/>
              <a:t>mark entry</a:t>
            </a:r>
          </a:p>
          <a:p>
            <a:pPr lvl="2"/>
            <a:r>
              <a:rPr lang="en-US"/>
              <a:t>mark reporting</a:t>
            </a:r>
          </a:p>
          <a:p>
            <a:pPr lvl="2"/>
            <a:r>
              <a:rPr lang="en-US"/>
              <a:t>final grade computation with report*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525" y="469900"/>
            <a:ext cx="1574800" cy="517525"/>
          </a:xfrm>
        </p:spPr>
        <p:txBody>
          <a:bodyPr/>
          <a:lstStyle/>
          <a:p>
            <a:r>
              <a:rPr lang="en-US"/>
              <a:t>Coding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1119188"/>
            <a:ext cx="7162800" cy="4824412"/>
          </a:xfrm>
        </p:spPr>
        <p:txBody>
          <a:bodyPr/>
          <a:lstStyle/>
          <a:p>
            <a:r>
              <a:rPr lang="en-US" dirty="0"/>
              <a:t>Contract</a:t>
            </a:r>
          </a:p>
          <a:p>
            <a:pPr lvl="1"/>
            <a:r>
              <a:rPr lang="en-US" dirty="0"/>
              <a:t>interface provides specification</a:t>
            </a:r>
          </a:p>
          <a:p>
            <a:pPr lvl="1"/>
            <a:r>
              <a:rPr lang="en-US" dirty="0"/>
              <a:t>interfaces for other classes</a:t>
            </a:r>
          </a:p>
          <a:p>
            <a:pPr lvl="2"/>
            <a:r>
              <a:rPr lang="en-US" dirty="0"/>
              <a:t>collaborators – what can be used</a:t>
            </a:r>
          </a:p>
          <a:p>
            <a:r>
              <a:rPr lang="en-US" dirty="0"/>
              <a:t>Implementation Classes</a:t>
            </a:r>
          </a:p>
          <a:p>
            <a:pPr lvl="1"/>
            <a:r>
              <a:rPr lang="en-US" dirty="0">
                <a:latin typeface="Courier New" pitchFamily="49" charset="0"/>
              </a:rPr>
              <a:t>implements</a:t>
            </a:r>
            <a:r>
              <a:rPr lang="en-US" dirty="0"/>
              <a:t> clause</a:t>
            </a:r>
          </a:p>
          <a:p>
            <a:pPr lvl="1"/>
            <a:r>
              <a:rPr lang="en-US" dirty="0"/>
              <a:t>requirements</a:t>
            </a:r>
          </a:p>
          <a:p>
            <a:r>
              <a:rPr lang="en-US" dirty="0"/>
              <a:t>Instance variables</a:t>
            </a:r>
          </a:p>
          <a:p>
            <a:pPr lvl="1"/>
            <a:r>
              <a:rPr lang="en-US" dirty="0"/>
              <a:t>from “knowing” in CRCs</a:t>
            </a:r>
          </a:p>
          <a:p>
            <a:pPr lvl="1"/>
            <a:r>
              <a:rPr lang="en-US" dirty="0"/>
              <a:t>others as needed for implementation</a:t>
            </a:r>
          </a:p>
          <a:p>
            <a:r>
              <a:rPr lang="en-US" dirty="0" smtClean="0"/>
              <a:t>Methods</a:t>
            </a:r>
            <a:endParaRPr lang="en-US" dirty="0"/>
          </a:p>
          <a:p>
            <a:pPr lvl="1"/>
            <a:r>
              <a:rPr lang="en-US" dirty="0" smtClean="0"/>
              <a:t>As required by the interface</a:t>
            </a:r>
            <a:endParaRPr lang="en-US" dirty="0"/>
          </a:p>
          <a:p>
            <a:pPr lvl="1"/>
            <a:r>
              <a:rPr lang="en-US" dirty="0" smtClean="0"/>
              <a:t>Additional support is provided by private local methods.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3525" y="908050"/>
            <a:ext cx="6065838" cy="517525"/>
          </a:xfrm>
        </p:spPr>
        <p:txBody>
          <a:bodyPr/>
          <a:lstStyle/>
          <a:p>
            <a:r>
              <a:rPr lang="en-US"/>
              <a:t>Class </a:t>
            </a:r>
            <a:r>
              <a:rPr lang="en-US">
                <a:latin typeface="Courier New" pitchFamily="49" charset="0"/>
              </a:rPr>
              <a:t>MarkingSchemeImpl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Persistent</a:t>
            </a:r>
          </a:p>
          <a:p>
            <a:r>
              <a:rPr lang="en-US"/>
              <a:t>Instance variables</a:t>
            </a:r>
          </a:p>
          <a:p>
            <a:r>
              <a:rPr lang="en-US"/>
              <a:t>Constructor</a:t>
            </a:r>
          </a:p>
          <a:p>
            <a:pPr lvl="1"/>
            <a:r>
              <a:rPr lang="en-US"/>
              <a:t>for initial setup</a:t>
            </a:r>
          </a:p>
          <a:p>
            <a:r>
              <a:rPr lang="en-US"/>
              <a:t>Identified methods</a:t>
            </a:r>
          </a:p>
          <a:p>
            <a:pPr lvl="1"/>
            <a:r>
              <a:rPr lang="en-US"/>
              <a:t>accessor/updater</a:t>
            </a:r>
          </a:p>
          <a:p>
            <a:pPr lvl="1"/>
            <a:r>
              <a:rPr lang="en-US">
                <a:latin typeface="Courier New" pitchFamily="49" charset="0"/>
              </a:rPr>
              <a:t>apply</a:t>
            </a:r>
          </a:p>
          <a:p>
            <a:pPr lvl="2"/>
            <a:r>
              <a:rPr lang="en-US"/>
              <a:t>weighted sum</a:t>
            </a:r>
          </a:p>
          <a:p>
            <a:pPr lvl="1"/>
            <a:r>
              <a:rPr lang="en-US">
                <a:latin typeface="Courier New" pitchFamily="49" charset="0"/>
              </a:rPr>
              <a:t>display</a:t>
            </a:r>
            <a:endParaRPr lang="en-US"/>
          </a:p>
          <a:p>
            <a:r>
              <a:rPr lang="en-US"/>
              <a:t>Support (</a:t>
            </a:r>
            <a:r>
              <a:rPr lang="en-US">
                <a:latin typeface="Courier New" pitchFamily="49" charset="0"/>
              </a:rPr>
              <a:t>private</a:t>
            </a:r>
            <a:r>
              <a:rPr lang="en-US"/>
              <a:t>)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7438" y="908050"/>
            <a:ext cx="4418012" cy="517525"/>
          </a:xfrm>
        </p:spPr>
        <p:txBody>
          <a:bodyPr/>
          <a:lstStyle/>
          <a:p>
            <a:r>
              <a:rPr lang="en-US"/>
              <a:t>Class </a:t>
            </a:r>
            <a:r>
              <a:rPr lang="en-US">
                <a:latin typeface="Courier New" pitchFamily="49" charset="0"/>
              </a:rPr>
              <a:t>StudentImpl</a:t>
            </a: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Persistent</a:t>
            </a:r>
          </a:p>
          <a:p>
            <a:pPr>
              <a:lnSpc>
                <a:spcPct val="80000"/>
              </a:lnSpc>
            </a:pPr>
            <a:r>
              <a:rPr lang="en-US" dirty="0"/>
              <a:t>Represents single student</a:t>
            </a:r>
          </a:p>
          <a:p>
            <a:pPr>
              <a:lnSpc>
                <a:spcPct val="80000"/>
              </a:lnSpc>
            </a:pPr>
            <a:r>
              <a:rPr lang="en-US" dirty="0"/>
              <a:t>Instance variables</a:t>
            </a:r>
          </a:p>
          <a:p>
            <a:pPr>
              <a:lnSpc>
                <a:spcPct val="80000"/>
              </a:lnSpc>
            </a:pPr>
            <a:r>
              <a:rPr lang="en-US" dirty="0"/>
              <a:t>Constructor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initial setup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initializes marks (</a:t>
            </a:r>
            <a:r>
              <a:rPr lang="en-US" dirty="0">
                <a:latin typeface="Courier New" pitchFamily="49" charset="0"/>
              </a:rPr>
              <a:t>-1</a:t>
            </a:r>
            <a:r>
              <a:rPr lang="en-US" dirty="0"/>
              <a:t>)</a:t>
            </a:r>
          </a:p>
          <a:p>
            <a:pPr>
              <a:lnSpc>
                <a:spcPct val="80000"/>
              </a:lnSpc>
            </a:pPr>
            <a:r>
              <a:rPr lang="en-US" dirty="0"/>
              <a:t>Identified methods</a:t>
            </a:r>
          </a:p>
          <a:p>
            <a:pPr lvl="1">
              <a:lnSpc>
                <a:spcPct val="80000"/>
              </a:lnSpc>
            </a:pPr>
            <a:r>
              <a:rPr lang="en-US" dirty="0" err="1"/>
              <a:t>accessor</a:t>
            </a:r>
            <a:r>
              <a:rPr lang="en-US" dirty="0"/>
              <a:t>/updater</a:t>
            </a:r>
          </a:p>
          <a:p>
            <a:pPr lvl="1">
              <a:lnSpc>
                <a:spcPct val="80000"/>
              </a:lnSpc>
            </a:pPr>
            <a:r>
              <a:rPr lang="en-US" dirty="0" err="1">
                <a:latin typeface="Courier New" pitchFamily="49" charset="0"/>
              </a:rPr>
              <a:t>calcFinalMark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/>
              <a:t>delegates to </a:t>
            </a:r>
            <a:r>
              <a:rPr lang="en-US" dirty="0" err="1">
                <a:latin typeface="Courier New" pitchFamily="49" charset="0"/>
              </a:rPr>
              <a:t>MarkingScheme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>
                <a:latin typeface="Courier New" pitchFamily="49" charset="0"/>
              </a:rPr>
              <a:t>update</a:t>
            </a:r>
            <a:endParaRPr lang="en-US" dirty="0">
              <a:latin typeface="Courier New" pitchFamily="49" charset="0"/>
            </a:endParaRPr>
          </a:p>
          <a:p>
            <a:pPr lvl="2">
              <a:lnSpc>
                <a:spcPct val="80000"/>
              </a:lnSpc>
            </a:pPr>
            <a:r>
              <a:rPr lang="en-US" dirty="0"/>
              <a:t>for mark </a:t>
            </a:r>
            <a:r>
              <a:rPr lang="en-US" dirty="0" smtClean="0"/>
              <a:t>update application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4950" y="908050"/>
            <a:ext cx="3594100" cy="517525"/>
          </a:xfrm>
        </p:spPr>
        <p:txBody>
          <a:bodyPr/>
          <a:lstStyle/>
          <a:p>
            <a:r>
              <a:rPr lang="en-US"/>
              <a:t>Class </a:t>
            </a:r>
            <a:r>
              <a:rPr lang="en-US">
                <a:latin typeface="Courier New" pitchFamily="49" charset="0"/>
              </a:rPr>
              <a:t>WorkImpl</a:t>
            </a:r>
            <a:endParaRPr lang="en-US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Persistent</a:t>
            </a:r>
          </a:p>
          <a:p>
            <a:r>
              <a:rPr lang="en-US" dirty="0"/>
              <a:t>Instance variables</a:t>
            </a:r>
          </a:p>
          <a:p>
            <a:r>
              <a:rPr lang="en-US" dirty="0"/>
              <a:t>Constructor</a:t>
            </a:r>
          </a:p>
          <a:p>
            <a:pPr lvl="1"/>
            <a:r>
              <a:rPr lang="en-US" dirty="0"/>
              <a:t>initializes </a:t>
            </a:r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For new course</a:t>
            </a:r>
            <a:endParaRPr lang="en-US" dirty="0"/>
          </a:p>
          <a:p>
            <a:r>
              <a:rPr lang="en-US" dirty="0"/>
              <a:t>Identified methods</a:t>
            </a:r>
          </a:p>
          <a:p>
            <a:pPr lvl="1"/>
            <a:r>
              <a:rPr lang="en-US" dirty="0" err="1"/>
              <a:t>accessor</a:t>
            </a:r>
            <a:r>
              <a:rPr lang="en-US" dirty="0"/>
              <a:t>/updater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2497138" y="542925"/>
            <a:ext cx="4143375" cy="517525"/>
          </a:xfrm>
        </p:spPr>
        <p:txBody>
          <a:bodyPr/>
          <a:lstStyle/>
          <a:p>
            <a:r>
              <a:rPr lang="en-US"/>
              <a:t>Class </a:t>
            </a:r>
            <a:r>
              <a:rPr lang="en-US">
                <a:latin typeface="Courier New" pitchFamily="49" charset="0"/>
              </a:rPr>
              <a:t>CourseImpl</a:t>
            </a:r>
            <a:endParaRPr lang="en-US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1119188"/>
            <a:ext cx="7162800" cy="54721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Persistent – contains students and marking scheme</a:t>
            </a:r>
          </a:p>
          <a:p>
            <a:pPr>
              <a:lnSpc>
                <a:spcPct val="80000"/>
              </a:lnSpc>
            </a:pPr>
            <a:r>
              <a:rPr lang="en-US"/>
              <a:t>Instance variables</a:t>
            </a:r>
          </a:p>
          <a:p>
            <a:pPr>
              <a:lnSpc>
                <a:spcPct val="80000"/>
              </a:lnSpc>
            </a:pPr>
            <a:r>
              <a:rPr lang="en-US"/>
              <a:t>Constructor</a:t>
            </a:r>
          </a:p>
          <a:p>
            <a:pPr lvl="1">
              <a:lnSpc>
                <a:spcPct val="80000"/>
              </a:lnSpc>
            </a:pPr>
            <a:r>
              <a:rPr lang="en-US"/>
              <a:t>initial setup only, creation of the object, afterward it becomes persistent.</a:t>
            </a:r>
          </a:p>
          <a:p>
            <a:pPr lvl="1">
              <a:lnSpc>
                <a:spcPct val="80000"/>
              </a:lnSpc>
            </a:pPr>
            <a:r>
              <a:rPr lang="en-US"/>
              <a:t>initializes </a:t>
            </a:r>
            <a:r>
              <a:rPr lang="en-US">
                <a:latin typeface="Courier New" pitchFamily="49" charset="0"/>
              </a:rPr>
              <a:t>classAve</a:t>
            </a:r>
            <a:r>
              <a:rPr lang="en-US"/>
              <a:t> (</a:t>
            </a:r>
            <a:r>
              <a:rPr lang="en-US">
                <a:latin typeface="Courier New" pitchFamily="49" charset="0"/>
              </a:rPr>
              <a:t>-1</a:t>
            </a:r>
            <a:r>
              <a:rPr lang="en-US"/>
              <a:t>)</a:t>
            </a:r>
          </a:p>
          <a:p>
            <a:pPr>
              <a:lnSpc>
                <a:spcPct val="80000"/>
              </a:lnSpc>
            </a:pPr>
            <a:r>
              <a:rPr lang="en-US"/>
              <a:t>Identified methods</a:t>
            </a:r>
          </a:p>
          <a:p>
            <a:pPr lvl="1">
              <a:lnSpc>
                <a:spcPct val="80000"/>
              </a:lnSpc>
            </a:pPr>
            <a:r>
              <a:rPr lang="en-US"/>
              <a:t>accessor/updater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doUpdateMarks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doMarkReport</a:t>
            </a:r>
          </a:p>
          <a:p>
            <a:pPr lvl="2">
              <a:lnSpc>
                <a:spcPct val="80000"/>
              </a:lnSpc>
            </a:pPr>
            <a:r>
              <a:rPr lang="en-US"/>
              <a:t>other applications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calcFinalGrades</a:t>
            </a:r>
          </a:p>
          <a:p>
            <a:pPr lvl="2">
              <a:lnSpc>
                <a:spcPct val="80000"/>
              </a:lnSpc>
            </a:pPr>
            <a:r>
              <a:rPr lang="en-US"/>
              <a:t>process each student</a:t>
            </a:r>
          </a:p>
          <a:p>
            <a:pPr lvl="3">
              <a:lnSpc>
                <a:spcPct val="80000"/>
              </a:lnSpc>
            </a:pPr>
            <a:r>
              <a:rPr lang="en-US"/>
              <a:t>Writes a detail line to the report</a:t>
            </a:r>
          </a:p>
          <a:p>
            <a:pPr lvl="2">
              <a:lnSpc>
                <a:spcPct val="80000"/>
              </a:lnSpc>
            </a:pPr>
            <a:r>
              <a:rPr lang="en-US"/>
              <a:t>compute average</a:t>
            </a:r>
          </a:p>
          <a:p>
            <a:pPr lvl="2">
              <a:lnSpc>
                <a:spcPct val="80000"/>
              </a:lnSpc>
            </a:pPr>
            <a:r>
              <a:rPr lang="en-US"/>
              <a:t>write summary (gets average using course accessor)</a:t>
            </a:r>
          </a:p>
          <a:p>
            <a:pPr lvl="1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display</a:t>
            </a:r>
          </a:p>
          <a:p>
            <a:pPr>
              <a:lnSpc>
                <a:spcPct val="80000"/>
              </a:lnSpc>
            </a:pPr>
            <a:r>
              <a:rPr lang="en-US"/>
              <a:t>Support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0" y="908050"/>
            <a:ext cx="7162800" cy="517525"/>
          </a:xfrm>
          <a:noFill/>
          <a:ln/>
        </p:spPr>
        <p:txBody>
          <a:bodyPr lIns="63500" tIns="25400" rIns="63500" bIns="25400"/>
          <a:lstStyle/>
          <a:p>
            <a:r>
              <a:rPr lang="en-US"/>
              <a:t>Case Study: Grade Report System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Problem statement</a:t>
            </a:r>
          </a:p>
          <a:p>
            <a:r>
              <a:rPr lang="en-US"/>
              <a:t>Analysis</a:t>
            </a:r>
          </a:p>
          <a:p>
            <a:pPr lvl="1"/>
            <a:r>
              <a:rPr lang="en-US"/>
              <a:t>develop requirements specification</a:t>
            </a:r>
          </a:p>
          <a:p>
            <a:pPr lvl="2"/>
            <a:r>
              <a:rPr lang="en-US"/>
              <a:t>refine statement</a:t>
            </a:r>
          </a:p>
          <a:p>
            <a:pPr lvl="1"/>
            <a:r>
              <a:rPr lang="en-US"/>
              <a:t>determine inputs and outputs</a:t>
            </a:r>
          </a:p>
          <a:p>
            <a:pPr lvl="2"/>
            <a:r>
              <a:rPr lang="en-US"/>
              <a:t>Graphical User Interface (GUI)</a:t>
            </a:r>
          </a:p>
          <a:p>
            <a:pPr lvl="2"/>
            <a:r>
              <a:rPr lang="en-US"/>
              <a:t>report formats</a:t>
            </a:r>
          </a:p>
          <a:p>
            <a:pPr lvl="1"/>
            <a:r>
              <a:rPr lang="en-US"/>
              <a:t>develop model</a:t>
            </a:r>
          </a:p>
          <a:p>
            <a:pPr lvl="2"/>
            <a:r>
              <a:rPr lang="en-US"/>
              <a:t>select object/classes</a:t>
            </a:r>
          </a:p>
          <a:p>
            <a:pPr lvl="2"/>
            <a:r>
              <a:rPr lang="en-US"/>
              <a:t>determine relationships</a:t>
            </a:r>
          </a:p>
        </p:txBody>
      </p:sp>
      <p:sp>
        <p:nvSpPr>
          <p:cNvPr id="14336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29025" y="198278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8288" y="908050"/>
            <a:ext cx="6065837" cy="517525"/>
          </a:xfrm>
        </p:spPr>
        <p:txBody>
          <a:bodyPr/>
          <a:lstStyle/>
          <a:p>
            <a:r>
              <a:rPr lang="en-US" dirty="0"/>
              <a:t>Class </a:t>
            </a:r>
            <a:r>
              <a:rPr lang="en-US" dirty="0" err="1">
                <a:latin typeface="Courier New" pitchFamily="49" charset="0"/>
              </a:rPr>
              <a:t>MarkingSchemeForm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Visibility</a:t>
            </a:r>
          </a:p>
          <a:p>
            <a:pPr lvl="1"/>
            <a:r>
              <a:rPr lang="en-US" dirty="0" smtClean="0"/>
              <a:t>marking scheme data</a:t>
            </a:r>
            <a:endParaRPr lang="en-US" dirty="0"/>
          </a:p>
          <a:p>
            <a:r>
              <a:rPr lang="en-US" dirty="0"/>
              <a:t>GUI for marking scheme display</a:t>
            </a:r>
          </a:p>
          <a:p>
            <a:r>
              <a:rPr lang="en-US" dirty="0"/>
              <a:t>Not persistent</a:t>
            </a:r>
          </a:p>
          <a:p>
            <a:r>
              <a:rPr lang="en-US" dirty="0"/>
              <a:t>Instance variables</a:t>
            </a:r>
          </a:p>
          <a:p>
            <a:r>
              <a:rPr lang="en-US" dirty="0"/>
              <a:t>Constructor</a:t>
            </a:r>
          </a:p>
          <a:p>
            <a:pPr lvl="1"/>
            <a:r>
              <a:rPr lang="en-US" dirty="0"/>
              <a:t>builds form</a:t>
            </a:r>
          </a:p>
          <a:p>
            <a:r>
              <a:rPr lang="en-US" dirty="0"/>
              <a:t>Methods</a:t>
            </a:r>
          </a:p>
          <a:p>
            <a:r>
              <a:rPr lang="en-US" dirty="0"/>
              <a:t>Local </a:t>
            </a:r>
            <a:r>
              <a:rPr lang="en-US" dirty="0" smtClean="0"/>
              <a:t>methods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04975" y="908050"/>
            <a:ext cx="5738813" cy="517525"/>
          </a:xfrm>
        </p:spPr>
        <p:txBody>
          <a:bodyPr/>
          <a:lstStyle/>
          <a:p>
            <a:r>
              <a:rPr lang="en-US"/>
              <a:t>Main class (</a:t>
            </a:r>
            <a:r>
              <a:rPr lang="en-US">
                <a:latin typeface="Courier New" pitchFamily="49" charset="0"/>
              </a:rPr>
              <a:t>FinalGrades</a:t>
            </a:r>
            <a:r>
              <a:rPr lang="en-US"/>
              <a:t>)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Object </a:t>
            </a:r>
            <a:r>
              <a:rPr lang="en-US" dirty="0" smtClean="0"/>
              <a:t>creation</a:t>
            </a:r>
          </a:p>
          <a:p>
            <a:pPr lvl="1"/>
            <a:r>
              <a:rPr lang="en-US" dirty="0" smtClean="0"/>
              <a:t>All persistent object are assumed to exist</a:t>
            </a:r>
          </a:p>
          <a:p>
            <a:pPr lvl="1"/>
            <a:r>
              <a:rPr lang="en-US" dirty="0" smtClean="0"/>
              <a:t>The course object is read from disk.</a:t>
            </a:r>
            <a:endParaRPr lang="en-US" dirty="0"/>
          </a:p>
          <a:p>
            <a:r>
              <a:rPr lang="en-US" dirty="0">
                <a:latin typeface="Courier New" pitchFamily="49" charset="0"/>
              </a:rPr>
              <a:t>Course</a:t>
            </a:r>
            <a:r>
              <a:rPr lang="en-US" dirty="0"/>
              <a:t> object will be modified (average grade) so this is a file update (1 record)</a:t>
            </a:r>
          </a:p>
          <a:p>
            <a:r>
              <a:rPr lang="en-US" dirty="0">
                <a:latin typeface="Courier New" pitchFamily="49" charset="0"/>
              </a:rPr>
              <a:t>Course</a:t>
            </a:r>
            <a:r>
              <a:rPr lang="en-US" dirty="0"/>
              <a:t> object does work</a:t>
            </a:r>
          </a:p>
          <a:p>
            <a:r>
              <a:rPr lang="en-US" dirty="0"/>
              <a:t>Write updated </a:t>
            </a:r>
            <a:r>
              <a:rPr lang="en-US" dirty="0">
                <a:latin typeface="Courier New" pitchFamily="49" charset="0"/>
              </a:rPr>
              <a:t>Course</a:t>
            </a:r>
            <a:r>
              <a:rPr lang="en-US" dirty="0"/>
              <a:t> object (file)</a:t>
            </a:r>
          </a:p>
          <a:p>
            <a:r>
              <a:rPr lang="en-US" dirty="0"/>
              <a:t>Cleanup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8" name="Rectangle 4"/>
          <p:cNvSpPr>
            <a:spLocks noGrp="1" noChangeArrowheads="1"/>
          </p:cNvSpPr>
          <p:nvPr>
            <p:ph type="title"/>
          </p:nvPr>
        </p:nvSpPr>
        <p:spPr>
          <a:xfrm>
            <a:off x="2493963" y="908050"/>
            <a:ext cx="4143375" cy="517525"/>
          </a:xfrm>
        </p:spPr>
        <p:txBody>
          <a:bodyPr/>
          <a:lstStyle/>
          <a:p>
            <a:r>
              <a:rPr lang="en-US" dirty="0"/>
              <a:t>Class </a:t>
            </a:r>
            <a:r>
              <a:rPr lang="en-US" dirty="0" err="1">
                <a:latin typeface="Courier New" pitchFamily="49" charset="0"/>
              </a:rPr>
              <a:t>CourseForm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4106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Visibility</a:t>
            </a:r>
          </a:p>
          <a:p>
            <a:pPr lvl="1"/>
            <a:r>
              <a:rPr lang="en-US" dirty="0" smtClean="0"/>
              <a:t>course data</a:t>
            </a:r>
            <a:endParaRPr lang="en-US" dirty="0"/>
          </a:p>
          <a:p>
            <a:r>
              <a:rPr lang="en-US" dirty="0"/>
              <a:t>GUI for course information display</a:t>
            </a:r>
          </a:p>
          <a:p>
            <a:r>
              <a:rPr lang="en-US" dirty="0"/>
              <a:t>Not persistent</a:t>
            </a:r>
          </a:p>
          <a:p>
            <a:r>
              <a:rPr lang="en-US" dirty="0"/>
              <a:t>Instance variables</a:t>
            </a:r>
          </a:p>
          <a:p>
            <a:r>
              <a:rPr lang="en-US" dirty="0"/>
              <a:t>Constructor</a:t>
            </a:r>
          </a:p>
          <a:p>
            <a:pPr lvl="1"/>
            <a:r>
              <a:rPr lang="en-US" dirty="0"/>
              <a:t>builds form</a:t>
            </a:r>
          </a:p>
          <a:p>
            <a:r>
              <a:rPr lang="en-US" dirty="0"/>
              <a:t>Methods</a:t>
            </a:r>
          </a:p>
          <a:p>
            <a:r>
              <a:rPr lang="en-US" dirty="0"/>
              <a:t>Local </a:t>
            </a:r>
            <a:r>
              <a:rPr lang="en-US" dirty="0" smtClean="0"/>
              <a:t>methods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0050" y="908050"/>
            <a:ext cx="5791200" cy="517525"/>
          </a:xfrm>
        </p:spPr>
        <p:txBody>
          <a:bodyPr/>
          <a:lstStyle/>
          <a:p>
            <a:r>
              <a:rPr lang="en-US"/>
              <a:t>Class </a:t>
            </a:r>
            <a:r>
              <a:rPr lang="en-US">
                <a:latin typeface="Courier New" pitchFamily="49" charset="0"/>
              </a:rPr>
              <a:t>FinalGradeReport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One of the </a:t>
            </a:r>
            <a:r>
              <a:rPr lang="en-US">
                <a:latin typeface="Courier New" pitchFamily="49" charset="0"/>
              </a:rPr>
              <a:t>Report</a:t>
            </a:r>
            <a:r>
              <a:rPr lang="en-US"/>
              <a:t> types</a:t>
            </a:r>
          </a:p>
          <a:p>
            <a:r>
              <a:rPr lang="en-US"/>
              <a:t>Not persistent</a:t>
            </a:r>
          </a:p>
          <a:p>
            <a:r>
              <a:rPr lang="en-US"/>
              <a:t>Instance variables</a:t>
            </a:r>
          </a:p>
          <a:p>
            <a:r>
              <a:rPr lang="en-US"/>
              <a:t>Constructor</a:t>
            </a:r>
          </a:p>
          <a:p>
            <a:pPr lvl="1"/>
            <a:r>
              <a:rPr lang="en-US"/>
              <a:t>initializes report on </a:t>
            </a:r>
            <a:r>
              <a:rPr lang="en-US">
                <a:latin typeface="Courier New" pitchFamily="49" charset="0"/>
              </a:rPr>
              <a:t>ReportPrinter</a:t>
            </a:r>
          </a:p>
          <a:p>
            <a:r>
              <a:rPr lang="en-US"/>
              <a:t>Identified methods</a:t>
            </a:r>
          </a:p>
          <a:p>
            <a:pPr lvl="1"/>
            <a:r>
              <a:rPr lang="en-US">
                <a:latin typeface="Courier New" pitchFamily="49" charset="0"/>
              </a:rPr>
              <a:t>writeDetailLine</a:t>
            </a:r>
            <a:endParaRPr lang="en-US"/>
          </a:p>
          <a:p>
            <a:pPr lvl="1"/>
            <a:r>
              <a:rPr lang="en-US">
                <a:latin typeface="Courier New" pitchFamily="49" charset="0"/>
              </a:rPr>
              <a:t>writeSummary</a:t>
            </a:r>
            <a:endParaRPr lang="en-US"/>
          </a:p>
          <a:p>
            <a:pPr lvl="2"/>
            <a:r>
              <a:rPr lang="en-US"/>
              <a:t>must use accessor to get average (cannot change method header)</a:t>
            </a:r>
          </a:p>
          <a:p>
            <a:r>
              <a:rPr lang="en-US"/>
              <a:t>Support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629025" y="327025"/>
            <a:ext cx="1625600" cy="517525"/>
          </a:xfrm>
          <a:noFill/>
          <a:ln/>
        </p:spPr>
        <p:txBody>
          <a:bodyPr wrap="square" lIns="63500" tIns="25400" rIns="63500" bIns="25400"/>
          <a:lstStyle/>
          <a:p>
            <a:r>
              <a:rPr lang="en-US"/>
              <a:t>Testing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901700"/>
            <a:ext cx="7473950" cy="5616575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Class stubs</a:t>
            </a:r>
          </a:p>
          <a:p>
            <a:pPr lvl="1"/>
            <a:r>
              <a:rPr lang="en-US"/>
              <a:t>collaborator classes?</a:t>
            </a:r>
          </a:p>
          <a:p>
            <a:pPr lvl="1"/>
            <a:r>
              <a:rPr lang="en-US"/>
              <a:t>class stub implements same interface so is pluggable</a:t>
            </a:r>
          </a:p>
          <a:p>
            <a:pPr lvl="1"/>
            <a:r>
              <a:rPr lang="en-US"/>
              <a:t>method stubs</a:t>
            </a:r>
          </a:p>
          <a:p>
            <a:r>
              <a:rPr lang="en-US"/>
              <a:t>Test harness</a:t>
            </a:r>
          </a:p>
          <a:p>
            <a:pPr lvl="1"/>
            <a:r>
              <a:rPr lang="en-US"/>
              <a:t>replaces main class for testing</a:t>
            </a:r>
          </a:p>
          <a:p>
            <a:pPr lvl="1"/>
            <a:r>
              <a:rPr lang="en-US"/>
              <a:t>perform desired tests</a:t>
            </a:r>
          </a:p>
          <a:p>
            <a:pPr lvl="2"/>
            <a:r>
              <a:rPr lang="en-US"/>
              <a:t>test all methods and constructors</a:t>
            </a:r>
          </a:p>
          <a:p>
            <a:pPr lvl="1"/>
            <a:r>
              <a:rPr lang="en-US"/>
              <a:t>repeatable</a:t>
            </a:r>
          </a:p>
          <a:p>
            <a:r>
              <a:rPr lang="en-US"/>
              <a:t>Integration testing &amp; system test</a:t>
            </a:r>
            <a:endParaRPr lang="en-US">
              <a:latin typeface="Courier New" pitchFamily="49" charset="0"/>
            </a:endParaRPr>
          </a:p>
          <a:p>
            <a:r>
              <a:rPr lang="en-US"/>
              <a:t>Test sets</a:t>
            </a:r>
          </a:p>
          <a:p>
            <a:pPr lvl="1"/>
            <a:r>
              <a:rPr lang="en-US"/>
              <a:t>sets of test data to test all possibilities</a:t>
            </a:r>
          </a:p>
          <a:p>
            <a:pPr lvl="1"/>
            <a:r>
              <a:rPr lang="en-US"/>
              <a:t>test ends of ranges</a:t>
            </a:r>
          </a:p>
          <a:p>
            <a:pPr lvl="2"/>
            <a:r>
              <a:rPr lang="en-US"/>
              <a:t>0, 1 and other number of students</a:t>
            </a:r>
          </a:p>
          <a:p>
            <a:pPr lvl="2"/>
            <a:r>
              <a:rPr lang="en-US"/>
              <a:t>0, full and other marks</a:t>
            </a:r>
          </a:p>
          <a:p>
            <a:pPr lvl="1"/>
            <a:r>
              <a:rPr lang="en-US"/>
              <a:t>predicted output</a:t>
            </a:r>
          </a:p>
          <a:p>
            <a:pPr lvl="1"/>
            <a:r>
              <a:rPr lang="en-US"/>
              <a:t>prepare ahead of time and keep on file</a:t>
            </a:r>
          </a:p>
        </p:txBody>
      </p:sp>
      <p:sp>
        <p:nvSpPr>
          <p:cNvPr id="23962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060825" y="29178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39621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1325" y="9747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79638" y="908050"/>
            <a:ext cx="4775200" cy="984250"/>
          </a:xfrm>
          <a:noFill/>
          <a:ln/>
        </p:spPr>
        <p:txBody>
          <a:bodyPr lIns="63500" tIns="25400" rIns="63500" bIns="25400"/>
          <a:lstStyle/>
          <a:p>
            <a:r>
              <a:rPr lang="en-US"/>
              <a:t>Debugging, Production</a:t>
            </a:r>
            <a:br>
              <a:rPr lang="en-US"/>
            </a:br>
            <a:r>
              <a:rPr lang="en-US"/>
              <a:t>&amp; Maintenance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/>
              <a:t>Debugging</a:t>
            </a:r>
          </a:p>
          <a:p>
            <a:pPr lvl="1">
              <a:lnSpc>
                <a:spcPct val="80000"/>
              </a:lnSpc>
            </a:pPr>
            <a:r>
              <a:rPr lang="en-US"/>
              <a:t>apply program to test data</a:t>
            </a:r>
          </a:p>
          <a:p>
            <a:pPr lvl="1">
              <a:lnSpc>
                <a:spcPct val="80000"/>
              </a:lnSpc>
            </a:pPr>
            <a:r>
              <a:rPr lang="en-US"/>
              <a:t>when unexpected output, re-code, re-design and/or re-analyze</a:t>
            </a:r>
          </a:p>
          <a:p>
            <a:pPr lvl="2">
              <a:lnSpc>
                <a:spcPct val="80000"/>
              </a:lnSpc>
            </a:pPr>
            <a:r>
              <a:rPr lang="en-US">
                <a:latin typeface="Courier New" pitchFamily="49" charset="0"/>
              </a:rPr>
              <a:t>System.out.println</a:t>
            </a: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Production</a:t>
            </a:r>
          </a:p>
          <a:p>
            <a:pPr lvl="1">
              <a:lnSpc>
                <a:spcPct val="80000"/>
              </a:lnSpc>
            </a:pPr>
            <a:r>
              <a:rPr lang="en-US"/>
              <a:t>when satisfies all tests, release to users</a:t>
            </a:r>
          </a:p>
          <a:p>
            <a:pPr>
              <a:lnSpc>
                <a:spcPct val="80000"/>
              </a:lnSpc>
            </a:pPr>
            <a:r>
              <a:rPr lang="en-US"/>
              <a:t>Maintenance</a:t>
            </a:r>
          </a:p>
          <a:p>
            <a:pPr lvl="1">
              <a:lnSpc>
                <a:spcPct val="80000"/>
              </a:lnSpc>
            </a:pPr>
            <a:r>
              <a:rPr lang="en-US"/>
              <a:t>correction of errors found in field (hopefully few)</a:t>
            </a:r>
          </a:p>
          <a:p>
            <a:pPr lvl="1">
              <a:lnSpc>
                <a:spcPct val="80000"/>
              </a:lnSpc>
            </a:pPr>
            <a:r>
              <a:rPr lang="en-US"/>
              <a:t>addition of new features</a:t>
            </a:r>
          </a:p>
          <a:p>
            <a:pPr lvl="2">
              <a:lnSpc>
                <a:spcPct val="80000"/>
              </a:lnSpc>
            </a:pPr>
            <a:r>
              <a:rPr lang="en-US"/>
              <a:t>re-analyze etc.</a:t>
            </a:r>
          </a:p>
          <a:p>
            <a:pPr lvl="1">
              <a:lnSpc>
                <a:spcPct val="80000"/>
              </a:lnSpc>
            </a:pPr>
            <a:r>
              <a:rPr lang="en-US"/>
              <a:t>change of specification</a:t>
            </a:r>
          </a:p>
          <a:p>
            <a:pPr lvl="2">
              <a:lnSpc>
                <a:spcPct val="80000"/>
              </a:lnSpc>
            </a:pPr>
            <a:r>
              <a:rPr lang="en-US"/>
              <a:t>re-analyze etc.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2188" y="469900"/>
            <a:ext cx="4572000" cy="517525"/>
          </a:xfrm>
        </p:spPr>
        <p:txBody>
          <a:bodyPr/>
          <a:lstStyle/>
          <a:p>
            <a:r>
              <a:rPr lang="en-US"/>
              <a:t>Marking Scheme Test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046163"/>
            <a:ext cx="8496300" cy="5545137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public class MarkingSchemeTest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private MarkingScheme  scheme;    </a:t>
            </a:r>
            <a:r>
              <a:rPr lang="en-CA" sz="1200" noProof="1">
                <a:solidFill>
                  <a:srgbClr val="009900"/>
                </a:solidFill>
                <a:latin typeface="Courier New" pitchFamily="49" charset="0"/>
              </a:rPr>
              <a:t>// object to test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private Student        aStudent;  </a:t>
            </a:r>
            <a:r>
              <a:rPr lang="en-CA" sz="1200" noProof="1">
                <a:solidFill>
                  <a:srgbClr val="009900"/>
                </a:solidFill>
                <a:latin typeface="Courier New" pitchFamily="49" charset="0"/>
              </a:rPr>
              <a:t>// student stub object for tests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public MarkingSchemeTest ( ) {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Work[]  work;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work = new Work[4];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work[0] = new WorkImpl("W1",15,25);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work[1] = new WorkImpl("W2",15,25);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work[2] = new WorkImpl("W3",15,25);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work[3] = new WorkImpl("W4",15,25);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scheme = new MarkingSchemeImpl(work);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aStudent = new StudentStub();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}; </a:t>
            </a:r>
            <a:r>
              <a:rPr lang="en-CA" sz="1200" noProof="1">
                <a:solidFill>
                  <a:srgbClr val="009900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private void run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double  mark;  </a:t>
            </a:r>
            <a:r>
              <a:rPr lang="en-CA" sz="1200" noProof="1">
                <a:solidFill>
                  <a:srgbClr val="009900"/>
                </a:solidFill>
                <a:latin typeface="Courier New" pitchFamily="49" charset="0"/>
              </a:rPr>
              <a:t>// computed mark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scheme.display();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System.out.println("Number of pieces of work: "+scheme.getNumWork());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for ( int i=0 ; i&lt;scheme.getNumWork() ; i++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System.out.println("Work"+i+": "+scheme.getName(i)+", "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                             +scheme.getBase(i)+", "+scheme.getWeight(i));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mark = scheme.apply(aStudent);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    System.out.println("Calculated mark: "+mark);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}; </a:t>
            </a:r>
            <a:r>
              <a:rPr lang="en-CA" sz="1200" noProof="1">
                <a:solidFill>
                  <a:srgbClr val="009900"/>
                </a:solidFill>
                <a:latin typeface="Courier New" pitchFamily="49" charset="0"/>
              </a:rPr>
              <a:t>// runTest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</a:t>
            </a:r>
          </a:p>
        </p:txBody>
      </p:sp>
      <p:grpSp>
        <p:nvGrpSpPr>
          <p:cNvPr id="243716" name="Group 4"/>
          <p:cNvGrpSpPr>
            <a:grpSpLocks/>
          </p:cNvGrpSpPr>
          <p:nvPr/>
        </p:nvGrpSpPr>
        <p:grpSpPr bwMode="auto">
          <a:xfrm>
            <a:off x="1109663" y="1971675"/>
            <a:ext cx="7559675" cy="1666875"/>
            <a:chOff x="699" y="1242"/>
            <a:chExt cx="4762" cy="1050"/>
          </a:xfrm>
        </p:grpSpPr>
        <p:sp>
          <p:nvSpPr>
            <p:cNvPr id="243717" name="AutoShape 5"/>
            <p:cNvSpPr>
              <a:spLocks noChangeArrowheads="1"/>
            </p:cNvSpPr>
            <p:nvPr/>
          </p:nvSpPr>
          <p:spPr bwMode="auto">
            <a:xfrm>
              <a:off x="3375" y="1242"/>
              <a:ext cx="2086" cy="690"/>
            </a:xfrm>
            <a:prstGeom prst="wedgeRectCallout">
              <a:avLst>
                <a:gd name="adj1" fmla="val -94009"/>
                <a:gd name="adj2" fmla="val 1000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aStudent is implemented as a stub. Looks like aStudent, but is functionally brain dead.</a:t>
              </a:r>
            </a:p>
          </p:txBody>
        </p:sp>
        <p:sp>
          <p:nvSpPr>
            <p:cNvPr id="243718" name="Rectangle 6"/>
            <p:cNvSpPr>
              <a:spLocks noChangeArrowheads="1"/>
            </p:cNvSpPr>
            <p:nvPr/>
          </p:nvSpPr>
          <p:spPr bwMode="auto">
            <a:xfrm>
              <a:off x="699" y="2156"/>
              <a:ext cx="1769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3719" name="Group 7"/>
          <p:cNvGrpSpPr>
            <a:grpSpLocks/>
          </p:cNvGrpSpPr>
          <p:nvPr/>
        </p:nvGrpSpPr>
        <p:grpSpPr bwMode="auto">
          <a:xfrm>
            <a:off x="2981325" y="3709988"/>
            <a:ext cx="5472113" cy="2017712"/>
            <a:chOff x="1878" y="2337"/>
            <a:chExt cx="3447" cy="1271"/>
          </a:xfrm>
        </p:grpSpPr>
        <p:sp>
          <p:nvSpPr>
            <p:cNvPr id="243720" name="AutoShape 8"/>
            <p:cNvSpPr>
              <a:spLocks noChangeArrowheads="1"/>
            </p:cNvSpPr>
            <p:nvPr/>
          </p:nvSpPr>
          <p:spPr bwMode="auto">
            <a:xfrm>
              <a:off x="3647" y="2337"/>
              <a:ext cx="1678" cy="1158"/>
            </a:xfrm>
            <a:prstGeom prst="wedgeRectCallout">
              <a:avLst>
                <a:gd name="adj1" fmla="val -127653"/>
                <a:gd name="adj2" fmla="val 4611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When aStudent is passed to the apply method, calls to aStudent’s methods will produce pre-determined responses.</a:t>
              </a:r>
            </a:p>
          </p:txBody>
        </p:sp>
        <p:sp>
          <p:nvSpPr>
            <p:cNvPr id="243721" name="Rectangle 9"/>
            <p:cNvSpPr>
              <a:spLocks noChangeArrowheads="1"/>
            </p:cNvSpPr>
            <p:nvPr/>
          </p:nvSpPr>
          <p:spPr bwMode="auto">
            <a:xfrm>
              <a:off x="1878" y="3426"/>
              <a:ext cx="454" cy="18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43722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66100" y="61595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0" y="469900"/>
            <a:ext cx="2768600" cy="517525"/>
          </a:xfrm>
        </p:spPr>
        <p:txBody>
          <a:bodyPr wrap="square"/>
          <a:lstStyle/>
          <a:p>
            <a:r>
              <a:rPr lang="en-US"/>
              <a:t>Student Stub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4250" y="1119188"/>
            <a:ext cx="7162800" cy="4970462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public class StudentStub implements Student, Serializable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private static final long    serialVersionUID = 99990003L;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	 </a:t>
            </a:r>
            <a:r>
              <a:rPr lang="en-US" sz="1200" noProof="1">
                <a:latin typeface="Courier New" pitchFamily="49" charset="0"/>
              </a:rPr>
              <a:t>public StudentStub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}; </a:t>
            </a:r>
            <a:r>
              <a:rPr lang="en-US" sz="1200" noProof="1">
                <a:solidFill>
                  <a:srgbClr val="009900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public String getStNum (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System.out.println("Student.getStNum() called");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return "stdNum";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</a:t>
            </a:r>
            <a:r>
              <a:rPr lang="en-US" sz="1200" noProof="1">
                <a:latin typeface="Courier New" pitchFamily="49" charset="0"/>
              </a:rPr>
              <a:t>   }; </a:t>
            </a:r>
            <a:r>
              <a:rPr lang="en-US" sz="1200" noProof="1">
                <a:solidFill>
                  <a:srgbClr val="009900"/>
                </a:solidFill>
                <a:latin typeface="Courier New" pitchFamily="49" charset="0"/>
              </a:rPr>
              <a:t>// getStNum</a:t>
            </a:r>
            <a:endParaRPr lang="en-US" sz="1200">
              <a:solidFill>
                <a:srgbClr val="009900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noProof="1">
              <a:solidFill>
                <a:srgbClr val="009900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</a:t>
            </a:r>
            <a:r>
              <a:rPr lang="en-US" sz="1200" noProof="1">
                <a:latin typeface="Courier New" pitchFamily="49" charset="0"/>
              </a:rPr>
              <a:t>public String getName ( ) {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System.out.println("Student.getName() called");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return "StdName";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}; </a:t>
            </a:r>
            <a:r>
              <a:rPr lang="en-US" sz="1200" noProof="1">
                <a:solidFill>
                  <a:srgbClr val="009900"/>
                </a:solidFill>
                <a:latin typeface="Courier New" pitchFamily="49" charset="0"/>
              </a:rPr>
              <a:t>// getName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public double getMark ( int num ) {        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System.out.println("Student.getMark("+num+") called");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if ( num == 0 )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   return -1;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else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   return num * 5;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}; </a:t>
            </a:r>
            <a:r>
              <a:rPr lang="en-US" sz="1200" noProof="1">
                <a:solidFill>
                  <a:srgbClr val="009900"/>
                </a:solidFill>
                <a:latin typeface="Courier New" pitchFamily="49" charset="0"/>
              </a:rPr>
              <a:t>// getMark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</a:t>
            </a:r>
            <a:r>
              <a:rPr lang="en-US" sz="1200">
                <a:latin typeface="Courier New" pitchFamily="49" charset="0"/>
              </a:rPr>
              <a:t>			</a:t>
            </a:r>
            <a:r>
              <a:rPr lang="en-US" sz="1600">
                <a:solidFill>
                  <a:schemeClr val="accent1"/>
                </a:solidFill>
                <a:latin typeface="Courier New" pitchFamily="49" charset="0"/>
              </a:rPr>
              <a:t>etc. etc.</a:t>
            </a:r>
            <a:endParaRPr lang="en-US" sz="1600" noProof="1">
              <a:solidFill>
                <a:schemeClr val="accent1"/>
              </a:solidFill>
              <a:latin typeface="Courier New" pitchFamily="49" charset="0"/>
            </a:endParaRPr>
          </a:p>
        </p:txBody>
      </p:sp>
      <p:grpSp>
        <p:nvGrpSpPr>
          <p:cNvPr id="244740" name="Group 4"/>
          <p:cNvGrpSpPr>
            <a:grpSpLocks/>
          </p:cNvGrpSpPr>
          <p:nvPr/>
        </p:nvGrpSpPr>
        <p:grpSpPr bwMode="auto">
          <a:xfrm>
            <a:off x="1325563" y="1590675"/>
            <a:ext cx="6985000" cy="847725"/>
            <a:chOff x="835" y="1002"/>
            <a:chExt cx="4400" cy="534"/>
          </a:xfrm>
        </p:grpSpPr>
        <p:sp>
          <p:nvSpPr>
            <p:cNvPr id="244741" name="AutoShape 5"/>
            <p:cNvSpPr>
              <a:spLocks noChangeArrowheads="1"/>
            </p:cNvSpPr>
            <p:nvPr/>
          </p:nvSpPr>
          <p:spPr bwMode="auto">
            <a:xfrm>
              <a:off x="2831" y="1002"/>
              <a:ext cx="2404" cy="534"/>
            </a:xfrm>
            <a:prstGeom prst="wedgeRectCallout">
              <a:avLst>
                <a:gd name="adj1" fmla="val -66556"/>
                <a:gd name="adj2" fmla="val 1217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Constructor creates an object with no functionality, i.e. no instance variables.</a:t>
              </a:r>
            </a:p>
          </p:txBody>
        </p:sp>
        <p:sp>
          <p:nvSpPr>
            <p:cNvPr id="244742" name="Rectangle 6"/>
            <p:cNvSpPr>
              <a:spLocks noChangeArrowheads="1"/>
            </p:cNvSpPr>
            <p:nvPr/>
          </p:nvSpPr>
          <p:spPr bwMode="auto">
            <a:xfrm>
              <a:off x="835" y="1158"/>
              <a:ext cx="1587" cy="27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4743" name="Group 7"/>
          <p:cNvGrpSpPr>
            <a:grpSpLocks/>
          </p:cNvGrpSpPr>
          <p:nvPr/>
        </p:nvGrpSpPr>
        <p:grpSpPr bwMode="auto">
          <a:xfrm>
            <a:off x="1766888" y="2582863"/>
            <a:ext cx="7046912" cy="1574800"/>
            <a:chOff x="1113" y="1627"/>
            <a:chExt cx="4439" cy="992"/>
          </a:xfrm>
        </p:grpSpPr>
        <p:sp>
          <p:nvSpPr>
            <p:cNvPr id="244744" name="AutoShape 8"/>
            <p:cNvSpPr>
              <a:spLocks noChangeArrowheads="1"/>
            </p:cNvSpPr>
            <p:nvPr/>
          </p:nvSpPr>
          <p:spPr bwMode="auto">
            <a:xfrm>
              <a:off x="3783" y="1929"/>
              <a:ext cx="1769" cy="690"/>
            </a:xfrm>
            <a:prstGeom prst="wedgeRectCallout">
              <a:avLst>
                <a:gd name="adj1" fmla="val -59556"/>
                <a:gd name="adj2" fmla="val -7623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Write a simple message to system out so the tester knows what is going on.</a:t>
              </a:r>
            </a:p>
          </p:txBody>
        </p:sp>
        <p:sp>
          <p:nvSpPr>
            <p:cNvPr id="244745" name="Rectangle 9"/>
            <p:cNvSpPr>
              <a:spLocks noChangeArrowheads="1"/>
            </p:cNvSpPr>
            <p:nvPr/>
          </p:nvSpPr>
          <p:spPr bwMode="auto">
            <a:xfrm>
              <a:off x="1113" y="1627"/>
              <a:ext cx="2906" cy="12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4746" name="Group 10"/>
          <p:cNvGrpSpPr>
            <a:grpSpLocks/>
          </p:cNvGrpSpPr>
          <p:nvPr/>
        </p:nvGrpSpPr>
        <p:grpSpPr bwMode="auto">
          <a:xfrm>
            <a:off x="1757363" y="2774950"/>
            <a:ext cx="6119812" cy="1455738"/>
            <a:chOff x="1107" y="1748"/>
            <a:chExt cx="3855" cy="917"/>
          </a:xfrm>
        </p:grpSpPr>
        <p:sp>
          <p:nvSpPr>
            <p:cNvPr id="244747" name="AutoShape 11"/>
            <p:cNvSpPr>
              <a:spLocks noChangeArrowheads="1"/>
            </p:cNvSpPr>
            <p:nvPr/>
          </p:nvSpPr>
          <p:spPr bwMode="auto">
            <a:xfrm>
              <a:off x="2740" y="1975"/>
              <a:ext cx="2222" cy="690"/>
            </a:xfrm>
            <a:prstGeom prst="wedgeRectCallout">
              <a:avLst>
                <a:gd name="adj1" fmla="val -79343"/>
                <a:gd name="adj2" fmla="val -6449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Method call expects a return value, so return something which is consistent with the type.</a:t>
              </a:r>
            </a:p>
          </p:txBody>
        </p:sp>
        <p:sp>
          <p:nvSpPr>
            <p:cNvPr id="244748" name="Rectangle 12"/>
            <p:cNvSpPr>
              <a:spLocks noChangeArrowheads="1"/>
            </p:cNvSpPr>
            <p:nvPr/>
          </p:nvSpPr>
          <p:spPr bwMode="auto">
            <a:xfrm>
              <a:off x="1107" y="1748"/>
              <a:ext cx="995" cy="12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44749" name="Group 13"/>
          <p:cNvGrpSpPr>
            <a:grpSpLocks/>
          </p:cNvGrpSpPr>
          <p:nvPr/>
        </p:nvGrpSpPr>
        <p:grpSpPr bwMode="auto">
          <a:xfrm>
            <a:off x="1252538" y="2054225"/>
            <a:ext cx="7200900" cy="4321175"/>
            <a:chOff x="789" y="1294"/>
            <a:chExt cx="4536" cy="2722"/>
          </a:xfrm>
        </p:grpSpPr>
        <p:sp>
          <p:nvSpPr>
            <p:cNvPr id="244750" name="AutoShape 14"/>
            <p:cNvSpPr>
              <a:spLocks noChangeArrowheads="1"/>
            </p:cNvSpPr>
            <p:nvPr/>
          </p:nvSpPr>
          <p:spPr bwMode="auto">
            <a:xfrm>
              <a:off x="3420" y="1294"/>
              <a:ext cx="1905" cy="534"/>
            </a:xfrm>
            <a:prstGeom prst="wedgeRectCallout">
              <a:avLst>
                <a:gd name="adj1" fmla="val -52361"/>
                <a:gd name="adj2" fmla="val 9138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/>
                <a:t>All other methods get implemented in a similar way.</a:t>
              </a:r>
            </a:p>
          </p:txBody>
        </p:sp>
        <p:sp>
          <p:nvSpPr>
            <p:cNvPr id="244751" name="Rectangle 15"/>
            <p:cNvSpPr>
              <a:spLocks noChangeArrowheads="1"/>
            </p:cNvSpPr>
            <p:nvPr/>
          </p:nvSpPr>
          <p:spPr bwMode="auto">
            <a:xfrm>
              <a:off x="789" y="2065"/>
              <a:ext cx="3947" cy="195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44752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0563" y="6015038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195638" y="2814638"/>
            <a:ext cx="2663825" cy="608012"/>
          </a:xfrm>
        </p:spPr>
        <p:txBody>
          <a:bodyPr wrap="square" lIns="91393" tIns="45700" rIns="91393" bIns="45700"/>
          <a:lstStyle/>
          <a:p>
            <a:r>
              <a:rPr lang="en-US"/>
              <a:t>The End</a:t>
            </a:r>
          </a:p>
        </p:txBody>
      </p:sp>
      <p:sp>
        <p:nvSpPr>
          <p:cNvPr id="89091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077200" y="5867400"/>
            <a:ext cx="609600" cy="4572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5410" name="Object 2"/>
          <p:cNvGraphicFramePr>
            <a:graphicFrameLocks noChangeAspect="1"/>
          </p:cNvGraphicFramePr>
          <p:nvPr>
            <p:ph/>
          </p:nvPr>
        </p:nvGraphicFramePr>
        <p:xfrm>
          <a:off x="965250" y="2342530"/>
          <a:ext cx="7560839" cy="2519363"/>
        </p:xfrm>
        <a:graphic>
          <a:graphicData uri="http://schemas.openxmlformats.org/presentationml/2006/ole">
            <p:oleObj spid="_x0000_s145410" name="Document" r:id="rId4" imgW="5170293" imgH="1575366" progId="Word.Document.8">
              <p:embed/>
            </p:oleObj>
          </a:graphicData>
        </a:graphic>
      </p:graphicFrame>
      <p:sp>
        <p:nvSpPr>
          <p:cNvPr id="14541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546350" y="908050"/>
            <a:ext cx="4038600" cy="517525"/>
          </a:xfrm>
        </p:spPr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14541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629025" y="327025"/>
            <a:ext cx="1828800" cy="517525"/>
          </a:xfrm>
        </p:spPr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6638" y="901700"/>
            <a:ext cx="7162800" cy="4968875"/>
          </a:xfrm>
        </p:spPr>
        <p:txBody>
          <a:bodyPr/>
          <a:lstStyle/>
          <a:p>
            <a:r>
              <a:rPr lang="en-US"/>
              <a:t>Refinement</a:t>
            </a:r>
          </a:p>
          <a:p>
            <a:pPr lvl="1"/>
            <a:r>
              <a:rPr lang="en-US"/>
              <a:t>marking scheme?</a:t>
            </a:r>
          </a:p>
          <a:p>
            <a:r>
              <a:rPr lang="en-US"/>
              <a:t>Inputs</a:t>
            </a:r>
          </a:p>
          <a:p>
            <a:pPr lvl="1"/>
            <a:r>
              <a:rPr lang="en-US"/>
              <a:t>course name</a:t>
            </a:r>
          </a:p>
          <a:p>
            <a:pPr lvl="1"/>
            <a:r>
              <a:rPr lang="en-US"/>
              <a:t>bases and weights for each piece of work</a:t>
            </a:r>
          </a:p>
          <a:p>
            <a:pPr lvl="1"/>
            <a:r>
              <a:rPr lang="en-US"/>
              <a:t>number of students</a:t>
            </a:r>
          </a:p>
          <a:p>
            <a:pPr lvl="1"/>
            <a:r>
              <a:rPr lang="en-US"/>
              <a:t>for each student:</a:t>
            </a:r>
          </a:p>
          <a:p>
            <a:pPr lvl="2"/>
            <a:r>
              <a:rPr lang="en-US"/>
              <a:t>student #, name and mark for each piece of work</a:t>
            </a:r>
          </a:p>
          <a:p>
            <a:pPr lvl="1"/>
            <a:r>
              <a:rPr lang="en-US"/>
              <a:t>class list</a:t>
            </a:r>
          </a:p>
          <a:p>
            <a:pPr lvl="2"/>
            <a:r>
              <a:rPr lang="en-US"/>
              <a:t>text file with class (student) information</a:t>
            </a:r>
          </a:p>
          <a:p>
            <a:pPr lvl="1"/>
            <a:r>
              <a:rPr lang="en-US"/>
              <a:t>mark data arrives over time</a:t>
            </a:r>
          </a:p>
          <a:p>
            <a:pPr lvl="2"/>
            <a:r>
              <a:rPr lang="en-US"/>
              <a:t>requires persistence</a:t>
            </a:r>
          </a:p>
          <a:p>
            <a:pPr marL="1543050" lvl="3" indent="-171450"/>
            <a:r>
              <a:rPr lang="en-US"/>
              <a:t>binary file</a:t>
            </a:r>
          </a:p>
          <a:p>
            <a:pPr lvl="2"/>
            <a:r>
              <a:rPr lang="en-US"/>
              <a:t>application to create a new course</a:t>
            </a:r>
          </a:p>
          <a:p>
            <a:pPr lvl="2"/>
            <a:r>
              <a:rPr lang="en-US"/>
              <a:t>application to enter/update mark data final mark computation application</a:t>
            </a:r>
          </a:p>
        </p:txBody>
      </p:sp>
      <p:sp>
        <p:nvSpPr>
          <p:cNvPr id="14746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89388" y="126206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0" y="908050"/>
            <a:ext cx="2082800" cy="517525"/>
          </a:xfrm>
        </p:spPr>
        <p:txBody>
          <a:bodyPr/>
          <a:lstStyle/>
          <a:p>
            <a:r>
              <a:rPr lang="en-US"/>
              <a:t> Analysis.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Outputs</a:t>
            </a:r>
          </a:p>
          <a:p>
            <a:pPr lvl="1"/>
            <a:r>
              <a:rPr lang="en-US"/>
              <a:t>forms</a:t>
            </a:r>
          </a:p>
          <a:p>
            <a:pPr lvl="2"/>
            <a:r>
              <a:rPr lang="en-US"/>
              <a:t>marking scheme info</a:t>
            </a:r>
          </a:p>
          <a:p>
            <a:pPr lvl="2"/>
            <a:r>
              <a:rPr lang="en-US"/>
              <a:t>student info</a:t>
            </a:r>
          </a:p>
          <a:p>
            <a:pPr lvl="2"/>
            <a:r>
              <a:rPr lang="en-US"/>
              <a:t>course info</a:t>
            </a:r>
          </a:p>
          <a:p>
            <a:pPr lvl="1"/>
            <a:r>
              <a:rPr lang="en-US"/>
              <a:t>Reports</a:t>
            </a:r>
          </a:p>
          <a:p>
            <a:pPr lvl="2"/>
            <a:r>
              <a:rPr lang="en-US"/>
              <a:t>final mark report</a:t>
            </a:r>
          </a:p>
          <a:p>
            <a:pPr lvl="3"/>
            <a:r>
              <a:rPr lang="en-US"/>
              <a:t>for each student</a:t>
            </a:r>
          </a:p>
          <a:p>
            <a:pPr lvl="4"/>
            <a:r>
              <a:rPr lang="en-US"/>
              <a:t>student number and final grade</a:t>
            </a:r>
          </a:p>
          <a:p>
            <a:pPr lvl="3"/>
            <a:r>
              <a:rPr lang="en-US"/>
              <a:t>summary statistics: course average</a:t>
            </a:r>
          </a:p>
          <a:p>
            <a:pPr lvl="2"/>
            <a:r>
              <a:rPr lang="en-US"/>
              <a:t>others?</a:t>
            </a:r>
          </a:p>
        </p:txBody>
      </p:sp>
      <p:sp>
        <p:nvSpPr>
          <p:cNvPr id="1495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4213" y="27019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9509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57588" y="299085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9510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13125" y="335121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9511" name="AutoShape 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33850" y="399891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554" name="Object 2"/>
          <p:cNvGraphicFramePr>
            <a:graphicFrameLocks noChangeAspect="1"/>
          </p:cNvGraphicFramePr>
          <p:nvPr>
            <p:ph/>
          </p:nvPr>
        </p:nvGraphicFramePr>
        <p:xfrm>
          <a:off x="461194" y="2486546"/>
          <a:ext cx="8270875" cy="3146425"/>
        </p:xfrm>
        <a:graphic>
          <a:graphicData uri="http://schemas.openxmlformats.org/presentationml/2006/ole">
            <p:oleObj spid="_x0000_s151554" name="Document" r:id="rId4" imgW="5170293" imgH="1967138" progId="Word.Document.8">
              <p:embed/>
            </p:oleObj>
          </a:graphicData>
        </a:graphic>
      </p:graphicFrame>
      <p:sp>
        <p:nvSpPr>
          <p:cNvPr id="15155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695450" y="1082675"/>
            <a:ext cx="5740400" cy="517525"/>
          </a:xfrm>
        </p:spPr>
        <p:txBody>
          <a:bodyPr/>
          <a:lstStyle/>
          <a:p>
            <a:r>
              <a:rPr lang="en-US"/>
              <a:t>Refined Problem Statement</a:t>
            </a:r>
          </a:p>
        </p:txBody>
      </p:sp>
      <p:sp>
        <p:nvSpPr>
          <p:cNvPr id="151556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304800" cy="3048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P03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1P03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P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P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Office\Templates\1p03_Template.pot</Template>
  <TotalTime>2882</TotalTime>
  <Pages>11</Pages>
  <Words>1674</Words>
  <Application>Microsoft Office PowerPoint</Application>
  <PresentationFormat>Custom</PresentationFormat>
  <Paragraphs>496</Paragraphs>
  <Slides>58</Slides>
  <Notes>53</Notes>
  <HiddenSlides>26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58</vt:i4>
      </vt:variant>
    </vt:vector>
  </HeadingPairs>
  <TitlesOfParts>
    <vt:vector size="62" baseType="lpstr">
      <vt:lpstr>1P03</vt:lpstr>
      <vt:lpstr>Document</vt:lpstr>
      <vt:lpstr>Picture</vt:lpstr>
      <vt:lpstr>Microsoft Office Word 97 - 2003 Document</vt:lpstr>
      <vt:lpstr>Software Development</vt:lpstr>
      <vt:lpstr>Software Development</vt:lpstr>
      <vt:lpstr>Phases of Software Development</vt:lpstr>
      <vt:lpstr> </vt:lpstr>
      <vt:lpstr>Case Study: Grade Report System</vt:lpstr>
      <vt:lpstr>Problem Statement</vt:lpstr>
      <vt:lpstr>Analysis</vt:lpstr>
      <vt:lpstr> Analysis.</vt:lpstr>
      <vt:lpstr>Refined Problem Statement</vt:lpstr>
      <vt:lpstr>Marking Scheme Display Form</vt:lpstr>
      <vt:lpstr>Student Display Form</vt:lpstr>
      <vt:lpstr>Course Display Form</vt:lpstr>
      <vt:lpstr>Grade Report Format</vt:lpstr>
      <vt:lpstr>Grade Report Format</vt:lpstr>
      <vt:lpstr>Mark Report Format</vt:lpstr>
      <vt:lpstr> Analysis..</vt:lpstr>
      <vt:lpstr>Selecting Candidate Objects</vt:lpstr>
      <vt:lpstr>Candidate Objects  and Identified Objects</vt:lpstr>
      <vt:lpstr>Analysis Model</vt:lpstr>
      <vt:lpstr>Software Development</vt:lpstr>
      <vt:lpstr>Design</vt:lpstr>
      <vt:lpstr>Analysis Model</vt:lpstr>
      <vt:lpstr>CRC card</vt:lpstr>
      <vt:lpstr>Responsibilities for Knowing</vt:lpstr>
      <vt:lpstr>Selecting Values</vt:lpstr>
      <vt:lpstr>Field Values</vt:lpstr>
      <vt:lpstr>Responsibilities for Doing</vt:lpstr>
      <vt:lpstr>Selecting Candidate Actions</vt:lpstr>
      <vt:lpstr>Identified Tasks</vt:lpstr>
      <vt:lpstr>Slide 30</vt:lpstr>
      <vt:lpstr> </vt:lpstr>
      <vt:lpstr>Design Model</vt:lpstr>
      <vt:lpstr> Architecture</vt:lpstr>
      <vt:lpstr>Detailed Design</vt:lpstr>
      <vt:lpstr>Interfaces</vt:lpstr>
      <vt:lpstr>Slide 36</vt:lpstr>
      <vt:lpstr>Package</vt:lpstr>
      <vt:lpstr>Class Design</vt:lpstr>
      <vt:lpstr>Course Design</vt:lpstr>
      <vt:lpstr>Student Design</vt:lpstr>
      <vt:lpstr> </vt:lpstr>
      <vt:lpstr>MarkingScheme Design</vt:lpstr>
      <vt:lpstr>Work Design</vt:lpstr>
      <vt:lpstr>Implementation</vt:lpstr>
      <vt:lpstr>Coding</vt:lpstr>
      <vt:lpstr>Class MarkingSchemeImpl</vt:lpstr>
      <vt:lpstr>Class StudentImpl</vt:lpstr>
      <vt:lpstr>Class WorkImpl</vt:lpstr>
      <vt:lpstr>Class CourseImpl</vt:lpstr>
      <vt:lpstr>Class MarkingSchemeForm</vt:lpstr>
      <vt:lpstr>Main class (FinalGrades)</vt:lpstr>
      <vt:lpstr>Class CourseForm</vt:lpstr>
      <vt:lpstr>Class FinalGradeReport</vt:lpstr>
      <vt:lpstr>Testing</vt:lpstr>
      <vt:lpstr>Debugging, Production &amp; Maintenance</vt:lpstr>
      <vt:lpstr>Marking Scheme Test</vt:lpstr>
      <vt:lpstr>Student Stub</vt:lpstr>
      <vt:lpstr>The End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Analysis of Algorithms</dc:title>
  <dc:creator>Hughes</dc:creator>
  <cp:lastModifiedBy>Dave Bockus</cp:lastModifiedBy>
  <cp:revision>56</cp:revision>
  <cp:lastPrinted>2000-09-07T19:31:55Z</cp:lastPrinted>
  <dcterms:created xsi:type="dcterms:W3CDTF">2003-01-16T17:55:56Z</dcterms:created>
  <dcterms:modified xsi:type="dcterms:W3CDTF">2013-03-13T20:36:49Z</dcterms:modified>
</cp:coreProperties>
</file>