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9"/>
  </p:notesMasterIdLst>
  <p:handoutMasterIdLst>
    <p:handoutMasterId r:id="rId60"/>
  </p:handoutMasterIdLst>
  <p:sldIdLst>
    <p:sldId id="302" r:id="rId2"/>
    <p:sldId id="303" r:id="rId3"/>
    <p:sldId id="304" r:id="rId4"/>
    <p:sldId id="305" r:id="rId5"/>
    <p:sldId id="306" r:id="rId6"/>
    <p:sldId id="307" r:id="rId7"/>
    <p:sldId id="256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264" r:id="rId30"/>
    <p:sldId id="265" r:id="rId31"/>
    <p:sldId id="266" r:id="rId32"/>
    <p:sldId id="267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36" r:id="rId41"/>
    <p:sldId id="298" r:id="rId42"/>
    <p:sldId id="299" r:id="rId43"/>
    <p:sldId id="300" r:id="rId44"/>
    <p:sldId id="301" r:id="rId45"/>
    <p:sldId id="297" r:id="rId46"/>
    <p:sldId id="285" r:id="rId47"/>
    <p:sldId id="286" r:id="rId48"/>
    <p:sldId id="287" r:id="rId49"/>
    <p:sldId id="288" r:id="rId50"/>
    <p:sldId id="289" r:id="rId51"/>
    <p:sldId id="290" r:id="rId52"/>
    <p:sldId id="292" r:id="rId53"/>
    <p:sldId id="291" r:id="rId54"/>
    <p:sldId id="294" r:id="rId55"/>
    <p:sldId id="295" r:id="rId56"/>
    <p:sldId id="296" r:id="rId57"/>
    <p:sldId id="293" r:id="rId58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/>
            </a:lvl1pPr>
          </a:lstStyle>
          <a:p>
            <a:r>
              <a:rPr lang="en-US"/>
              <a:t>Data Structures and Abstraction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916113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200" b="0"/>
            </a:lvl1pPr>
          </a:lstStyle>
          <a:p>
            <a:r>
              <a:rPr lang="en-US"/>
              <a:t>12.</a:t>
            </a:r>
            <a:fld id="{990F5C6E-0DF8-4815-AE1E-C4CF937F25A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/>
            </a:lvl1pPr>
          </a:lstStyle>
          <a:p>
            <a:r>
              <a:rPr lang="en-US"/>
              <a:t>2002/03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989138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200" b="0"/>
            </a:lvl1pPr>
          </a:lstStyle>
          <a:p>
            <a:r>
              <a:rPr lang="en-US"/>
              <a:t>12.</a:t>
            </a:r>
            <a:fld id="{E5D328A2-7386-42B0-839B-183A0F96FE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12.</a:t>
            </a:r>
            <a:fld id="{CF76F25E-8CF3-4CEA-8E39-D9751135E19A}" type="slidenum">
              <a:rPr lang="en-US"/>
              <a:pPr/>
              <a:t>45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5875" y="909638"/>
            <a:ext cx="1792288" cy="5191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5838" y="909638"/>
            <a:ext cx="5227637" cy="5191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85838" y="909638"/>
            <a:ext cx="7172325" cy="5191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5838" y="1978025"/>
            <a:ext cx="3509962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8025"/>
            <a:ext cx="3509963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84150" y="234950"/>
            <a:ext cx="8775700" cy="6489700"/>
          </a:xfrm>
          <a:prstGeom prst="roundRect">
            <a:avLst>
              <a:gd name="adj" fmla="val 12495"/>
            </a:avLst>
          </a:prstGeom>
          <a:noFill/>
          <a:ln w="76200">
            <a:pattFill prst="pct50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 useBgFill="1">
        <p:nvSpPr>
          <p:cNvPr id="4099" name="Rectangle 3"/>
          <p:cNvSpPr>
            <a:spLocks noChangeArrowheads="1"/>
          </p:cNvSpPr>
          <p:nvPr/>
        </p:nvSpPr>
        <p:spPr bwMode="auto">
          <a:xfrm>
            <a:off x="820738" y="133350"/>
            <a:ext cx="1106487" cy="242888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/>
            <a:r>
              <a:rPr lang="en-US" sz="1400" b="0"/>
              <a:t>COSC 1P03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05200" y="909638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588" tIns="25435" rIns="63588" bIns="25435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</a:t>
            </a:r>
          </a:p>
        </p:txBody>
      </p:sp>
      <p:sp useBgFill="1">
        <p:nvSpPr>
          <p:cNvPr id="4101" name="Rectangle 5"/>
          <p:cNvSpPr>
            <a:spLocks noChangeArrowheads="1"/>
          </p:cNvSpPr>
          <p:nvPr/>
        </p:nvSpPr>
        <p:spPr bwMode="auto">
          <a:xfrm>
            <a:off x="5702300" y="6615113"/>
            <a:ext cx="2640013" cy="242887"/>
          </a:xfrm>
          <a:prstGeom prst="rect">
            <a:avLst/>
          </a:prstGeom>
          <a:ln w="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algn="r" defTabSz="915988" eaLnBrk="0" hangingPunct="0"/>
            <a:r>
              <a:rPr lang="en-US" sz="1400" b="0"/>
              <a:t>Data Structures and Abstraction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629650" y="6584950"/>
            <a:ext cx="52387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>
              <a:lnSpc>
                <a:spcPct val="97000"/>
              </a:lnSpc>
            </a:pPr>
            <a:r>
              <a:rPr lang="en-US" sz="1200" b="0"/>
              <a:t>12.</a:t>
            </a:r>
            <a:fld id="{B24630E1-5558-4F6D-8571-0C8F053A5629}" type="slidenum">
              <a:rPr lang="en-US" sz="1200" b="0"/>
              <a:pPr defTabSz="915988" eaLnBrk="0" hangingPunct="0">
                <a:lnSpc>
                  <a:spcPct val="97000"/>
                </a:lnSpc>
              </a:pPr>
              <a:t>‹#›</a:t>
            </a:fld>
            <a:endParaRPr lang="en-US" sz="1200" b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78025"/>
            <a:ext cx="7172325" cy="412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615" tIns="44513" rIns="90615" bIns="44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285750" indent="-2857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·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1144588" indent="-22860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°"/>
        <a:defRPr>
          <a:solidFill>
            <a:schemeClr val="tx1"/>
          </a:solidFill>
          <a:latin typeface="+mn-lt"/>
        </a:defRPr>
      </a:lvl3pPr>
      <a:lvl4pPr marL="1543050" indent="-169863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×"/>
        <a:defRPr>
          <a:solidFill>
            <a:schemeClr val="tx1"/>
          </a:solidFill>
          <a:latin typeface="+mn-lt"/>
        </a:defRPr>
      </a:lvl4pPr>
      <a:lvl5pPr marL="20034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4606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178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3750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322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hyperlink" Target="file:///C:\Program%20Files\Internet%20Explorer\IEXPLORE.EXE%20%22http:\www.cs.pitt.edu\%257Ekirk\cs1501\syl\syllabus.html%2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pitt.edu/~kirk/cs1501/animations/Sort1.html" TargetMode="External"/><Relationship Id="rId4" Type="http://schemas.openxmlformats.org/officeDocument/2006/relationships/slide" Target="slide2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slide" Target="slid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slide" Target="slide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hyperlink" Target="file:///C:\Program%20Files\Internet%20Explorer\IEXPLORE.EXE%20%22http:\www.cs.pitt.edu\~kirk\cs1501\syl\syllabus.html%22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54.xml"/><Relationship Id="rId5" Type="http://schemas.openxmlformats.org/officeDocument/2006/relationships/hyperlink" Target="http://www.cs.pitt.edu/~kirk/cs1501/animations/Sort1.html" TargetMode="External"/><Relationship Id="rId4" Type="http://schemas.openxmlformats.org/officeDocument/2006/relationships/slide" Target="slide4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slide" Target="slide4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5.xml"/><Relationship Id="rId4" Type="http://schemas.openxmlformats.org/officeDocument/2006/relationships/hyperlink" Target="http://www.cs.pitt.edu/~kirk/cs1501/animations/Sort1.html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pitt.edu/~kirk/cs1501/animations/Sort1.html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slide" Target="slide29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slide" Target="slide2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slide" Target="slide3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slide" Target="slide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5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slide" Target="slide3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6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slide" Target="slide3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7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8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69045" y="2130425"/>
            <a:ext cx="2205910" cy="522265"/>
          </a:xfrm>
        </p:spPr>
        <p:txBody>
          <a:bodyPr/>
          <a:lstStyle/>
          <a:p>
            <a:r>
              <a:rPr lang="en-US" dirty="0" smtClean="0"/>
              <a:t>Searching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>
                <a:latin typeface="Arial" charset="0"/>
              </a:rPr>
              <a:t>Even if you do learn to speak correct English, whom are you going to speak it to?</a:t>
            </a:r>
          </a:p>
          <a:p>
            <a:pPr algn="l"/>
            <a:r>
              <a:rPr lang="en-US" b="1">
                <a:latin typeface="Arial" charset="0"/>
              </a:rPr>
              <a:t>			Clarence Darrow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86100" y="909638"/>
            <a:ext cx="2971800" cy="517525"/>
          </a:xfrm>
        </p:spPr>
        <p:txBody>
          <a:bodyPr/>
          <a:lstStyle/>
          <a:p>
            <a:pPr defTabSz="914400"/>
            <a:r>
              <a:rPr lang="en-US"/>
              <a:t>Selection Sort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557338"/>
            <a:ext cx="7172325" cy="4543425"/>
          </a:xfrm>
        </p:spPr>
        <p:txBody>
          <a:bodyPr/>
          <a:lstStyle/>
          <a:p>
            <a:pPr defTabSz="914400"/>
            <a:r>
              <a:rPr lang="en-US"/>
              <a:t>principle</a:t>
            </a:r>
          </a:p>
          <a:p>
            <a:pPr marL="685800" lvl="1" indent="-228600" defTabSz="914400"/>
            <a:r>
              <a:rPr lang="en-US"/>
              <a:t>select smallest (of remaining) and put it next</a:t>
            </a:r>
          </a:p>
          <a:p>
            <a:pPr defTabSz="914400"/>
            <a:r>
              <a:rPr lang="en-US"/>
              <a:t>behavior</a:t>
            </a:r>
          </a:p>
          <a:p>
            <a:pPr marL="685800" lvl="1" indent="-228600" defTabSz="914400"/>
            <a:r>
              <a:rPr lang="en-US"/>
              <a:t>last pass</a:t>
            </a:r>
          </a:p>
          <a:p>
            <a:pPr defTabSz="914400"/>
            <a:r>
              <a:rPr lang="en-US"/>
              <a:t>pattern</a:t>
            </a:r>
          </a:p>
          <a:p>
            <a:pPr marL="685800" lvl="1" indent="-228600" defTabSz="914400"/>
            <a:r>
              <a:rPr lang="en-US"/>
              <a:t>find minimum (maximum)</a:t>
            </a:r>
          </a:p>
          <a:p>
            <a:pPr marL="685800" lvl="1" indent="-228600" defTabSz="914400"/>
            <a:r>
              <a:rPr lang="en-US"/>
              <a:t>exchange</a:t>
            </a:r>
          </a:p>
          <a:p>
            <a:pPr defTabSz="914400"/>
            <a:r>
              <a:rPr lang="en-US" i="1"/>
              <a:t>in situ</a:t>
            </a:r>
            <a:r>
              <a:rPr lang="en-US"/>
              <a:t>, not stable</a:t>
            </a:r>
          </a:p>
          <a:p>
            <a:pPr defTabSz="914400"/>
            <a:r>
              <a:rPr lang="en-US"/>
              <a:t>analysis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comparisons each pass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passes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O(n</a:t>
            </a:r>
            <a:r>
              <a:rPr lang="en-US" baseline="30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)</a:t>
            </a:r>
          </a:p>
          <a:p>
            <a:pPr defTabSz="914400"/>
            <a:r>
              <a:rPr lang="en-US"/>
              <a:t>Animation:</a:t>
            </a:r>
            <a:r>
              <a:rPr lang="en-US">
                <a:hlinkClick r:id="rId2" action="ppaction://program"/>
              </a:rPr>
              <a:t> </a:t>
            </a:r>
            <a:r>
              <a:rPr lang="en-US" sz="1400">
                <a:hlinkClick r:id="rId2" action="ppaction://program"/>
              </a:rPr>
              <a:t>http://www.cs.pitt.edu/%7Ekirk/cs1501/syl/syllabus.html</a:t>
            </a:r>
            <a:endParaRPr lang="en-US" sz="1400"/>
          </a:p>
        </p:txBody>
      </p:sp>
      <p:sp>
        <p:nvSpPr>
          <p:cNvPr id="1434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84438" y="227647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1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84438" y="29972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2" name="AutoShape 6">
            <a:hlinkClick r:id="rId5" highlightClick="1"/>
          </p:cNvPr>
          <p:cNvSpPr>
            <a:spLocks noChangeArrowheads="1"/>
          </p:cNvSpPr>
          <p:nvPr/>
        </p:nvSpPr>
        <p:spPr bwMode="auto">
          <a:xfrm>
            <a:off x="5562600" y="41148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909638"/>
            <a:ext cx="7086600" cy="517525"/>
          </a:xfrm>
        </p:spPr>
        <p:txBody>
          <a:bodyPr/>
          <a:lstStyle/>
          <a:p>
            <a:pPr defTabSz="914400"/>
            <a:r>
              <a:rPr lang="en-US"/>
              <a:t>E.g. Producing a Sorted Class List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data – records of students maintained by Registrar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Student</a:t>
            </a:r>
            <a:r>
              <a:rPr lang="en-US"/>
              <a:t> class</a:t>
            </a:r>
          </a:p>
          <a:p>
            <a:pPr defTabSz="914400"/>
            <a:r>
              <a:rPr lang="en-US"/>
              <a:t>process</a:t>
            </a:r>
          </a:p>
          <a:p>
            <a:pPr marL="685800" lvl="1" indent="-228600" defTabSz="914400"/>
            <a:r>
              <a:rPr lang="en-US"/>
              <a:t>load students</a:t>
            </a:r>
          </a:p>
          <a:p>
            <a:pPr marL="1143000" lvl="2" defTabSz="914400"/>
            <a:r>
              <a:rPr lang="en-US"/>
              <a:t>selecting desired records</a:t>
            </a:r>
          </a:p>
          <a:p>
            <a:pPr marL="685800" lvl="1" indent="-228600" defTabSz="914400"/>
            <a:r>
              <a:rPr lang="en-US"/>
              <a:t>sort resultant array</a:t>
            </a:r>
          </a:p>
          <a:p>
            <a:pPr defTabSz="914400"/>
            <a:r>
              <a:rPr lang="en-US"/>
              <a:t>sorting</a:t>
            </a:r>
          </a:p>
          <a:p>
            <a:pPr marL="685800" lvl="1" indent="-228600" defTabSz="914400"/>
            <a:r>
              <a:rPr lang="en-US"/>
              <a:t>parameters</a:t>
            </a:r>
          </a:p>
          <a:p>
            <a:pPr marL="685800" lvl="1" indent="-228600" defTabSz="914400"/>
            <a:r>
              <a:rPr lang="en-US"/>
              <a:t>implementation (selection sort)</a:t>
            </a:r>
          </a:p>
          <a:p>
            <a:pPr marL="685800" lvl="1" indent="-228600" defTabSz="914400"/>
            <a:r>
              <a:rPr lang="en-US"/>
              <a:t>variations</a:t>
            </a:r>
          </a:p>
        </p:txBody>
      </p:sp>
      <p:sp>
        <p:nvSpPr>
          <p:cNvPr id="481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48400" y="54102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4231" y="909638"/>
            <a:ext cx="1795542" cy="522265"/>
          </a:xfrm>
        </p:spPr>
        <p:txBody>
          <a:bodyPr/>
          <a:lstStyle/>
          <a:p>
            <a:r>
              <a:rPr lang="en-CA" dirty="0" smtClean="0"/>
              <a:t>Fig 11.1</a:t>
            </a:r>
            <a:endParaRPr lang="en-CA" dirty="0"/>
          </a:p>
        </p:txBody>
      </p:sp>
      <p:graphicFrame>
        <p:nvGraphicFramePr>
          <p:cNvPr id="59392" name="Object 0"/>
          <p:cNvGraphicFramePr>
            <a:graphicFrameLocks noChangeAspect="1"/>
          </p:cNvGraphicFramePr>
          <p:nvPr>
            <p:ph idx="1"/>
          </p:nvPr>
        </p:nvGraphicFramePr>
        <p:xfrm>
          <a:off x="1827213" y="3370263"/>
          <a:ext cx="5487987" cy="1338262"/>
        </p:xfrm>
        <a:graphic>
          <a:graphicData uri="http://schemas.openxmlformats.org/presentationml/2006/ole">
            <p:oleObj spid="_x0000_s76802" name="Document" r:id="rId3" imgW="5487631" imgH="1338954" progId="Word.Document.8">
              <p:embed/>
            </p:oleObj>
          </a:graphicData>
        </a:graphic>
      </p:graphicFrame>
      <p:sp>
        <p:nvSpPr>
          <p:cNvPr id="27651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CA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4231" y="909638"/>
            <a:ext cx="1795542" cy="522265"/>
          </a:xfrm>
        </p:spPr>
        <p:txBody>
          <a:bodyPr/>
          <a:lstStyle/>
          <a:p>
            <a:r>
              <a:rPr lang="en-CA" dirty="0" smtClean="0"/>
              <a:t>Fig 11.2</a:t>
            </a:r>
            <a:endParaRPr lang="en-CA" dirty="0"/>
          </a:p>
        </p:txBody>
      </p:sp>
      <p:graphicFrame>
        <p:nvGraphicFramePr>
          <p:cNvPr id="60416" name="Object 0"/>
          <p:cNvGraphicFramePr>
            <a:graphicFrameLocks noChangeAspect="1"/>
          </p:cNvGraphicFramePr>
          <p:nvPr>
            <p:ph idx="1"/>
          </p:nvPr>
        </p:nvGraphicFramePr>
        <p:xfrm>
          <a:off x="1768475" y="3284538"/>
          <a:ext cx="5607050" cy="1511300"/>
        </p:xfrm>
        <a:graphic>
          <a:graphicData uri="http://schemas.openxmlformats.org/presentationml/2006/ole">
            <p:oleObj spid="_x0000_s77826" name="Document" r:id="rId3" imgW="5606466" imgH="1511547" progId="Word.Document.8">
              <p:embed/>
            </p:oleObj>
          </a:graphicData>
        </a:graphic>
      </p:graphicFrame>
      <p:sp>
        <p:nvSpPr>
          <p:cNvPr id="28675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7752" y="909638"/>
            <a:ext cx="2308502" cy="522265"/>
          </a:xfrm>
        </p:spPr>
        <p:txBody>
          <a:bodyPr/>
          <a:lstStyle/>
          <a:p>
            <a:r>
              <a:rPr lang="en-CA" dirty="0" smtClean="0"/>
              <a:t>Table 11.1</a:t>
            </a:r>
            <a:endParaRPr lang="en-CA" dirty="0"/>
          </a:p>
        </p:txBody>
      </p:sp>
      <p:graphicFrame>
        <p:nvGraphicFramePr>
          <p:cNvPr id="61440" name="Object 0"/>
          <p:cNvGraphicFramePr>
            <a:graphicFrameLocks noChangeAspect="1"/>
          </p:cNvGraphicFramePr>
          <p:nvPr>
            <p:ph idx="1"/>
          </p:nvPr>
        </p:nvGraphicFramePr>
        <p:xfrm>
          <a:off x="1187624" y="2852936"/>
          <a:ext cx="7046718" cy="1832918"/>
        </p:xfrm>
        <a:graphic>
          <a:graphicData uri="http://schemas.openxmlformats.org/presentationml/2006/ole">
            <p:oleObj spid="_x0000_s78850" name="Document" r:id="rId3" imgW="5634194" imgH="1005296" progId="Word.Document.8">
              <p:embed/>
            </p:oleObj>
          </a:graphicData>
        </a:graphic>
      </p:graphicFrame>
      <p:sp>
        <p:nvSpPr>
          <p:cNvPr id="29699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4231" y="909638"/>
            <a:ext cx="1795542" cy="522265"/>
          </a:xfrm>
        </p:spPr>
        <p:txBody>
          <a:bodyPr/>
          <a:lstStyle/>
          <a:p>
            <a:r>
              <a:rPr lang="en-CA" dirty="0" smtClean="0"/>
              <a:t>Fig 11.4</a:t>
            </a:r>
            <a:endParaRPr lang="en-CA" dirty="0"/>
          </a:p>
        </p:txBody>
      </p:sp>
      <p:graphicFrame>
        <p:nvGraphicFramePr>
          <p:cNvPr id="62464" name="Object 0"/>
          <p:cNvGraphicFramePr>
            <a:graphicFrameLocks noChangeAspect="1"/>
          </p:cNvGraphicFramePr>
          <p:nvPr>
            <p:ph idx="1"/>
          </p:nvPr>
        </p:nvGraphicFramePr>
        <p:xfrm>
          <a:off x="1763713" y="2852738"/>
          <a:ext cx="5616575" cy="2374900"/>
        </p:xfrm>
        <a:graphic>
          <a:graphicData uri="http://schemas.openxmlformats.org/presentationml/2006/ole">
            <p:oleObj spid="_x0000_s79874" name="Document" r:id="rId3" imgW="5615829" imgH="2375598" progId="Word.Document.8">
              <p:embed/>
            </p:oleObj>
          </a:graphicData>
        </a:graphic>
      </p:graphicFrame>
      <p:sp>
        <p:nvSpPr>
          <p:cNvPr id="30723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4231" y="909638"/>
            <a:ext cx="1795542" cy="522265"/>
          </a:xfrm>
        </p:spPr>
        <p:txBody>
          <a:bodyPr/>
          <a:lstStyle/>
          <a:p>
            <a:r>
              <a:rPr lang="en-CA" dirty="0" smtClean="0"/>
              <a:t>Fig 11.5</a:t>
            </a:r>
            <a:endParaRPr lang="en-CA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ph idx="1"/>
          </p:nvPr>
        </p:nvGraphicFramePr>
        <p:xfrm>
          <a:off x="1827213" y="3246438"/>
          <a:ext cx="5487987" cy="1587500"/>
        </p:xfrm>
        <a:graphic>
          <a:graphicData uri="http://schemas.openxmlformats.org/presentationml/2006/ole">
            <p:oleObj spid="_x0000_s80898" name="Document" r:id="rId3" imgW="5487631" imgH="1586855" progId="Word.Document.8">
              <p:embed/>
            </p:oleObj>
          </a:graphicData>
        </a:graphic>
      </p:graphicFrame>
      <p:sp>
        <p:nvSpPr>
          <p:cNvPr id="31747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7752" y="909638"/>
            <a:ext cx="2308502" cy="522265"/>
          </a:xfrm>
        </p:spPr>
        <p:txBody>
          <a:bodyPr/>
          <a:lstStyle/>
          <a:p>
            <a:r>
              <a:rPr lang="en-CA" dirty="0" smtClean="0"/>
              <a:t>Table 11.2</a:t>
            </a:r>
            <a:endParaRPr lang="en-CA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>
            <p:ph idx="1"/>
          </p:nvPr>
        </p:nvGraphicFramePr>
        <p:xfrm>
          <a:off x="1754188" y="3536950"/>
          <a:ext cx="5634037" cy="1004888"/>
        </p:xfrm>
        <a:graphic>
          <a:graphicData uri="http://schemas.openxmlformats.org/presentationml/2006/ole">
            <p:oleObj spid="_x0000_s81922" name="Document" r:id="rId3" imgW="5634194" imgH="1005296" progId="Word.Document.8">
              <p:embed/>
            </p:oleObj>
          </a:graphicData>
        </a:graphic>
      </p:graphicFrame>
      <p:sp>
        <p:nvSpPr>
          <p:cNvPr id="32771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17752" y="909638"/>
            <a:ext cx="2308502" cy="522265"/>
          </a:xfrm>
        </p:spPr>
        <p:txBody>
          <a:bodyPr/>
          <a:lstStyle/>
          <a:p>
            <a:r>
              <a:rPr lang="en-CA" dirty="0" smtClean="0"/>
              <a:t>Table 11.3</a:t>
            </a:r>
            <a:endParaRPr lang="en-CA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ph idx="1"/>
          </p:nvPr>
        </p:nvGraphicFramePr>
        <p:xfrm>
          <a:off x="1757363" y="3540125"/>
          <a:ext cx="5629275" cy="998538"/>
        </p:xfrm>
        <a:graphic>
          <a:graphicData uri="http://schemas.openxmlformats.org/presentationml/2006/ole">
            <p:oleObj spid="_x0000_s82946" name="Document" r:id="rId3" imgW="5629513" imgH="999171" progId="Word.Document.8">
              <p:embed/>
            </p:oleObj>
          </a:graphicData>
        </a:graphic>
      </p:graphicFrame>
      <p:sp>
        <p:nvSpPr>
          <p:cNvPr id="33795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4231" y="909638"/>
            <a:ext cx="1795542" cy="522265"/>
          </a:xfrm>
        </p:spPr>
        <p:txBody>
          <a:bodyPr/>
          <a:lstStyle/>
          <a:p>
            <a:r>
              <a:rPr lang="en-CA" dirty="0" smtClean="0"/>
              <a:t>Fig 11.7</a:t>
            </a:r>
            <a:endParaRPr lang="en-CA" dirty="0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>
            <p:ph idx="1"/>
          </p:nvPr>
        </p:nvGraphicFramePr>
        <p:xfrm>
          <a:off x="1187624" y="3068960"/>
          <a:ext cx="7373833" cy="1407790"/>
        </p:xfrm>
        <a:graphic>
          <a:graphicData uri="http://schemas.openxmlformats.org/presentationml/2006/ole">
            <p:oleObj spid="_x0000_s83970" name="Document" r:id="rId3" imgW="5487631" imgH="875220" progId="Word.Document.8">
              <p:embed/>
            </p:oleObj>
          </a:graphicData>
        </a:graphic>
      </p:graphicFrame>
      <p:sp>
        <p:nvSpPr>
          <p:cNvPr id="34819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479800" y="765175"/>
            <a:ext cx="2184400" cy="517525"/>
          </a:xfrm>
          <a:noFill/>
          <a:ln/>
        </p:spPr>
        <p:txBody>
          <a:bodyPr lIns="63588" tIns="25435" rIns="63588" bIns="25435"/>
          <a:lstStyle/>
          <a:p>
            <a:pPr defTabSz="914400"/>
            <a:r>
              <a:rPr lang="en-US"/>
              <a:t>Searching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85838" y="1773238"/>
            <a:ext cx="7172325" cy="4551362"/>
          </a:xfrm>
          <a:noFill/>
          <a:ln/>
        </p:spPr>
        <p:txBody>
          <a:bodyPr lIns="90615" tIns="44513" rIns="90615" bIns="44513"/>
          <a:lstStyle/>
          <a:p>
            <a:pPr defTabSz="914400">
              <a:lnSpc>
                <a:spcPct val="80000"/>
              </a:lnSpc>
            </a:pPr>
            <a:r>
              <a:rPr lang="en-US" dirty="0"/>
              <a:t>locating one record (object) from a collection</a:t>
            </a:r>
          </a:p>
          <a:p>
            <a:pPr defTabSz="914400">
              <a:lnSpc>
                <a:spcPct val="80000"/>
              </a:lnSpc>
            </a:pPr>
            <a:r>
              <a:rPr lang="en-US" dirty="0"/>
              <a:t>search key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 dirty="0"/>
              <a:t>unique </a:t>
            </a:r>
            <a:r>
              <a:rPr lang="en-US" dirty="0" err="1"/>
              <a:t>vs</a:t>
            </a:r>
            <a:r>
              <a:rPr lang="en-US" dirty="0"/>
              <a:t> duplicate</a:t>
            </a:r>
          </a:p>
          <a:p>
            <a:pPr defTabSz="914400">
              <a:lnSpc>
                <a:spcPct val="80000"/>
              </a:lnSpc>
            </a:pPr>
            <a:r>
              <a:rPr lang="en-US" dirty="0"/>
              <a:t>outcomes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 dirty="0"/>
              <a:t>found/not found</a:t>
            </a:r>
          </a:p>
          <a:p>
            <a:pPr defTabSz="914400">
              <a:lnSpc>
                <a:spcPct val="80000"/>
              </a:lnSpc>
            </a:pPr>
            <a:r>
              <a:rPr lang="en-US" dirty="0"/>
              <a:t>simple </a:t>
            </a:r>
            <a:r>
              <a:rPr lang="en-US" dirty="0" err="1"/>
              <a:t>vs</a:t>
            </a:r>
            <a:r>
              <a:rPr lang="en-US" dirty="0"/>
              <a:t> exhaustive search</a:t>
            </a:r>
          </a:p>
          <a:p>
            <a:pPr defTabSz="914400">
              <a:lnSpc>
                <a:spcPct val="80000"/>
              </a:lnSpc>
            </a:pPr>
            <a:r>
              <a:rPr lang="en-US" dirty="0"/>
              <a:t>internal </a:t>
            </a:r>
            <a:r>
              <a:rPr lang="en-US" dirty="0" err="1"/>
              <a:t>vs</a:t>
            </a:r>
            <a:r>
              <a:rPr lang="en-US" dirty="0"/>
              <a:t> external</a:t>
            </a:r>
          </a:p>
          <a:p>
            <a:pPr defTabSz="914400">
              <a:lnSpc>
                <a:spcPct val="80000"/>
              </a:lnSpc>
            </a:pPr>
            <a:r>
              <a:rPr lang="en-US" dirty="0"/>
              <a:t>order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 dirty="0"/>
              <a:t>significant step</a:t>
            </a:r>
          </a:p>
          <a:p>
            <a:pPr marL="1143000" lvl="2" defTabSz="914400">
              <a:lnSpc>
                <a:spcPct val="80000"/>
              </a:lnSpc>
            </a:pPr>
            <a:r>
              <a:rPr lang="en-US" dirty="0"/>
              <a:t>probe (checking key)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 dirty="0"/>
              <a:t>simple </a:t>
            </a:r>
            <a:r>
              <a:rPr lang="en-US" dirty="0">
                <a:latin typeface="Courier New" pitchFamily="49" charset="0"/>
              </a:rPr>
              <a:t>O(n)</a:t>
            </a:r>
            <a:endParaRPr lang="en-US" dirty="0"/>
          </a:p>
          <a:p>
            <a:pPr marL="685800" lvl="1" indent="-228600" defTabSz="914400">
              <a:lnSpc>
                <a:spcPct val="80000"/>
              </a:lnSpc>
            </a:pPr>
            <a:r>
              <a:rPr lang="en-US" dirty="0"/>
              <a:t>better </a:t>
            </a:r>
            <a:r>
              <a:rPr lang="en-US" dirty="0">
                <a:latin typeface="Courier New" pitchFamily="49" charset="0"/>
              </a:rPr>
              <a:t>O(</a:t>
            </a:r>
            <a:r>
              <a:rPr lang="en-US" dirty="0" err="1">
                <a:latin typeface="Courier New" pitchFamily="49" charset="0"/>
              </a:rPr>
              <a:t>lg</a:t>
            </a:r>
            <a:r>
              <a:rPr lang="en-US" dirty="0">
                <a:latin typeface="Courier New" pitchFamily="49" charset="0"/>
              </a:rPr>
              <a:t> n)</a:t>
            </a:r>
          </a:p>
          <a:p>
            <a:pPr marL="685800" lvl="1" indent="-228600" defTabSz="914400">
              <a:lnSpc>
                <a:spcPct val="80000"/>
              </a:lnSpc>
            </a:pPr>
            <a:r>
              <a:rPr lang="en-US" dirty="0"/>
              <a:t>best </a:t>
            </a:r>
            <a:r>
              <a:rPr lang="en-US" dirty="0">
                <a:latin typeface="Courier New" pitchFamily="49" charset="0"/>
              </a:rPr>
              <a:t>O(1)</a:t>
            </a:r>
          </a:p>
          <a:p>
            <a:pPr defTabSz="914400">
              <a:lnSpc>
                <a:spcPct val="80000"/>
              </a:lnSpc>
            </a:pPr>
            <a:r>
              <a:rPr lang="en-US" dirty="0"/>
              <a:t>key comparison search</a:t>
            </a:r>
          </a:p>
        </p:txBody>
      </p:sp>
      <p:sp>
        <p:nvSpPr>
          <p:cNvPr id="9220" name="AutoShape 10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838" y="5734050"/>
            <a:ext cx="306387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74231" y="909638"/>
            <a:ext cx="1795542" cy="522265"/>
          </a:xfrm>
        </p:spPr>
        <p:txBody>
          <a:bodyPr/>
          <a:lstStyle/>
          <a:p>
            <a:r>
              <a:rPr lang="en-CA" dirty="0" smtClean="0"/>
              <a:t>Fig 11.8</a:t>
            </a:r>
            <a:endParaRPr lang="en-CA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ph idx="1"/>
          </p:nvPr>
        </p:nvGraphicFramePr>
        <p:xfrm>
          <a:off x="1331640" y="2780928"/>
          <a:ext cx="6915232" cy="2204393"/>
        </p:xfrm>
        <a:graphic>
          <a:graphicData uri="http://schemas.openxmlformats.org/presentationml/2006/ole">
            <p:oleObj spid="_x0000_s84994" name="Document" r:id="rId3" imgW="5487631" imgH="1748999" progId="Word.Document.8">
              <p:embed/>
            </p:oleObj>
          </a:graphicData>
        </a:graphic>
      </p:graphicFrame>
      <p:sp>
        <p:nvSpPr>
          <p:cNvPr id="35843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45991" y="909638"/>
            <a:ext cx="2052022" cy="522265"/>
          </a:xfrm>
        </p:spPr>
        <p:txBody>
          <a:bodyPr/>
          <a:lstStyle/>
          <a:p>
            <a:r>
              <a:rPr lang="en-CA" dirty="0" smtClean="0"/>
              <a:t>Fig 11.10</a:t>
            </a:r>
            <a:endParaRPr lang="en-CA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ph idx="1"/>
          </p:nvPr>
        </p:nvGraphicFramePr>
        <p:xfrm>
          <a:off x="1187624" y="2852936"/>
          <a:ext cx="6966266" cy="2073399"/>
        </p:xfrm>
        <a:graphic>
          <a:graphicData uri="http://schemas.openxmlformats.org/presentationml/2006/ole">
            <p:oleObj spid="_x0000_s86018" name="Document" r:id="rId3" imgW="6240970" imgH="1857456" progId="Word.Document.8">
              <p:embed/>
            </p:oleObj>
          </a:graphicData>
        </a:graphic>
      </p:graphicFrame>
      <p:sp>
        <p:nvSpPr>
          <p:cNvPr id="36867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381000"/>
            <a:ext cx="2387600" cy="517525"/>
          </a:xfrm>
        </p:spPr>
        <p:txBody>
          <a:bodyPr/>
          <a:lstStyle/>
          <a:p>
            <a:r>
              <a:rPr lang="en-US"/>
              <a:t>Transcripts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914400" y="1219200"/>
            <a:ext cx="6524625" cy="4473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000" b="0" noProof="1">
                <a:latin typeface="Courier New" pitchFamily="49" charset="0"/>
              </a:rPr>
              <a:t>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/**	This method reads the Student records form a file into an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array and returns the number of records read.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stds	array for student records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@return	int		number of students read	*/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 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int loadStudents ( Student stds[]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	count;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number of students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Student		aStudent;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one student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count = 0;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while ( true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aStudent = new Student(stdFile);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! stdFile.successful() | count &gt;= stds.length ) break;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stds[count] = aStudent;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count = count + 1;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return count;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loadStudents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</p:txBody>
      </p:sp>
      <p:sp>
        <p:nvSpPr>
          <p:cNvPr id="512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20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60198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362200" y="2579688"/>
            <a:ext cx="5410200" cy="1420812"/>
            <a:chOff x="1488" y="1625"/>
            <a:chExt cx="3408" cy="895"/>
          </a:xfrm>
        </p:grpSpPr>
        <p:sp>
          <p:nvSpPr>
            <p:cNvPr id="51206" name="AutoShape 6"/>
            <p:cNvSpPr>
              <a:spLocks noChangeArrowheads="1"/>
            </p:cNvSpPr>
            <p:nvPr/>
          </p:nvSpPr>
          <p:spPr bwMode="auto">
            <a:xfrm>
              <a:off x="3168" y="1625"/>
              <a:ext cx="1728" cy="429"/>
            </a:xfrm>
            <a:prstGeom prst="wedgeRectCallout">
              <a:avLst>
                <a:gd name="adj1" fmla="val -47972"/>
                <a:gd name="adj2" fmla="val 12552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Attempt to create a student object by reading the data from a file.</a:t>
              </a:r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1488" y="2400"/>
              <a:ext cx="1872" cy="12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90713" y="2828925"/>
            <a:ext cx="6796087" cy="1376363"/>
            <a:chOff x="1191" y="1782"/>
            <a:chExt cx="4281" cy="867"/>
          </a:xfrm>
        </p:grpSpPr>
        <p:sp>
          <p:nvSpPr>
            <p:cNvPr id="51209" name="AutoShape 9"/>
            <p:cNvSpPr>
              <a:spLocks noChangeArrowheads="1"/>
            </p:cNvSpPr>
            <p:nvPr/>
          </p:nvSpPr>
          <p:spPr bwMode="auto">
            <a:xfrm>
              <a:off x="3360" y="1782"/>
              <a:ext cx="2112" cy="308"/>
            </a:xfrm>
            <a:prstGeom prst="wedgeRectCallout">
              <a:avLst>
                <a:gd name="adj1" fmla="val -31722"/>
                <a:gd name="adj2" fmla="val 19025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the constructor did not fail and we have room in the array continue.</a:t>
              </a:r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1191" y="2516"/>
              <a:ext cx="3526" cy="13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04800" y="4114800"/>
            <a:ext cx="4338638" cy="681038"/>
            <a:chOff x="192" y="2592"/>
            <a:chExt cx="2733" cy="429"/>
          </a:xfrm>
        </p:grpSpPr>
        <p:sp>
          <p:nvSpPr>
            <p:cNvPr id="51212" name="AutoShape 12"/>
            <p:cNvSpPr>
              <a:spLocks noChangeArrowheads="1"/>
            </p:cNvSpPr>
            <p:nvPr/>
          </p:nvSpPr>
          <p:spPr bwMode="auto">
            <a:xfrm>
              <a:off x="192" y="2592"/>
              <a:ext cx="912" cy="429"/>
            </a:xfrm>
            <a:prstGeom prst="wedgeRectCallout">
              <a:avLst>
                <a:gd name="adj1" fmla="val 86843"/>
                <a:gd name="adj2" fmla="val -2622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Enter Student object into the stds[] array.</a:t>
              </a: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1467" y="2645"/>
              <a:ext cx="1458" cy="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2362200" y="4332288"/>
            <a:ext cx="4724400" cy="681037"/>
            <a:chOff x="1488" y="2729"/>
            <a:chExt cx="2976" cy="429"/>
          </a:xfrm>
        </p:grpSpPr>
        <p:sp>
          <p:nvSpPr>
            <p:cNvPr id="51215" name="AutoShape 15"/>
            <p:cNvSpPr>
              <a:spLocks noChangeArrowheads="1"/>
            </p:cNvSpPr>
            <p:nvPr/>
          </p:nvSpPr>
          <p:spPr bwMode="auto">
            <a:xfrm>
              <a:off x="3168" y="2729"/>
              <a:ext cx="1296" cy="429"/>
            </a:xfrm>
            <a:prstGeom prst="wedgeRectCallout">
              <a:avLst>
                <a:gd name="adj1" fmla="val -97222"/>
                <a:gd name="adj2" fmla="val -1876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Increment the number of students read.</a:t>
              </a:r>
            </a:p>
          </p:txBody>
        </p:sp>
        <p:sp>
          <p:nvSpPr>
            <p:cNvPr id="51216" name="Rectangle 16"/>
            <p:cNvSpPr>
              <a:spLocks noChangeArrowheads="1"/>
            </p:cNvSpPr>
            <p:nvPr/>
          </p:nvSpPr>
          <p:spPr bwMode="auto">
            <a:xfrm>
              <a:off x="1488" y="2736"/>
              <a:ext cx="105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136900" y="381000"/>
            <a:ext cx="2514600" cy="517525"/>
          </a:xfrm>
        </p:spPr>
        <p:txBody>
          <a:bodyPr/>
          <a:lstStyle/>
          <a:p>
            <a:r>
              <a:rPr lang="en-US"/>
              <a:t>Transcripts.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57200" y="1219200"/>
            <a:ext cx="8181975" cy="4838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/**	This method searches the student records (stds) for a record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matching the key (stNum) using a sequential search.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stds	the student records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nStd	number of student records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stNum	search key (student number)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@return	Student	the student record matching the key or null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if not found.*/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 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Student search ( Student stds[], int nStd, String stNum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Student		result;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Student found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	i;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 = 0;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while ( true)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i &gt;= nStd ) { result = null; break; 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stNum.compareTo(stds[i].getStNum()) == 0 ) { result = stds[i]; break; 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i = i + 1;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return result;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search</a:t>
            </a: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</p:txBody>
      </p:sp>
      <p:sp>
        <p:nvSpPr>
          <p:cNvPr id="522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59436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222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72400" y="59436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47800" y="3581400"/>
            <a:ext cx="6096000" cy="1143000"/>
            <a:chOff x="912" y="2256"/>
            <a:chExt cx="3840" cy="720"/>
          </a:xfrm>
        </p:grpSpPr>
        <p:sp>
          <p:nvSpPr>
            <p:cNvPr id="52230" name="AutoShape 6"/>
            <p:cNvSpPr>
              <a:spLocks noChangeArrowheads="1"/>
            </p:cNvSpPr>
            <p:nvPr/>
          </p:nvSpPr>
          <p:spPr bwMode="auto">
            <a:xfrm>
              <a:off x="2304" y="2256"/>
              <a:ext cx="2448" cy="308"/>
            </a:xfrm>
            <a:prstGeom prst="wedgeRectCallout">
              <a:avLst>
                <a:gd name="adj1" fmla="val -66787"/>
                <a:gd name="adj2" fmla="val 14740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Bounds check, have we over indexed that portion of the array which holds students?</a:t>
              </a:r>
            </a:p>
          </p:txBody>
        </p:sp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912" y="2880"/>
              <a:ext cx="960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165475" y="3276600"/>
            <a:ext cx="4149725" cy="1441450"/>
            <a:chOff x="1994" y="2064"/>
            <a:chExt cx="2614" cy="908"/>
          </a:xfrm>
        </p:grpSpPr>
        <p:sp>
          <p:nvSpPr>
            <p:cNvPr id="52233" name="AutoShape 9"/>
            <p:cNvSpPr>
              <a:spLocks noChangeArrowheads="1"/>
            </p:cNvSpPr>
            <p:nvPr/>
          </p:nvSpPr>
          <p:spPr bwMode="auto">
            <a:xfrm>
              <a:off x="2448" y="2064"/>
              <a:ext cx="2160" cy="429"/>
            </a:xfrm>
            <a:prstGeom prst="wedgeRectCallout">
              <a:avLst>
                <a:gd name="adj1" fmla="val -36852"/>
                <a:gd name="adj2" fmla="val 13158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The result is null since we did not find anything. Break causes us to return a null. </a:t>
              </a:r>
            </a:p>
          </p:txBody>
        </p:sp>
        <p:sp>
          <p:nvSpPr>
            <p:cNvPr id="52234" name="Rectangle 10"/>
            <p:cNvSpPr>
              <a:spLocks noChangeArrowheads="1"/>
            </p:cNvSpPr>
            <p:nvPr/>
          </p:nvSpPr>
          <p:spPr bwMode="auto">
            <a:xfrm>
              <a:off x="1994" y="2861"/>
              <a:ext cx="1272" cy="11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2238" name="AutoShape 14"/>
          <p:cNvSpPr>
            <a:spLocks noChangeArrowheads="1"/>
          </p:cNvSpPr>
          <p:nvPr/>
        </p:nvSpPr>
        <p:spPr bwMode="auto">
          <a:xfrm>
            <a:off x="4495800" y="3505200"/>
            <a:ext cx="2057400" cy="488950"/>
          </a:xfrm>
          <a:prstGeom prst="wedgeRectCallout">
            <a:avLst>
              <a:gd name="adj1" fmla="val -60569"/>
              <a:gd name="adj2" fmla="val 157144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400"/>
              <a:t>Could of just put “return null”.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876425" y="4741863"/>
            <a:ext cx="3736975" cy="1538287"/>
            <a:chOff x="1182" y="2987"/>
            <a:chExt cx="2354" cy="969"/>
          </a:xfrm>
        </p:grpSpPr>
        <p:sp>
          <p:nvSpPr>
            <p:cNvPr id="52240" name="AutoShape 16"/>
            <p:cNvSpPr>
              <a:spLocks noChangeArrowheads="1"/>
            </p:cNvSpPr>
            <p:nvPr/>
          </p:nvSpPr>
          <p:spPr bwMode="auto">
            <a:xfrm>
              <a:off x="2160" y="3648"/>
              <a:ext cx="1296" cy="308"/>
            </a:xfrm>
            <a:prstGeom prst="wedgeRectCallout">
              <a:avLst>
                <a:gd name="adj1" fmla="val -3162"/>
                <a:gd name="adj2" fmla="val -22727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we find the key we are looking for.</a:t>
              </a:r>
            </a:p>
          </p:txBody>
        </p:sp>
        <p:sp>
          <p:nvSpPr>
            <p:cNvPr id="52241" name="Rectangle 17"/>
            <p:cNvSpPr>
              <a:spLocks noChangeArrowheads="1"/>
            </p:cNvSpPr>
            <p:nvPr/>
          </p:nvSpPr>
          <p:spPr bwMode="auto">
            <a:xfrm>
              <a:off x="1182" y="2987"/>
              <a:ext cx="2354" cy="8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410200" y="4724400"/>
            <a:ext cx="2895600" cy="1214438"/>
            <a:chOff x="3408" y="2976"/>
            <a:chExt cx="1824" cy="765"/>
          </a:xfrm>
        </p:grpSpPr>
        <p:sp>
          <p:nvSpPr>
            <p:cNvPr id="52243" name="AutoShape 19"/>
            <p:cNvSpPr>
              <a:spLocks noChangeArrowheads="1"/>
            </p:cNvSpPr>
            <p:nvPr/>
          </p:nvSpPr>
          <p:spPr bwMode="auto">
            <a:xfrm>
              <a:off x="3408" y="3312"/>
              <a:ext cx="1296" cy="429"/>
            </a:xfrm>
            <a:prstGeom prst="wedgeRectCallout">
              <a:avLst>
                <a:gd name="adj1" fmla="val 28782"/>
                <a:gd name="adj2" fmla="val -9219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Set the result to the Student record and break out of the loop.</a:t>
              </a:r>
            </a:p>
          </p:txBody>
        </p:sp>
        <p:sp>
          <p:nvSpPr>
            <p:cNvPr id="52244" name="Rectangle 20"/>
            <p:cNvSpPr>
              <a:spLocks noChangeArrowheads="1"/>
            </p:cNvSpPr>
            <p:nvPr/>
          </p:nvSpPr>
          <p:spPr bwMode="auto">
            <a:xfrm>
              <a:off x="3792" y="2976"/>
              <a:ext cx="144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0" y="3657600"/>
            <a:ext cx="2874963" cy="2217738"/>
            <a:chOff x="0" y="2304"/>
            <a:chExt cx="1811" cy="1397"/>
          </a:xfrm>
        </p:grpSpPr>
        <p:sp>
          <p:nvSpPr>
            <p:cNvPr id="52246" name="AutoShape 22"/>
            <p:cNvSpPr>
              <a:spLocks noChangeArrowheads="1"/>
            </p:cNvSpPr>
            <p:nvPr/>
          </p:nvSpPr>
          <p:spPr bwMode="auto">
            <a:xfrm>
              <a:off x="0" y="2304"/>
              <a:ext cx="672" cy="1397"/>
            </a:xfrm>
            <a:prstGeom prst="wedgeRectCallout">
              <a:avLst>
                <a:gd name="adj1" fmla="val 121727"/>
                <a:gd name="adj2" fmla="val 1106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we did not find the key we are looking for, the index into the array must be incremented.</a:t>
              </a:r>
            </a:p>
          </p:txBody>
        </p:sp>
        <p:sp>
          <p:nvSpPr>
            <p:cNvPr id="52247" name="Rectangle 23"/>
            <p:cNvSpPr>
              <a:spLocks noChangeArrowheads="1"/>
            </p:cNvSpPr>
            <p:nvPr/>
          </p:nvSpPr>
          <p:spPr bwMode="auto">
            <a:xfrm>
              <a:off x="1191" y="3089"/>
              <a:ext cx="620" cy="14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1406525" y="5181600"/>
            <a:ext cx="4994275" cy="488950"/>
            <a:chOff x="886" y="3264"/>
            <a:chExt cx="3146" cy="308"/>
          </a:xfrm>
        </p:grpSpPr>
        <p:sp>
          <p:nvSpPr>
            <p:cNvPr id="52249" name="AutoShape 25"/>
            <p:cNvSpPr>
              <a:spLocks noChangeArrowheads="1"/>
            </p:cNvSpPr>
            <p:nvPr/>
          </p:nvSpPr>
          <p:spPr bwMode="auto">
            <a:xfrm>
              <a:off x="2736" y="3264"/>
              <a:ext cx="1296" cy="308"/>
            </a:xfrm>
            <a:prstGeom prst="wedgeRectCallout">
              <a:avLst>
                <a:gd name="adj1" fmla="val -118903"/>
                <a:gd name="adj2" fmla="val 130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Return the result when found.</a:t>
              </a:r>
            </a:p>
          </p:txBody>
        </p:sp>
        <p:sp>
          <p:nvSpPr>
            <p:cNvPr id="52250" name="Rectangle 26"/>
            <p:cNvSpPr>
              <a:spLocks noChangeArrowheads="1"/>
            </p:cNvSpPr>
            <p:nvPr/>
          </p:nvSpPr>
          <p:spPr bwMode="auto">
            <a:xfrm>
              <a:off x="886" y="3320"/>
              <a:ext cx="936" cy="15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33800" y="2895600"/>
            <a:ext cx="1828800" cy="1066800"/>
            <a:chOff x="2352" y="1824"/>
            <a:chExt cx="1152" cy="672"/>
          </a:xfrm>
        </p:grpSpPr>
        <p:sp>
          <p:nvSpPr>
            <p:cNvPr id="55299" name="Text Box 3"/>
            <p:cNvSpPr txBox="1">
              <a:spLocks noChangeArrowheads="1"/>
            </p:cNvSpPr>
            <p:nvPr/>
          </p:nvSpPr>
          <p:spPr bwMode="auto">
            <a:xfrm>
              <a:off x="3312" y="2208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66FF"/>
                  </a:solidFill>
                </a:rPr>
                <a:t>5</a:t>
              </a:r>
              <a:endParaRPr lang="en-US" b="0"/>
            </a:p>
          </p:txBody>
        </p:sp>
        <p:sp>
          <p:nvSpPr>
            <p:cNvPr id="55300" name="AutoShape 4"/>
            <p:cNvSpPr>
              <a:spLocks noChangeArrowheads="1"/>
            </p:cNvSpPr>
            <p:nvPr/>
          </p:nvSpPr>
          <p:spPr bwMode="auto">
            <a:xfrm>
              <a:off x="2352" y="1824"/>
              <a:ext cx="144" cy="384"/>
            </a:xfrm>
            <a:prstGeom prst="upArrow">
              <a:avLst>
                <a:gd name="adj1" fmla="val 50000"/>
                <a:gd name="adj2" fmla="val 66667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143000" y="2895600"/>
            <a:ext cx="1828800" cy="1066800"/>
            <a:chOff x="720" y="1824"/>
            <a:chExt cx="1152" cy="672"/>
          </a:xfrm>
        </p:grpSpPr>
        <p:sp>
          <p:nvSpPr>
            <p:cNvPr id="55302" name="AutoShape 6"/>
            <p:cNvSpPr>
              <a:spLocks noChangeArrowheads="1"/>
            </p:cNvSpPr>
            <p:nvPr/>
          </p:nvSpPr>
          <p:spPr bwMode="auto">
            <a:xfrm>
              <a:off x="720" y="1824"/>
              <a:ext cx="144" cy="384"/>
            </a:xfrm>
            <a:prstGeom prst="upArrow">
              <a:avLst>
                <a:gd name="adj1" fmla="val 50000"/>
                <a:gd name="adj2" fmla="val 6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03" name="Text Box 7"/>
            <p:cNvSpPr txBox="1">
              <a:spLocks noChangeArrowheads="1"/>
            </p:cNvSpPr>
            <p:nvPr/>
          </p:nvSpPr>
          <p:spPr bwMode="auto">
            <a:xfrm>
              <a:off x="1680" y="2208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0000"/>
                  </a:solidFill>
                </a:rPr>
                <a:t>1</a:t>
              </a:r>
              <a:endParaRPr lang="en-US" b="0"/>
            </a:p>
          </p:txBody>
        </p:sp>
      </p:grpSp>
      <p:sp>
        <p:nvSpPr>
          <p:cNvPr id="55304" name="Rectangle 8"/>
          <p:cNvSpPr>
            <a:spLocks noGrp="1" noChangeArrowheads="1"/>
          </p:cNvSpPr>
          <p:nvPr>
            <p:ph type="title"/>
          </p:nvPr>
        </p:nvSpPr>
        <p:spPr>
          <a:xfrm>
            <a:off x="2120900" y="533400"/>
            <a:ext cx="4902200" cy="517525"/>
          </a:xfrm>
        </p:spPr>
        <p:txBody>
          <a:bodyPr/>
          <a:lstStyle/>
          <a:p>
            <a:r>
              <a:rPr lang="en-US"/>
              <a:t>Binary Search Example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066800" y="2133600"/>
            <a:ext cx="7086600" cy="53498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800">
                <a:latin typeface="Courier New" pitchFamily="49" charset="0"/>
              </a:rPr>
              <a:t>1  4  6  </a:t>
            </a:r>
            <a:r>
              <a:rPr lang="en-US" sz="2800">
                <a:solidFill>
                  <a:schemeClr val="accent1"/>
                </a:solidFill>
                <a:latin typeface="Courier New" pitchFamily="49" charset="0"/>
              </a:rPr>
              <a:t>7</a:t>
            </a:r>
            <a:r>
              <a:rPr lang="en-US" sz="2800">
                <a:latin typeface="Courier New" pitchFamily="49" charset="0"/>
              </a:rPr>
              <a:t>  8  9  10  13  16  20</a:t>
            </a:r>
            <a:endParaRPr lang="en-US">
              <a:latin typeface="Courier New" pitchFamily="49" charset="0"/>
            </a:endParaRP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1595438" y="1674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endParaRPr lang="en-CA" b="0"/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1143000" y="1600200"/>
            <a:ext cx="7086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  <a:latin typeface="Courier New" pitchFamily="49" charset="0"/>
              </a:rPr>
              <a:t>1     2     3     4     5     6     7        8       9      10</a:t>
            </a:r>
            <a:endParaRPr lang="en-US" sz="1400">
              <a:latin typeface="Courier New" pitchFamily="49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133600" y="3505200"/>
            <a:ext cx="5257800" cy="457200"/>
            <a:chOff x="1296" y="2400"/>
            <a:chExt cx="3312" cy="288"/>
          </a:xfrm>
        </p:grpSpPr>
        <p:sp>
          <p:nvSpPr>
            <p:cNvPr id="55309" name="Text Box 13"/>
            <p:cNvSpPr txBox="1">
              <a:spLocks noChangeArrowheads="1"/>
            </p:cNvSpPr>
            <p:nvPr/>
          </p:nvSpPr>
          <p:spPr bwMode="auto">
            <a:xfrm>
              <a:off x="1296" y="240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/>
                <a:t>lt = </a:t>
              </a:r>
            </a:p>
          </p:txBody>
        </p:sp>
        <p:sp>
          <p:nvSpPr>
            <p:cNvPr id="55310" name="Text Box 14"/>
            <p:cNvSpPr txBox="1">
              <a:spLocks noChangeArrowheads="1"/>
            </p:cNvSpPr>
            <p:nvPr/>
          </p:nvSpPr>
          <p:spPr bwMode="auto">
            <a:xfrm>
              <a:off x="4128" y="2400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/>
                <a:t>rt = </a:t>
              </a:r>
            </a:p>
          </p:txBody>
        </p:sp>
        <p:sp>
          <p:nvSpPr>
            <p:cNvPr id="55311" name="Text Box 15"/>
            <p:cNvSpPr txBox="1">
              <a:spLocks noChangeArrowheads="1"/>
            </p:cNvSpPr>
            <p:nvPr/>
          </p:nvSpPr>
          <p:spPr bwMode="auto">
            <a:xfrm>
              <a:off x="2736" y="2400"/>
              <a:ext cx="5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/>
                <a:t>mid = </a:t>
              </a:r>
            </a:p>
          </p:txBody>
        </p:sp>
      </p:grp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1143000" y="35052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b="0"/>
              <a:t>1</a:t>
            </a:r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239000" y="2895600"/>
            <a:ext cx="685800" cy="1066800"/>
            <a:chOff x="4560" y="1824"/>
            <a:chExt cx="432" cy="672"/>
          </a:xfrm>
        </p:grpSpPr>
        <p:sp>
          <p:nvSpPr>
            <p:cNvPr id="55314" name="AutoShape 18"/>
            <p:cNvSpPr>
              <a:spLocks noChangeArrowheads="1"/>
            </p:cNvSpPr>
            <p:nvPr/>
          </p:nvSpPr>
          <p:spPr bwMode="auto">
            <a:xfrm>
              <a:off x="4848" y="1824"/>
              <a:ext cx="144" cy="384"/>
            </a:xfrm>
            <a:prstGeom prst="upArrow">
              <a:avLst>
                <a:gd name="adj1" fmla="val 50000"/>
                <a:gd name="adj2" fmla="val 6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15" name="Text Box 19"/>
            <p:cNvSpPr txBox="1">
              <a:spLocks noChangeArrowheads="1"/>
            </p:cNvSpPr>
            <p:nvPr/>
          </p:nvSpPr>
          <p:spPr bwMode="auto">
            <a:xfrm>
              <a:off x="4560" y="2208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0000"/>
                  </a:solidFill>
                </a:rPr>
                <a:t>10</a:t>
              </a:r>
              <a:endParaRPr lang="en-US" b="0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143000" y="4191000"/>
            <a:ext cx="6248400" cy="457200"/>
            <a:chOff x="672" y="2832"/>
            <a:chExt cx="3936" cy="288"/>
          </a:xfrm>
        </p:grpSpPr>
        <p:sp>
          <p:nvSpPr>
            <p:cNvPr id="55317" name="Text Box 21"/>
            <p:cNvSpPr txBox="1">
              <a:spLocks noChangeArrowheads="1"/>
            </p:cNvSpPr>
            <p:nvPr/>
          </p:nvSpPr>
          <p:spPr bwMode="auto">
            <a:xfrm>
              <a:off x="672" y="2832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/>
                <a:t>2</a:t>
              </a: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1296" y="2832"/>
              <a:ext cx="3312" cy="288"/>
              <a:chOff x="1296" y="2400"/>
              <a:chExt cx="3312" cy="288"/>
            </a:xfrm>
          </p:grpSpPr>
          <p:sp>
            <p:nvSpPr>
              <p:cNvPr id="55319" name="Text Box 23"/>
              <p:cNvSpPr txBox="1">
                <a:spLocks noChangeArrowheads="1"/>
              </p:cNvSpPr>
              <p:nvPr/>
            </p:nvSpPr>
            <p:spPr bwMode="auto">
              <a:xfrm>
                <a:off x="1296" y="2400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/>
                  <a:t>lt = </a:t>
                </a:r>
              </a:p>
            </p:txBody>
          </p:sp>
          <p:sp>
            <p:nvSpPr>
              <p:cNvPr id="55320" name="Text Box 24"/>
              <p:cNvSpPr txBox="1">
                <a:spLocks noChangeArrowheads="1"/>
              </p:cNvSpPr>
              <p:nvPr/>
            </p:nvSpPr>
            <p:spPr bwMode="auto">
              <a:xfrm>
                <a:off x="4128" y="2400"/>
                <a:ext cx="4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/>
                  <a:t>rt = </a:t>
                </a:r>
              </a:p>
            </p:txBody>
          </p:sp>
          <p:sp>
            <p:nvSpPr>
              <p:cNvPr id="55321" name="Text Box 25"/>
              <p:cNvSpPr txBox="1">
                <a:spLocks noChangeArrowheads="1"/>
              </p:cNvSpPr>
              <p:nvPr/>
            </p:nvSpPr>
            <p:spPr bwMode="auto">
              <a:xfrm>
                <a:off x="2736" y="2400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/>
                  <a:t>mid = </a:t>
                </a:r>
              </a:p>
            </p:txBody>
          </p:sp>
        </p:grp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2667000" y="3886200"/>
            <a:ext cx="381000" cy="781050"/>
            <a:chOff x="1728" y="2628"/>
            <a:chExt cx="240" cy="492"/>
          </a:xfrm>
        </p:grpSpPr>
        <p:sp>
          <p:nvSpPr>
            <p:cNvPr id="55323" name="Text Box 27"/>
            <p:cNvSpPr txBox="1">
              <a:spLocks noChangeArrowheads="1"/>
            </p:cNvSpPr>
            <p:nvPr/>
          </p:nvSpPr>
          <p:spPr bwMode="auto">
            <a:xfrm>
              <a:off x="1728" y="283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0000"/>
                  </a:solidFill>
                </a:rPr>
                <a:t>1</a:t>
              </a:r>
              <a:endParaRPr lang="en-US" b="0"/>
            </a:p>
          </p:txBody>
        </p:sp>
        <p:sp>
          <p:nvSpPr>
            <p:cNvPr id="55324" name="AutoShape 28"/>
            <p:cNvSpPr>
              <a:spLocks noChangeArrowheads="1"/>
            </p:cNvSpPr>
            <p:nvPr/>
          </p:nvSpPr>
          <p:spPr bwMode="auto">
            <a:xfrm>
              <a:off x="1747" y="2628"/>
              <a:ext cx="144" cy="240"/>
            </a:xfrm>
            <a:prstGeom prst="downArrow">
              <a:avLst>
                <a:gd name="adj1" fmla="val 50000"/>
                <a:gd name="adj2" fmla="val 41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1752600" y="2895600"/>
            <a:ext cx="3962400" cy="1689100"/>
            <a:chOff x="1104" y="1824"/>
            <a:chExt cx="2496" cy="1064"/>
          </a:xfrm>
        </p:grpSpPr>
        <p:sp>
          <p:nvSpPr>
            <p:cNvPr id="55326" name="AutoShape 30"/>
            <p:cNvSpPr>
              <a:spLocks noChangeArrowheads="1"/>
            </p:cNvSpPr>
            <p:nvPr/>
          </p:nvSpPr>
          <p:spPr bwMode="auto">
            <a:xfrm>
              <a:off x="1104" y="1824"/>
              <a:ext cx="144" cy="384"/>
            </a:xfrm>
            <a:prstGeom prst="upArrow">
              <a:avLst>
                <a:gd name="adj1" fmla="val 50000"/>
                <a:gd name="adj2" fmla="val 66667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27" name="Text Box 31"/>
            <p:cNvSpPr txBox="1">
              <a:spLocks noChangeArrowheads="1"/>
            </p:cNvSpPr>
            <p:nvPr/>
          </p:nvSpPr>
          <p:spPr bwMode="auto">
            <a:xfrm>
              <a:off x="3312" y="260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66FF"/>
                  </a:solidFill>
                </a:rPr>
                <a:t>2</a:t>
              </a:r>
              <a:endParaRPr lang="en-US" b="0"/>
            </a:p>
          </p:txBody>
        </p:sp>
      </p:grpSp>
      <p:grpSp>
        <p:nvGrpSpPr>
          <p:cNvPr id="10" name="Group 32"/>
          <p:cNvGrpSpPr>
            <a:grpSpLocks/>
          </p:cNvGrpSpPr>
          <p:nvPr/>
        </p:nvGrpSpPr>
        <p:grpSpPr bwMode="auto">
          <a:xfrm>
            <a:off x="1143000" y="4953000"/>
            <a:ext cx="6248400" cy="457200"/>
            <a:chOff x="672" y="2832"/>
            <a:chExt cx="3936" cy="288"/>
          </a:xfrm>
        </p:grpSpPr>
        <p:sp>
          <p:nvSpPr>
            <p:cNvPr id="55329" name="Text Box 33"/>
            <p:cNvSpPr txBox="1">
              <a:spLocks noChangeArrowheads="1"/>
            </p:cNvSpPr>
            <p:nvPr/>
          </p:nvSpPr>
          <p:spPr bwMode="auto">
            <a:xfrm>
              <a:off x="672" y="2832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/>
                <a:t>3</a:t>
              </a:r>
            </a:p>
          </p:txBody>
        </p:sp>
        <p:grpSp>
          <p:nvGrpSpPr>
            <p:cNvPr id="11" name="Group 34"/>
            <p:cNvGrpSpPr>
              <a:grpSpLocks/>
            </p:cNvGrpSpPr>
            <p:nvPr/>
          </p:nvGrpSpPr>
          <p:grpSpPr bwMode="auto">
            <a:xfrm>
              <a:off x="1296" y="2832"/>
              <a:ext cx="3312" cy="288"/>
              <a:chOff x="1296" y="2400"/>
              <a:chExt cx="3312" cy="288"/>
            </a:xfrm>
          </p:grpSpPr>
          <p:sp>
            <p:nvSpPr>
              <p:cNvPr id="55331" name="Text Box 35"/>
              <p:cNvSpPr txBox="1">
                <a:spLocks noChangeArrowheads="1"/>
              </p:cNvSpPr>
              <p:nvPr/>
            </p:nvSpPr>
            <p:spPr bwMode="auto">
              <a:xfrm>
                <a:off x="1296" y="2400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/>
                  <a:t>lt = </a:t>
                </a:r>
              </a:p>
            </p:txBody>
          </p:sp>
          <p:sp>
            <p:nvSpPr>
              <p:cNvPr id="55332" name="Text Box 36"/>
              <p:cNvSpPr txBox="1">
                <a:spLocks noChangeArrowheads="1"/>
              </p:cNvSpPr>
              <p:nvPr/>
            </p:nvSpPr>
            <p:spPr bwMode="auto">
              <a:xfrm>
                <a:off x="4128" y="2400"/>
                <a:ext cx="4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/>
                  <a:t>rt = </a:t>
                </a:r>
              </a:p>
            </p:txBody>
          </p:sp>
          <p:sp>
            <p:nvSpPr>
              <p:cNvPr id="55333" name="Text Box 37"/>
              <p:cNvSpPr txBox="1">
                <a:spLocks noChangeArrowheads="1"/>
              </p:cNvSpPr>
              <p:nvPr/>
            </p:nvSpPr>
            <p:spPr bwMode="auto">
              <a:xfrm>
                <a:off x="2736" y="2400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/>
                  <a:t>mid = </a:t>
                </a:r>
              </a:p>
            </p:txBody>
          </p:sp>
        </p:grpSp>
      </p:grp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1752600" y="6019800"/>
            <a:ext cx="55626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b="0">
                <a:solidFill>
                  <a:schemeClr val="accent2"/>
                </a:solidFill>
              </a:rPr>
              <a:t>(Array[5] = 8)    </a:t>
            </a:r>
            <a:r>
              <a:rPr lang="en-US" sz="2000">
                <a:solidFill>
                  <a:schemeClr val="accent2"/>
                </a:solidFill>
                <a:sym typeface="Symbol" pitchFamily="18" charset="2"/>
              </a:rPr>
              <a:t></a:t>
            </a:r>
            <a:r>
              <a:rPr lang="en-US" b="0">
                <a:solidFill>
                  <a:schemeClr val="accent2"/>
                </a:solidFill>
              </a:rPr>
              <a:t>     7   so… continue</a:t>
            </a:r>
            <a:endParaRPr lang="en-US" b="0"/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1676400" y="6096000"/>
            <a:ext cx="54864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b="0">
                <a:solidFill>
                  <a:schemeClr val="accent2"/>
                </a:solidFill>
              </a:rPr>
              <a:t>(Array[2] = 4)    </a:t>
            </a:r>
            <a:r>
              <a:rPr lang="en-US" sz="2000">
                <a:solidFill>
                  <a:schemeClr val="accent2"/>
                </a:solidFill>
                <a:sym typeface="Symbol" pitchFamily="18" charset="2"/>
              </a:rPr>
              <a:t></a:t>
            </a:r>
            <a:r>
              <a:rPr lang="en-US" b="0">
                <a:solidFill>
                  <a:schemeClr val="accent2"/>
                </a:solidFill>
              </a:rPr>
              <a:t>     7   so… continue</a:t>
            </a:r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3048000" y="2819400"/>
            <a:ext cx="5105400" cy="1828800"/>
            <a:chOff x="1920" y="1776"/>
            <a:chExt cx="3216" cy="1152"/>
          </a:xfrm>
        </p:grpSpPr>
        <p:grpSp>
          <p:nvGrpSpPr>
            <p:cNvPr id="13" name="Group 41"/>
            <p:cNvGrpSpPr>
              <a:grpSpLocks/>
            </p:cNvGrpSpPr>
            <p:nvPr/>
          </p:nvGrpSpPr>
          <p:grpSpPr bwMode="auto">
            <a:xfrm>
              <a:off x="3552" y="2496"/>
              <a:ext cx="1200" cy="432"/>
              <a:chOff x="3552" y="2496"/>
              <a:chExt cx="1200" cy="432"/>
            </a:xfrm>
          </p:grpSpPr>
          <p:sp>
            <p:nvSpPr>
              <p:cNvPr id="55338" name="Text Box 42"/>
              <p:cNvSpPr txBox="1">
                <a:spLocks noChangeArrowheads="1"/>
              </p:cNvSpPr>
              <p:nvPr/>
            </p:nvSpPr>
            <p:spPr bwMode="auto">
              <a:xfrm>
                <a:off x="4560" y="2640"/>
                <a:ext cx="19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>
                    <a:solidFill>
                      <a:srgbClr val="FF0000"/>
                    </a:solidFill>
                  </a:rPr>
                  <a:t>4</a:t>
                </a:r>
                <a:endParaRPr lang="en-US" b="0"/>
              </a:p>
            </p:txBody>
          </p:sp>
          <p:sp>
            <p:nvSpPr>
              <p:cNvPr id="55339" name="AutoShape 43"/>
              <p:cNvSpPr>
                <a:spLocks noChangeArrowheads="1"/>
              </p:cNvSpPr>
              <p:nvPr/>
            </p:nvSpPr>
            <p:spPr bwMode="auto">
              <a:xfrm rot="930731">
                <a:off x="3552" y="2496"/>
                <a:ext cx="1008" cy="144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14" name="Group 44"/>
            <p:cNvGrpSpPr>
              <a:grpSpLocks/>
            </p:cNvGrpSpPr>
            <p:nvPr/>
          </p:nvGrpSpPr>
          <p:grpSpPr bwMode="auto">
            <a:xfrm>
              <a:off x="1920" y="1776"/>
              <a:ext cx="3216" cy="480"/>
              <a:chOff x="1920" y="1776"/>
              <a:chExt cx="3216" cy="480"/>
            </a:xfrm>
          </p:grpSpPr>
          <p:sp>
            <p:nvSpPr>
              <p:cNvPr id="55341" name="AutoShape 45"/>
              <p:cNvSpPr>
                <a:spLocks noChangeArrowheads="1"/>
              </p:cNvSpPr>
              <p:nvPr/>
            </p:nvSpPr>
            <p:spPr bwMode="auto">
              <a:xfrm>
                <a:off x="1920" y="1824"/>
                <a:ext cx="144" cy="384"/>
              </a:xfrm>
              <a:prstGeom prst="upArrow">
                <a:avLst>
                  <a:gd name="adj1" fmla="val 50000"/>
                  <a:gd name="adj2" fmla="val 6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5342" name="Rectangle 46"/>
              <p:cNvSpPr>
                <a:spLocks noChangeArrowheads="1"/>
              </p:cNvSpPr>
              <p:nvPr/>
            </p:nvSpPr>
            <p:spPr bwMode="auto">
              <a:xfrm>
                <a:off x="4800" y="1824"/>
                <a:ext cx="336" cy="4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5343" name="Rectangle 4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240" cy="48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5584825" y="3706813"/>
            <a:ext cx="2035175" cy="1722437"/>
            <a:chOff x="3518" y="2335"/>
            <a:chExt cx="1282" cy="1085"/>
          </a:xfrm>
        </p:grpSpPr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4560" y="2928"/>
              <a:ext cx="240" cy="492"/>
              <a:chOff x="1728" y="2628"/>
              <a:chExt cx="240" cy="492"/>
            </a:xfrm>
          </p:grpSpPr>
          <p:sp>
            <p:nvSpPr>
              <p:cNvPr id="55346" name="Text Box 50"/>
              <p:cNvSpPr txBox="1">
                <a:spLocks noChangeArrowheads="1"/>
              </p:cNvSpPr>
              <p:nvPr/>
            </p:nvSpPr>
            <p:spPr bwMode="auto">
              <a:xfrm>
                <a:off x="1728" y="2832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>
                    <a:solidFill>
                      <a:srgbClr val="FF0000"/>
                    </a:solidFill>
                  </a:rPr>
                  <a:t>4</a:t>
                </a:r>
                <a:endParaRPr lang="en-US" b="0"/>
              </a:p>
            </p:txBody>
          </p:sp>
          <p:sp>
            <p:nvSpPr>
              <p:cNvPr id="55347" name="AutoShape 51"/>
              <p:cNvSpPr>
                <a:spLocks noChangeArrowheads="1"/>
              </p:cNvSpPr>
              <p:nvPr/>
            </p:nvSpPr>
            <p:spPr bwMode="auto">
              <a:xfrm>
                <a:off x="1747" y="2628"/>
                <a:ext cx="144" cy="240"/>
              </a:xfrm>
              <a:prstGeom prst="downArrow">
                <a:avLst>
                  <a:gd name="adj1" fmla="val 50000"/>
                  <a:gd name="adj2" fmla="val 41667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55348" name="Freeform 52"/>
            <p:cNvSpPr>
              <a:spLocks/>
            </p:cNvSpPr>
            <p:nvPr/>
          </p:nvSpPr>
          <p:spPr bwMode="auto">
            <a:xfrm>
              <a:off x="3518" y="2335"/>
              <a:ext cx="1045" cy="411"/>
            </a:xfrm>
            <a:custGeom>
              <a:avLst/>
              <a:gdLst/>
              <a:ahLst/>
              <a:cxnLst>
                <a:cxn ang="0">
                  <a:pos x="52" y="162"/>
                </a:cxn>
                <a:cxn ang="0">
                  <a:pos x="241" y="222"/>
                </a:cxn>
                <a:cxn ang="0">
                  <a:pos x="412" y="282"/>
                </a:cxn>
                <a:cxn ang="0">
                  <a:pos x="644" y="342"/>
                </a:cxn>
                <a:cxn ang="0">
                  <a:pos x="721" y="385"/>
                </a:cxn>
                <a:cxn ang="0">
                  <a:pos x="952" y="411"/>
                </a:cxn>
                <a:cxn ang="0">
                  <a:pos x="1046" y="385"/>
                </a:cxn>
                <a:cxn ang="0">
                  <a:pos x="918" y="240"/>
                </a:cxn>
                <a:cxn ang="0">
                  <a:pos x="652" y="171"/>
                </a:cxn>
                <a:cxn ang="0">
                  <a:pos x="515" y="111"/>
                </a:cxn>
                <a:cxn ang="0">
                  <a:pos x="429" y="68"/>
                </a:cxn>
                <a:cxn ang="0">
                  <a:pos x="138" y="0"/>
                </a:cxn>
                <a:cxn ang="0">
                  <a:pos x="44" y="25"/>
                </a:cxn>
                <a:cxn ang="0">
                  <a:pos x="18" y="34"/>
                </a:cxn>
                <a:cxn ang="0">
                  <a:pos x="1" y="60"/>
                </a:cxn>
                <a:cxn ang="0">
                  <a:pos x="35" y="137"/>
                </a:cxn>
                <a:cxn ang="0">
                  <a:pos x="61" y="154"/>
                </a:cxn>
                <a:cxn ang="0">
                  <a:pos x="52" y="162"/>
                </a:cxn>
              </a:cxnLst>
              <a:rect l="0" t="0" r="r" b="b"/>
              <a:pathLst>
                <a:path w="1046" h="411">
                  <a:moveTo>
                    <a:pt x="52" y="162"/>
                  </a:moveTo>
                  <a:cubicBezTo>
                    <a:pt x="115" y="184"/>
                    <a:pt x="178" y="203"/>
                    <a:pt x="241" y="222"/>
                  </a:cubicBezTo>
                  <a:cubicBezTo>
                    <a:pt x="283" y="266"/>
                    <a:pt x="357" y="264"/>
                    <a:pt x="412" y="282"/>
                  </a:cubicBezTo>
                  <a:cubicBezTo>
                    <a:pt x="489" y="308"/>
                    <a:pt x="564" y="324"/>
                    <a:pt x="644" y="342"/>
                  </a:cubicBezTo>
                  <a:cubicBezTo>
                    <a:pt x="673" y="349"/>
                    <a:pt x="692" y="381"/>
                    <a:pt x="721" y="385"/>
                  </a:cubicBezTo>
                  <a:cubicBezTo>
                    <a:pt x="883" y="407"/>
                    <a:pt x="806" y="398"/>
                    <a:pt x="952" y="411"/>
                  </a:cubicBezTo>
                  <a:cubicBezTo>
                    <a:pt x="985" y="404"/>
                    <a:pt x="1014" y="396"/>
                    <a:pt x="1046" y="385"/>
                  </a:cubicBezTo>
                  <a:cubicBezTo>
                    <a:pt x="1029" y="312"/>
                    <a:pt x="993" y="263"/>
                    <a:pt x="918" y="240"/>
                  </a:cubicBezTo>
                  <a:cubicBezTo>
                    <a:pt x="825" y="147"/>
                    <a:pt x="843" y="180"/>
                    <a:pt x="652" y="171"/>
                  </a:cubicBezTo>
                  <a:cubicBezTo>
                    <a:pt x="603" y="155"/>
                    <a:pt x="563" y="128"/>
                    <a:pt x="515" y="111"/>
                  </a:cubicBezTo>
                  <a:cubicBezTo>
                    <a:pt x="485" y="81"/>
                    <a:pt x="470" y="79"/>
                    <a:pt x="429" y="68"/>
                  </a:cubicBezTo>
                  <a:cubicBezTo>
                    <a:pt x="346" y="12"/>
                    <a:pt x="234" y="9"/>
                    <a:pt x="138" y="0"/>
                  </a:cubicBezTo>
                  <a:cubicBezTo>
                    <a:pt x="79" y="11"/>
                    <a:pt x="107" y="4"/>
                    <a:pt x="44" y="25"/>
                  </a:cubicBezTo>
                  <a:cubicBezTo>
                    <a:pt x="35" y="28"/>
                    <a:pt x="18" y="34"/>
                    <a:pt x="18" y="34"/>
                  </a:cubicBezTo>
                  <a:cubicBezTo>
                    <a:pt x="12" y="43"/>
                    <a:pt x="3" y="50"/>
                    <a:pt x="1" y="60"/>
                  </a:cubicBezTo>
                  <a:cubicBezTo>
                    <a:pt x="0" y="65"/>
                    <a:pt x="32" y="133"/>
                    <a:pt x="35" y="137"/>
                  </a:cubicBezTo>
                  <a:cubicBezTo>
                    <a:pt x="42" y="145"/>
                    <a:pt x="52" y="148"/>
                    <a:pt x="61" y="154"/>
                  </a:cubicBezTo>
                  <a:cubicBezTo>
                    <a:pt x="71" y="188"/>
                    <a:pt x="75" y="187"/>
                    <a:pt x="52" y="16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7" name="Group 53"/>
          <p:cNvGrpSpPr>
            <a:grpSpLocks/>
          </p:cNvGrpSpPr>
          <p:nvPr/>
        </p:nvGrpSpPr>
        <p:grpSpPr bwMode="auto">
          <a:xfrm>
            <a:off x="1066800" y="2819400"/>
            <a:ext cx="3436938" cy="2597150"/>
            <a:chOff x="672" y="1776"/>
            <a:chExt cx="2165" cy="1636"/>
          </a:xfrm>
        </p:grpSpPr>
        <p:grpSp>
          <p:nvGrpSpPr>
            <p:cNvPr id="18" name="Group 54"/>
            <p:cNvGrpSpPr>
              <a:grpSpLocks/>
            </p:cNvGrpSpPr>
            <p:nvPr/>
          </p:nvGrpSpPr>
          <p:grpSpPr bwMode="auto">
            <a:xfrm>
              <a:off x="672" y="1824"/>
              <a:ext cx="2165" cy="1588"/>
              <a:chOff x="672" y="1824"/>
              <a:chExt cx="2165" cy="1588"/>
            </a:xfrm>
          </p:grpSpPr>
          <p:grpSp>
            <p:nvGrpSpPr>
              <p:cNvPr id="19" name="Group 55"/>
              <p:cNvGrpSpPr>
                <a:grpSpLocks/>
              </p:cNvGrpSpPr>
              <p:nvPr/>
            </p:nvGrpSpPr>
            <p:grpSpPr bwMode="auto">
              <a:xfrm>
                <a:off x="1681" y="2400"/>
                <a:ext cx="1156" cy="1012"/>
                <a:chOff x="1681" y="2400"/>
                <a:chExt cx="1156" cy="1012"/>
              </a:xfrm>
            </p:grpSpPr>
            <p:sp>
              <p:nvSpPr>
                <p:cNvPr id="5535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1737" y="3124"/>
                  <a:ext cx="19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50000"/>
                    </a:spcBef>
                  </a:pPr>
                  <a:r>
                    <a:rPr lang="en-US" b="0">
                      <a:solidFill>
                        <a:srgbClr val="FF0000"/>
                      </a:solidFill>
                    </a:rPr>
                    <a:t>3</a:t>
                  </a:r>
                  <a:endParaRPr lang="en-US" b="0"/>
                </a:p>
              </p:txBody>
            </p:sp>
            <p:sp>
              <p:nvSpPr>
                <p:cNvPr id="55353" name="AutoShape 57"/>
                <p:cNvSpPr>
                  <a:spLocks noChangeArrowheads="1"/>
                </p:cNvSpPr>
                <p:nvPr/>
              </p:nvSpPr>
              <p:spPr bwMode="auto">
                <a:xfrm rot="9734361">
                  <a:off x="1877" y="3001"/>
                  <a:ext cx="960" cy="144"/>
                </a:xfrm>
                <a:prstGeom prst="rightArrow">
                  <a:avLst>
                    <a:gd name="adj1" fmla="val 50000"/>
                    <a:gd name="adj2" fmla="val 16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55354" name="Freeform 58"/>
                <p:cNvSpPr>
                  <a:spLocks/>
                </p:cNvSpPr>
                <p:nvPr/>
              </p:nvSpPr>
              <p:spPr bwMode="auto">
                <a:xfrm>
                  <a:off x="1681" y="2400"/>
                  <a:ext cx="197" cy="328"/>
                </a:xfrm>
                <a:custGeom>
                  <a:avLst/>
                  <a:gdLst/>
                  <a:ahLst/>
                  <a:cxnLst>
                    <a:cxn ang="0">
                      <a:pos x="47" y="22"/>
                    </a:cxn>
                    <a:cxn ang="0">
                      <a:pos x="154" y="35"/>
                    </a:cxn>
                    <a:cxn ang="0">
                      <a:pos x="167" y="151"/>
                    </a:cxn>
                    <a:cxn ang="0">
                      <a:pos x="175" y="163"/>
                    </a:cxn>
                    <a:cxn ang="0">
                      <a:pos x="197" y="228"/>
                    </a:cxn>
                    <a:cxn ang="0">
                      <a:pos x="192" y="266"/>
                    </a:cxn>
                    <a:cxn ang="0">
                      <a:pos x="137" y="296"/>
                    </a:cxn>
                    <a:cxn ang="0">
                      <a:pos x="72" y="301"/>
                    </a:cxn>
                    <a:cxn ang="0">
                      <a:pos x="21" y="245"/>
                    </a:cxn>
                    <a:cxn ang="0">
                      <a:pos x="0" y="206"/>
                    </a:cxn>
                    <a:cxn ang="0">
                      <a:pos x="34" y="125"/>
                    </a:cxn>
                    <a:cxn ang="0">
                      <a:pos x="38" y="48"/>
                    </a:cxn>
                    <a:cxn ang="0">
                      <a:pos x="47" y="22"/>
                    </a:cxn>
                  </a:cxnLst>
                  <a:rect l="0" t="0" r="r" b="b"/>
                  <a:pathLst>
                    <a:path w="197" h="328">
                      <a:moveTo>
                        <a:pt x="47" y="22"/>
                      </a:moveTo>
                      <a:cubicBezTo>
                        <a:pt x="88" y="29"/>
                        <a:pt x="105" y="32"/>
                        <a:pt x="154" y="35"/>
                      </a:cubicBezTo>
                      <a:cubicBezTo>
                        <a:pt x="175" y="102"/>
                        <a:pt x="149" y="12"/>
                        <a:pt x="167" y="151"/>
                      </a:cubicBezTo>
                      <a:cubicBezTo>
                        <a:pt x="168" y="156"/>
                        <a:pt x="173" y="159"/>
                        <a:pt x="175" y="163"/>
                      </a:cubicBezTo>
                      <a:cubicBezTo>
                        <a:pt x="185" y="183"/>
                        <a:pt x="189" y="207"/>
                        <a:pt x="197" y="228"/>
                      </a:cubicBezTo>
                      <a:cubicBezTo>
                        <a:pt x="195" y="241"/>
                        <a:pt x="197" y="254"/>
                        <a:pt x="192" y="266"/>
                      </a:cubicBezTo>
                      <a:cubicBezTo>
                        <a:pt x="186" y="280"/>
                        <a:pt x="150" y="288"/>
                        <a:pt x="137" y="296"/>
                      </a:cubicBezTo>
                      <a:cubicBezTo>
                        <a:pt x="115" y="328"/>
                        <a:pt x="101" y="319"/>
                        <a:pt x="72" y="301"/>
                      </a:cubicBezTo>
                      <a:cubicBezTo>
                        <a:pt x="57" y="277"/>
                        <a:pt x="45" y="260"/>
                        <a:pt x="21" y="245"/>
                      </a:cubicBezTo>
                      <a:cubicBezTo>
                        <a:pt x="12" y="232"/>
                        <a:pt x="5" y="221"/>
                        <a:pt x="0" y="206"/>
                      </a:cubicBezTo>
                      <a:cubicBezTo>
                        <a:pt x="7" y="176"/>
                        <a:pt x="25" y="154"/>
                        <a:pt x="34" y="125"/>
                      </a:cubicBezTo>
                      <a:cubicBezTo>
                        <a:pt x="35" y="99"/>
                        <a:pt x="33" y="73"/>
                        <a:pt x="38" y="48"/>
                      </a:cubicBezTo>
                      <a:cubicBezTo>
                        <a:pt x="47" y="0"/>
                        <a:pt x="61" y="83"/>
                        <a:pt x="47" y="22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  <p:grpSp>
            <p:nvGrpSpPr>
              <p:cNvPr id="20" name="Group 59"/>
              <p:cNvGrpSpPr>
                <a:grpSpLocks/>
              </p:cNvGrpSpPr>
              <p:nvPr/>
            </p:nvGrpSpPr>
            <p:grpSpPr bwMode="auto">
              <a:xfrm>
                <a:off x="672" y="1824"/>
                <a:ext cx="1012" cy="432"/>
                <a:chOff x="668" y="1816"/>
                <a:chExt cx="1012" cy="432"/>
              </a:xfrm>
            </p:grpSpPr>
            <p:sp>
              <p:nvSpPr>
                <p:cNvPr id="55356" name="AutoShape 60"/>
                <p:cNvSpPr>
                  <a:spLocks noChangeArrowheads="1"/>
                </p:cNvSpPr>
                <p:nvPr/>
              </p:nvSpPr>
              <p:spPr bwMode="auto">
                <a:xfrm>
                  <a:off x="1536" y="1824"/>
                  <a:ext cx="144" cy="384"/>
                </a:xfrm>
                <a:prstGeom prst="upArrow">
                  <a:avLst>
                    <a:gd name="adj1" fmla="val 50000"/>
                    <a:gd name="adj2" fmla="val 66667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55357" name="Rectangle 61"/>
                <p:cNvSpPr>
                  <a:spLocks noChangeArrowheads="1"/>
                </p:cNvSpPr>
                <p:nvPr/>
              </p:nvSpPr>
              <p:spPr bwMode="auto">
                <a:xfrm>
                  <a:off x="668" y="1816"/>
                  <a:ext cx="288" cy="43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</p:grpSp>
        </p:grpSp>
        <p:sp>
          <p:nvSpPr>
            <p:cNvPr id="55358" name="Rectangle 62"/>
            <p:cNvSpPr>
              <a:spLocks noChangeArrowheads="1"/>
            </p:cNvSpPr>
            <p:nvPr/>
          </p:nvSpPr>
          <p:spPr bwMode="auto">
            <a:xfrm>
              <a:off x="1056" y="1776"/>
              <a:ext cx="240" cy="4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1" name="Group 63"/>
          <p:cNvGrpSpPr>
            <a:grpSpLocks/>
          </p:cNvGrpSpPr>
          <p:nvPr/>
        </p:nvGrpSpPr>
        <p:grpSpPr bwMode="auto">
          <a:xfrm>
            <a:off x="2743200" y="2819400"/>
            <a:ext cx="2895600" cy="2590800"/>
            <a:chOff x="1728" y="1776"/>
            <a:chExt cx="1824" cy="1632"/>
          </a:xfrm>
        </p:grpSpPr>
        <p:sp>
          <p:nvSpPr>
            <p:cNvPr id="55360" name="Text Box 64"/>
            <p:cNvSpPr txBox="1">
              <a:spLocks noChangeArrowheads="1"/>
            </p:cNvSpPr>
            <p:nvPr/>
          </p:nvSpPr>
          <p:spPr bwMode="auto">
            <a:xfrm>
              <a:off x="3312" y="312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66FF"/>
                  </a:solidFill>
                </a:rPr>
                <a:t>3</a:t>
              </a:r>
              <a:endParaRPr lang="en-US" b="0"/>
            </a:p>
          </p:txBody>
        </p:sp>
        <p:sp>
          <p:nvSpPr>
            <p:cNvPr id="55361" name="AutoShape 65"/>
            <p:cNvSpPr>
              <a:spLocks noChangeArrowheads="1"/>
            </p:cNvSpPr>
            <p:nvPr/>
          </p:nvSpPr>
          <p:spPr bwMode="auto">
            <a:xfrm rot="-1404141">
              <a:off x="1728" y="1776"/>
              <a:ext cx="144" cy="384"/>
            </a:xfrm>
            <a:prstGeom prst="upArrow">
              <a:avLst>
                <a:gd name="adj1" fmla="val 50000"/>
                <a:gd name="adj2" fmla="val 66667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5362" name="Text Box 66"/>
          <p:cNvSpPr txBox="1">
            <a:spLocks noChangeArrowheads="1"/>
          </p:cNvSpPr>
          <p:nvPr/>
        </p:nvSpPr>
        <p:spPr bwMode="auto">
          <a:xfrm>
            <a:off x="1676400" y="6172200"/>
            <a:ext cx="54864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b="0">
                <a:solidFill>
                  <a:schemeClr val="accent2"/>
                </a:solidFill>
              </a:rPr>
              <a:t>(Array[3] = 6)    </a:t>
            </a:r>
            <a:r>
              <a:rPr lang="en-US" sz="2000">
                <a:solidFill>
                  <a:schemeClr val="accent2"/>
                </a:solidFill>
                <a:sym typeface="Symbol" pitchFamily="18" charset="2"/>
              </a:rPr>
              <a:t></a:t>
            </a:r>
            <a:r>
              <a:rPr lang="en-US" b="0">
                <a:solidFill>
                  <a:schemeClr val="accent2"/>
                </a:solidFill>
              </a:rPr>
              <a:t>     7   so ... continue</a:t>
            </a:r>
          </a:p>
        </p:txBody>
      </p:sp>
      <p:grpSp>
        <p:nvGrpSpPr>
          <p:cNvPr id="22" name="Group 67"/>
          <p:cNvGrpSpPr>
            <a:grpSpLocks/>
          </p:cNvGrpSpPr>
          <p:nvPr/>
        </p:nvGrpSpPr>
        <p:grpSpPr bwMode="auto">
          <a:xfrm>
            <a:off x="1143000" y="5715000"/>
            <a:ext cx="6248400" cy="457200"/>
            <a:chOff x="672" y="2832"/>
            <a:chExt cx="3936" cy="288"/>
          </a:xfrm>
        </p:grpSpPr>
        <p:sp>
          <p:nvSpPr>
            <p:cNvPr id="55364" name="Text Box 68"/>
            <p:cNvSpPr txBox="1">
              <a:spLocks noChangeArrowheads="1"/>
            </p:cNvSpPr>
            <p:nvPr/>
          </p:nvSpPr>
          <p:spPr bwMode="auto">
            <a:xfrm>
              <a:off x="672" y="2832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/>
                <a:t>4</a:t>
              </a:r>
            </a:p>
          </p:txBody>
        </p:sp>
        <p:grpSp>
          <p:nvGrpSpPr>
            <p:cNvPr id="23" name="Group 69"/>
            <p:cNvGrpSpPr>
              <a:grpSpLocks/>
            </p:cNvGrpSpPr>
            <p:nvPr/>
          </p:nvGrpSpPr>
          <p:grpSpPr bwMode="auto">
            <a:xfrm>
              <a:off x="1296" y="2832"/>
              <a:ext cx="3312" cy="288"/>
              <a:chOff x="1296" y="2400"/>
              <a:chExt cx="3312" cy="288"/>
            </a:xfrm>
          </p:grpSpPr>
          <p:sp>
            <p:nvSpPr>
              <p:cNvPr id="55366" name="Text Box 70"/>
              <p:cNvSpPr txBox="1">
                <a:spLocks noChangeArrowheads="1"/>
              </p:cNvSpPr>
              <p:nvPr/>
            </p:nvSpPr>
            <p:spPr bwMode="auto">
              <a:xfrm>
                <a:off x="1296" y="2400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/>
                  <a:t>lt = </a:t>
                </a:r>
              </a:p>
            </p:txBody>
          </p:sp>
          <p:sp>
            <p:nvSpPr>
              <p:cNvPr id="55367" name="Text Box 71"/>
              <p:cNvSpPr txBox="1">
                <a:spLocks noChangeArrowheads="1"/>
              </p:cNvSpPr>
              <p:nvPr/>
            </p:nvSpPr>
            <p:spPr bwMode="auto">
              <a:xfrm>
                <a:off x="4128" y="2400"/>
                <a:ext cx="4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/>
                  <a:t>rt = </a:t>
                </a:r>
              </a:p>
            </p:txBody>
          </p:sp>
          <p:sp>
            <p:nvSpPr>
              <p:cNvPr id="55368" name="Text Box 72"/>
              <p:cNvSpPr txBox="1">
                <a:spLocks noChangeArrowheads="1"/>
              </p:cNvSpPr>
              <p:nvPr/>
            </p:nvSpPr>
            <p:spPr bwMode="auto">
              <a:xfrm>
                <a:off x="2736" y="2400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/>
                  <a:t>mid = </a:t>
                </a:r>
              </a:p>
            </p:txBody>
          </p:sp>
        </p:grpSp>
      </p:grpSp>
      <p:grpSp>
        <p:nvGrpSpPr>
          <p:cNvPr id="24" name="Group 73"/>
          <p:cNvGrpSpPr>
            <a:grpSpLocks/>
          </p:cNvGrpSpPr>
          <p:nvPr/>
        </p:nvGrpSpPr>
        <p:grpSpPr bwMode="auto">
          <a:xfrm>
            <a:off x="3413125" y="2901950"/>
            <a:ext cx="2212975" cy="3235325"/>
            <a:chOff x="2150" y="1828"/>
            <a:chExt cx="1394" cy="2038"/>
          </a:xfrm>
        </p:grpSpPr>
        <p:sp>
          <p:nvSpPr>
            <p:cNvPr id="55370" name="AutoShape 74"/>
            <p:cNvSpPr>
              <a:spLocks noChangeArrowheads="1"/>
            </p:cNvSpPr>
            <p:nvPr/>
          </p:nvSpPr>
          <p:spPr bwMode="auto">
            <a:xfrm rot="-1404141">
              <a:off x="2150" y="1828"/>
              <a:ext cx="144" cy="384"/>
            </a:xfrm>
            <a:prstGeom prst="upArrow">
              <a:avLst>
                <a:gd name="adj1" fmla="val 50000"/>
                <a:gd name="adj2" fmla="val 66667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71" name="Text Box 75"/>
            <p:cNvSpPr txBox="1">
              <a:spLocks noChangeArrowheads="1"/>
            </p:cNvSpPr>
            <p:nvPr/>
          </p:nvSpPr>
          <p:spPr bwMode="auto">
            <a:xfrm>
              <a:off x="3304" y="357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66FF"/>
                  </a:solidFill>
                </a:rPr>
                <a:t>4</a:t>
              </a:r>
              <a:endParaRPr lang="en-US" b="0"/>
            </a:p>
          </p:txBody>
        </p:sp>
      </p:grpSp>
      <p:sp>
        <p:nvSpPr>
          <p:cNvPr id="55372" name="Text Box 76"/>
          <p:cNvSpPr txBox="1">
            <a:spLocks noChangeArrowheads="1"/>
          </p:cNvSpPr>
          <p:nvPr/>
        </p:nvSpPr>
        <p:spPr bwMode="auto">
          <a:xfrm>
            <a:off x="1828800" y="6248400"/>
            <a:ext cx="5486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en-US" b="0">
                <a:solidFill>
                  <a:schemeClr val="accent2"/>
                </a:solidFill>
              </a:rPr>
              <a:t>(Array[4] = 7)    =     7   </a:t>
            </a:r>
            <a:r>
              <a:rPr lang="en-US" b="0">
                <a:solidFill>
                  <a:srgbClr val="FF0000"/>
                </a:solidFill>
              </a:rPr>
              <a:t>Found!!!!</a:t>
            </a:r>
            <a:endParaRPr lang="en-US" b="0">
              <a:solidFill>
                <a:schemeClr val="accent2"/>
              </a:solidFill>
            </a:endParaRPr>
          </a:p>
        </p:txBody>
      </p:sp>
      <p:grpSp>
        <p:nvGrpSpPr>
          <p:cNvPr id="25" name="Group 77"/>
          <p:cNvGrpSpPr>
            <a:grpSpLocks/>
          </p:cNvGrpSpPr>
          <p:nvPr/>
        </p:nvGrpSpPr>
        <p:grpSpPr bwMode="auto">
          <a:xfrm>
            <a:off x="2312988" y="2754313"/>
            <a:ext cx="2279650" cy="3417887"/>
            <a:chOff x="1457" y="1735"/>
            <a:chExt cx="1436" cy="2153"/>
          </a:xfrm>
        </p:grpSpPr>
        <p:grpSp>
          <p:nvGrpSpPr>
            <p:cNvPr id="26" name="Group 78"/>
            <p:cNvGrpSpPr>
              <a:grpSpLocks/>
            </p:cNvGrpSpPr>
            <p:nvPr/>
          </p:nvGrpSpPr>
          <p:grpSpPr bwMode="auto">
            <a:xfrm>
              <a:off x="1457" y="1735"/>
              <a:ext cx="473" cy="519"/>
              <a:chOff x="1457" y="1735"/>
              <a:chExt cx="473" cy="519"/>
            </a:xfrm>
          </p:grpSpPr>
          <p:sp>
            <p:nvSpPr>
              <p:cNvPr id="55375" name="Freeform 79"/>
              <p:cNvSpPr>
                <a:spLocks/>
              </p:cNvSpPr>
              <p:nvPr/>
            </p:nvSpPr>
            <p:spPr bwMode="auto">
              <a:xfrm>
                <a:off x="1457" y="1735"/>
                <a:ext cx="473" cy="519"/>
              </a:xfrm>
              <a:custGeom>
                <a:avLst/>
                <a:gdLst/>
                <a:ahLst/>
                <a:cxnLst>
                  <a:cxn ang="0">
                    <a:pos x="59" y="414"/>
                  </a:cxn>
                  <a:cxn ang="0">
                    <a:pos x="108" y="519"/>
                  </a:cxn>
                  <a:cxn ang="0">
                    <a:pos x="173" y="511"/>
                  </a:cxn>
                  <a:cxn ang="0">
                    <a:pos x="270" y="478"/>
                  </a:cxn>
                  <a:cxn ang="0">
                    <a:pos x="367" y="470"/>
                  </a:cxn>
                  <a:cxn ang="0">
                    <a:pos x="449" y="446"/>
                  </a:cxn>
                  <a:cxn ang="0">
                    <a:pos x="473" y="438"/>
                  </a:cxn>
                  <a:cxn ang="0">
                    <a:pos x="432" y="284"/>
                  </a:cxn>
                  <a:cxn ang="0">
                    <a:pos x="408" y="203"/>
                  </a:cxn>
                  <a:cxn ang="0">
                    <a:pos x="392" y="65"/>
                  </a:cxn>
                  <a:cxn ang="0">
                    <a:pos x="278" y="0"/>
                  </a:cxn>
                  <a:cxn ang="0">
                    <a:pos x="165" y="16"/>
                  </a:cxn>
                  <a:cxn ang="0">
                    <a:pos x="92" y="97"/>
                  </a:cxn>
                  <a:cxn ang="0">
                    <a:pos x="43" y="154"/>
                  </a:cxn>
                  <a:cxn ang="0">
                    <a:pos x="19" y="195"/>
                  </a:cxn>
                  <a:cxn ang="0">
                    <a:pos x="19" y="349"/>
                  </a:cxn>
                  <a:cxn ang="0">
                    <a:pos x="59" y="414"/>
                  </a:cxn>
                </a:cxnLst>
                <a:rect l="0" t="0" r="r" b="b"/>
                <a:pathLst>
                  <a:path w="473" h="519">
                    <a:moveTo>
                      <a:pt x="59" y="414"/>
                    </a:moveTo>
                    <a:cubicBezTo>
                      <a:pt x="66" y="484"/>
                      <a:pt x="51" y="500"/>
                      <a:pt x="108" y="519"/>
                    </a:cubicBezTo>
                    <a:cubicBezTo>
                      <a:pt x="130" y="516"/>
                      <a:pt x="152" y="515"/>
                      <a:pt x="173" y="511"/>
                    </a:cubicBezTo>
                    <a:cubicBezTo>
                      <a:pt x="204" y="504"/>
                      <a:pt x="238" y="482"/>
                      <a:pt x="270" y="478"/>
                    </a:cubicBezTo>
                    <a:cubicBezTo>
                      <a:pt x="302" y="474"/>
                      <a:pt x="335" y="473"/>
                      <a:pt x="367" y="470"/>
                    </a:cubicBezTo>
                    <a:cubicBezTo>
                      <a:pt x="416" y="458"/>
                      <a:pt x="391" y="465"/>
                      <a:pt x="449" y="446"/>
                    </a:cubicBezTo>
                    <a:cubicBezTo>
                      <a:pt x="457" y="443"/>
                      <a:pt x="473" y="438"/>
                      <a:pt x="473" y="438"/>
                    </a:cubicBezTo>
                    <a:cubicBezTo>
                      <a:pt x="467" y="378"/>
                      <a:pt x="466" y="332"/>
                      <a:pt x="432" y="284"/>
                    </a:cubicBezTo>
                    <a:cubicBezTo>
                      <a:pt x="423" y="257"/>
                      <a:pt x="417" y="230"/>
                      <a:pt x="408" y="203"/>
                    </a:cubicBezTo>
                    <a:cubicBezTo>
                      <a:pt x="405" y="157"/>
                      <a:pt x="421" y="101"/>
                      <a:pt x="392" y="65"/>
                    </a:cubicBezTo>
                    <a:cubicBezTo>
                      <a:pt x="367" y="35"/>
                      <a:pt x="314" y="12"/>
                      <a:pt x="278" y="0"/>
                    </a:cubicBezTo>
                    <a:cubicBezTo>
                      <a:pt x="253" y="2"/>
                      <a:pt x="197" y="0"/>
                      <a:pt x="165" y="16"/>
                    </a:cubicBezTo>
                    <a:cubicBezTo>
                      <a:pt x="124" y="36"/>
                      <a:pt x="123" y="64"/>
                      <a:pt x="92" y="97"/>
                    </a:cubicBezTo>
                    <a:cubicBezTo>
                      <a:pt x="75" y="115"/>
                      <a:pt x="55" y="131"/>
                      <a:pt x="43" y="154"/>
                    </a:cubicBezTo>
                    <a:cubicBezTo>
                      <a:pt x="21" y="197"/>
                      <a:pt x="51" y="161"/>
                      <a:pt x="19" y="195"/>
                    </a:cubicBezTo>
                    <a:cubicBezTo>
                      <a:pt x="7" y="254"/>
                      <a:pt x="0" y="272"/>
                      <a:pt x="19" y="349"/>
                    </a:cubicBezTo>
                    <a:cubicBezTo>
                      <a:pt x="25" y="374"/>
                      <a:pt x="48" y="391"/>
                      <a:pt x="59" y="41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5376" name="AutoShape 80"/>
              <p:cNvSpPr>
                <a:spLocks noChangeArrowheads="1"/>
              </p:cNvSpPr>
              <p:nvPr/>
            </p:nvSpPr>
            <p:spPr bwMode="auto">
              <a:xfrm rot="1651087">
                <a:off x="1680" y="1824"/>
                <a:ext cx="144" cy="384"/>
              </a:xfrm>
              <a:prstGeom prst="upArrow">
                <a:avLst>
                  <a:gd name="adj1" fmla="val 50000"/>
                  <a:gd name="adj2" fmla="val 6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27" name="Group 81"/>
            <p:cNvGrpSpPr>
              <a:grpSpLocks/>
            </p:cNvGrpSpPr>
            <p:nvPr/>
          </p:nvGrpSpPr>
          <p:grpSpPr bwMode="auto">
            <a:xfrm>
              <a:off x="1680" y="2862"/>
              <a:ext cx="1213" cy="1026"/>
              <a:chOff x="1680" y="2862"/>
              <a:chExt cx="1213" cy="1026"/>
            </a:xfrm>
          </p:grpSpPr>
          <p:sp>
            <p:nvSpPr>
              <p:cNvPr id="55378" name="Text Box 82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50000"/>
                  </a:spcBef>
                </a:pPr>
                <a:r>
                  <a:rPr lang="en-US" b="0">
                    <a:solidFill>
                      <a:srgbClr val="FF0000"/>
                    </a:solidFill>
                  </a:rPr>
                  <a:t>4</a:t>
                </a:r>
                <a:endParaRPr lang="en-US" b="0"/>
              </a:p>
            </p:txBody>
          </p:sp>
          <p:sp>
            <p:nvSpPr>
              <p:cNvPr id="55379" name="AutoShape 83"/>
              <p:cNvSpPr>
                <a:spLocks noChangeArrowheads="1"/>
              </p:cNvSpPr>
              <p:nvPr/>
            </p:nvSpPr>
            <p:spPr bwMode="auto">
              <a:xfrm rot="-1307109">
                <a:off x="1940" y="3432"/>
                <a:ext cx="837" cy="138"/>
              </a:xfrm>
              <a:prstGeom prst="leftArrow">
                <a:avLst>
                  <a:gd name="adj1" fmla="val 50000"/>
                  <a:gd name="adj2" fmla="val 15163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5380" name="Freeform 84"/>
              <p:cNvSpPr>
                <a:spLocks/>
              </p:cNvSpPr>
              <p:nvPr/>
            </p:nvSpPr>
            <p:spPr bwMode="auto">
              <a:xfrm>
                <a:off x="1857" y="2862"/>
                <a:ext cx="1036" cy="422"/>
              </a:xfrm>
              <a:custGeom>
                <a:avLst/>
                <a:gdLst/>
                <a:ahLst/>
                <a:cxnLst>
                  <a:cxn ang="0">
                    <a:pos x="57" y="276"/>
                  </a:cxn>
                  <a:cxn ang="0">
                    <a:pos x="32" y="284"/>
                  </a:cxn>
                  <a:cxn ang="0">
                    <a:pos x="0" y="332"/>
                  </a:cxn>
                  <a:cxn ang="0">
                    <a:pos x="49" y="389"/>
                  </a:cxn>
                  <a:cxn ang="0">
                    <a:pos x="235" y="422"/>
                  </a:cxn>
                  <a:cxn ang="0">
                    <a:pos x="422" y="373"/>
                  </a:cxn>
                  <a:cxn ang="0">
                    <a:pos x="503" y="341"/>
                  </a:cxn>
                  <a:cxn ang="0">
                    <a:pos x="632" y="251"/>
                  </a:cxn>
                  <a:cxn ang="0">
                    <a:pos x="819" y="203"/>
                  </a:cxn>
                  <a:cxn ang="0">
                    <a:pos x="941" y="162"/>
                  </a:cxn>
                  <a:cxn ang="0">
                    <a:pos x="989" y="146"/>
                  </a:cxn>
                  <a:cxn ang="0">
                    <a:pos x="989" y="24"/>
                  </a:cxn>
                  <a:cxn ang="0">
                    <a:pos x="965" y="16"/>
                  </a:cxn>
                  <a:cxn ang="0">
                    <a:pos x="941" y="0"/>
                  </a:cxn>
                  <a:cxn ang="0">
                    <a:pos x="316" y="146"/>
                  </a:cxn>
                  <a:cxn ang="0">
                    <a:pos x="292" y="162"/>
                  </a:cxn>
                  <a:cxn ang="0">
                    <a:pos x="243" y="178"/>
                  </a:cxn>
                  <a:cxn ang="0">
                    <a:pos x="138" y="219"/>
                  </a:cxn>
                  <a:cxn ang="0">
                    <a:pos x="113" y="227"/>
                  </a:cxn>
                  <a:cxn ang="0">
                    <a:pos x="89" y="243"/>
                  </a:cxn>
                  <a:cxn ang="0">
                    <a:pos x="65" y="251"/>
                  </a:cxn>
                  <a:cxn ang="0">
                    <a:pos x="57" y="276"/>
                  </a:cxn>
                </a:cxnLst>
                <a:rect l="0" t="0" r="r" b="b"/>
                <a:pathLst>
                  <a:path w="1036" h="422">
                    <a:moveTo>
                      <a:pt x="57" y="276"/>
                    </a:moveTo>
                    <a:cubicBezTo>
                      <a:pt x="49" y="279"/>
                      <a:pt x="38" y="278"/>
                      <a:pt x="32" y="284"/>
                    </a:cubicBezTo>
                    <a:cubicBezTo>
                      <a:pt x="18" y="297"/>
                      <a:pt x="0" y="332"/>
                      <a:pt x="0" y="332"/>
                    </a:cubicBezTo>
                    <a:cubicBezTo>
                      <a:pt x="16" y="348"/>
                      <a:pt x="28" y="379"/>
                      <a:pt x="49" y="389"/>
                    </a:cubicBezTo>
                    <a:cubicBezTo>
                      <a:pt x="105" y="417"/>
                      <a:pt x="174" y="414"/>
                      <a:pt x="235" y="422"/>
                    </a:cubicBezTo>
                    <a:cubicBezTo>
                      <a:pt x="309" y="414"/>
                      <a:pt x="357" y="401"/>
                      <a:pt x="422" y="373"/>
                    </a:cubicBezTo>
                    <a:cubicBezTo>
                      <a:pt x="461" y="356"/>
                      <a:pt x="469" y="362"/>
                      <a:pt x="503" y="341"/>
                    </a:cubicBezTo>
                    <a:cubicBezTo>
                      <a:pt x="536" y="320"/>
                      <a:pt x="596" y="263"/>
                      <a:pt x="632" y="251"/>
                    </a:cubicBezTo>
                    <a:cubicBezTo>
                      <a:pt x="694" y="231"/>
                      <a:pt x="754" y="214"/>
                      <a:pt x="819" y="203"/>
                    </a:cubicBezTo>
                    <a:cubicBezTo>
                      <a:pt x="860" y="189"/>
                      <a:pt x="900" y="175"/>
                      <a:pt x="941" y="162"/>
                    </a:cubicBezTo>
                    <a:cubicBezTo>
                      <a:pt x="957" y="157"/>
                      <a:pt x="989" y="146"/>
                      <a:pt x="989" y="146"/>
                    </a:cubicBezTo>
                    <a:cubicBezTo>
                      <a:pt x="1012" y="112"/>
                      <a:pt x="1036" y="53"/>
                      <a:pt x="989" y="24"/>
                    </a:cubicBezTo>
                    <a:cubicBezTo>
                      <a:pt x="982" y="20"/>
                      <a:pt x="973" y="20"/>
                      <a:pt x="965" y="16"/>
                    </a:cubicBezTo>
                    <a:cubicBezTo>
                      <a:pt x="956" y="12"/>
                      <a:pt x="949" y="5"/>
                      <a:pt x="941" y="0"/>
                    </a:cubicBezTo>
                    <a:cubicBezTo>
                      <a:pt x="726" y="15"/>
                      <a:pt x="520" y="81"/>
                      <a:pt x="316" y="146"/>
                    </a:cubicBezTo>
                    <a:cubicBezTo>
                      <a:pt x="308" y="151"/>
                      <a:pt x="301" y="158"/>
                      <a:pt x="292" y="162"/>
                    </a:cubicBezTo>
                    <a:cubicBezTo>
                      <a:pt x="276" y="169"/>
                      <a:pt x="243" y="178"/>
                      <a:pt x="243" y="178"/>
                    </a:cubicBezTo>
                    <a:cubicBezTo>
                      <a:pt x="211" y="201"/>
                      <a:pt x="176" y="207"/>
                      <a:pt x="138" y="219"/>
                    </a:cubicBezTo>
                    <a:cubicBezTo>
                      <a:pt x="130" y="222"/>
                      <a:pt x="113" y="227"/>
                      <a:pt x="113" y="227"/>
                    </a:cubicBezTo>
                    <a:cubicBezTo>
                      <a:pt x="105" y="232"/>
                      <a:pt x="98" y="239"/>
                      <a:pt x="89" y="243"/>
                    </a:cubicBezTo>
                    <a:cubicBezTo>
                      <a:pt x="81" y="247"/>
                      <a:pt x="71" y="245"/>
                      <a:pt x="65" y="251"/>
                    </a:cubicBezTo>
                    <a:cubicBezTo>
                      <a:pt x="59" y="257"/>
                      <a:pt x="57" y="276"/>
                      <a:pt x="57" y="276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grpSp>
        <p:nvGrpSpPr>
          <p:cNvPr id="28" name="Group 85"/>
          <p:cNvGrpSpPr>
            <a:grpSpLocks/>
          </p:cNvGrpSpPr>
          <p:nvPr/>
        </p:nvGrpSpPr>
        <p:grpSpPr bwMode="auto">
          <a:xfrm>
            <a:off x="7202488" y="4581525"/>
            <a:ext cx="381000" cy="1528763"/>
            <a:chOff x="4537" y="2886"/>
            <a:chExt cx="240" cy="963"/>
          </a:xfrm>
        </p:grpSpPr>
        <p:sp>
          <p:nvSpPr>
            <p:cNvPr id="55382" name="Text Box 86"/>
            <p:cNvSpPr txBox="1">
              <a:spLocks noChangeArrowheads="1"/>
            </p:cNvSpPr>
            <p:nvPr/>
          </p:nvSpPr>
          <p:spPr bwMode="auto">
            <a:xfrm>
              <a:off x="4537" y="3561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b="0">
                  <a:solidFill>
                    <a:srgbClr val="FF0000"/>
                  </a:solidFill>
                </a:rPr>
                <a:t>4</a:t>
              </a:r>
              <a:endParaRPr lang="en-US" b="0"/>
            </a:p>
          </p:txBody>
        </p:sp>
        <p:sp>
          <p:nvSpPr>
            <p:cNvPr id="55383" name="AutoShape 87"/>
            <p:cNvSpPr>
              <a:spLocks noChangeArrowheads="1"/>
            </p:cNvSpPr>
            <p:nvPr/>
          </p:nvSpPr>
          <p:spPr bwMode="auto">
            <a:xfrm>
              <a:off x="4585" y="3376"/>
              <a:ext cx="144" cy="240"/>
            </a:xfrm>
            <a:prstGeom prst="downArrow">
              <a:avLst>
                <a:gd name="adj1" fmla="val 50000"/>
                <a:gd name="adj2" fmla="val 41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5384" name="Freeform 88"/>
            <p:cNvSpPr>
              <a:spLocks/>
            </p:cNvSpPr>
            <p:nvPr/>
          </p:nvSpPr>
          <p:spPr bwMode="auto">
            <a:xfrm>
              <a:off x="4565" y="2886"/>
              <a:ext cx="203" cy="312"/>
            </a:xfrm>
            <a:custGeom>
              <a:avLst/>
              <a:gdLst/>
              <a:ahLst/>
              <a:cxnLst>
                <a:cxn ang="0">
                  <a:pos x="0" y="244"/>
                </a:cxn>
                <a:cxn ang="0">
                  <a:pos x="33" y="284"/>
                </a:cxn>
                <a:cxn ang="0">
                  <a:pos x="81" y="300"/>
                </a:cxn>
                <a:cxn ang="0">
                  <a:pos x="106" y="308"/>
                </a:cxn>
                <a:cxn ang="0">
                  <a:pos x="171" y="300"/>
                </a:cxn>
                <a:cxn ang="0">
                  <a:pos x="203" y="227"/>
                </a:cxn>
                <a:cxn ang="0">
                  <a:pos x="187" y="146"/>
                </a:cxn>
                <a:cxn ang="0">
                  <a:pos x="162" y="98"/>
                </a:cxn>
                <a:cxn ang="0">
                  <a:pos x="114" y="0"/>
                </a:cxn>
                <a:cxn ang="0">
                  <a:pos x="49" y="17"/>
                </a:cxn>
                <a:cxn ang="0">
                  <a:pos x="0" y="162"/>
                </a:cxn>
                <a:cxn ang="0">
                  <a:pos x="8" y="219"/>
                </a:cxn>
                <a:cxn ang="0">
                  <a:pos x="25" y="235"/>
                </a:cxn>
                <a:cxn ang="0">
                  <a:pos x="0" y="244"/>
                </a:cxn>
              </a:cxnLst>
              <a:rect l="0" t="0" r="r" b="b"/>
              <a:pathLst>
                <a:path w="203" h="312">
                  <a:moveTo>
                    <a:pt x="0" y="244"/>
                  </a:moveTo>
                  <a:cubicBezTo>
                    <a:pt x="13" y="256"/>
                    <a:pt x="18" y="275"/>
                    <a:pt x="33" y="284"/>
                  </a:cubicBezTo>
                  <a:cubicBezTo>
                    <a:pt x="47" y="293"/>
                    <a:pt x="65" y="295"/>
                    <a:pt x="81" y="300"/>
                  </a:cubicBezTo>
                  <a:cubicBezTo>
                    <a:pt x="89" y="303"/>
                    <a:pt x="106" y="308"/>
                    <a:pt x="106" y="308"/>
                  </a:cubicBezTo>
                  <a:cubicBezTo>
                    <a:pt x="128" y="305"/>
                    <a:pt x="151" y="308"/>
                    <a:pt x="171" y="300"/>
                  </a:cubicBezTo>
                  <a:cubicBezTo>
                    <a:pt x="196" y="290"/>
                    <a:pt x="203" y="227"/>
                    <a:pt x="203" y="227"/>
                  </a:cubicBezTo>
                  <a:cubicBezTo>
                    <a:pt x="200" y="208"/>
                    <a:pt x="198" y="168"/>
                    <a:pt x="187" y="146"/>
                  </a:cubicBezTo>
                  <a:cubicBezTo>
                    <a:pt x="157" y="86"/>
                    <a:pt x="182" y="157"/>
                    <a:pt x="162" y="98"/>
                  </a:cubicBezTo>
                  <a:cubicBezTo>
                    <a:pt x="149" y="59"/>
                    <a:pt x="142" y="30"/>
                    <a:pt x="114" y="0"/>
                  </a:cubicBezTo>
                  <a:cubicBezTo>
                    <a:pt x="108" y="1"/>
                    <a:pt x="60" y="8"/>
                    <a:pt x="49" y="17"/>
                  </a:cubicBezTo>
                  <a:cubicBezTo>
                    <a:pt x="16" y="44"/>
                    <a:pt x="8" y="124"/>
                    <a:pt x="0" y="162"/>
                  </a:cubicBezTo>
                  <a:cubicBezTo>
                    <a:pt x="3" y="181"/>
                    <a:pt x="2" y="201"/>
                    <a:pt x="8" y="219"/>
                  </a:cubicBezTo>
                  <a:cubicBezTo>
                    <a:pt x="11" y="226"/>
                    <a:pt x="24" y="227"/>
                    <a:pt x="25" y="235"/>
                  </a:cubicBezTo>
                  <a:cubicBezTo>
                    <a:pt x="39" y="312"/>
                    <a:pt x="2" y="247"/>
                    <a:pt x="0" y="24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5385" name="AutoShape 8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4" grpId="0" animBg="1" autoUpdateAnimBg="0"/>
      <p:bldP spid="55335" grpId="0" animBg="1" autoUpdateAnimBg="0"/>
      <p:bldP spid="55362" grpId="0" animBg="1" autoUpdateAnimBg="0"/>
      <p:bldP spid="55372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82000" cy="3886200"/>
          </a:xfrm>
        </p:spPr>
        <p:txBody>
          <a:bodyPr/>
          <a:lstStyle/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 b="1">
                <a:latin typeface="Courier New" pitchFamily="49" charset="0"/>
              </a:rPr>
              <a:t>public </a:t>
            </a:r>
            <a:r>
              <a:rPr lang="en-US" sz="1600">
                <a:latin typeface="Courier New" pitchFamily="49" charset="0"/>
              </a:rPr>
              <a:t>int binarySearch( Comparable [ ] a, Comparable x )  {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int low = 0, high = a.length - 1;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int mid;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</a:t>
            </a:r>
            <a:r>
              <a:rPr lang="en-US" sz="1600" b="1">
                <a:latin typeface="Courier New" pitchFamily="49" charset="0"/>
              </a:rPr>
              <a:t>while</a:t>
            </a:r>
            <a:r>
              <a:rPr lang="en-US" sz="1600">
                <a:latin typeface="Courier New" pitchFamily="49" charset="0"/>
              </a:rPr>
              <a:t>( low &lt;= high ){ 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    mid = ( low + high ) / 2;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    </a:t>
            </a:r>
            <a:r>
              <a:rPr lang="en-US" sz="1600" b="1">
                <a:latin typeface="Courier New" pitchFamily="49" charset="0"/>
              </a:rPr>
              <a:t>if</a:t>
            </a:r>
            <a:r>
              <a:rPr lang="en-US" sz="1600">
                <a:latin typeface="Courier New" pitchFamily="49" charset="0"/>
              </a:rPr>
              <a:t>( a[ mid ].compareTo( x ) &lt; 0 )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        low = mid + 1;            </a:t>
            </a:r>
            <a:r>
              <a:rPr lang="en-US" sz="1600">
                <a:solidFill>
                  <a:schemeClr val="accent2"/>
                </a:solidFill>
                <a:latin typeface="Courier New" pitchFamily="49" charset="0"/>
              </a:rPr>
              <a:t>// Search upper partition</a:t>
            </a: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    </a:t>
            </a:r>
            <a:r>
              <a:rPr lang="en-US" sz="1600" b="1">
                <a:latin typeface="Courier New" pitchFamily="49" charset="0"/>
              </a:rPr>
              <a:t>else if</a:t>
            </a:r>
            <a:r>
              <a:rPr lang="en-US" sz="1600">
                <a:latin typeface="Courier New" pitchFamily="49" charset="0"/>
              </a:rPr>
              <a:t>( a[ mid ].compareTo( x ) &gt; 0 )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        high = mid - 1;           </a:t>
            </a:r>
            <a:r>
              <a:rPr lang="en-US" sz="1600">
                <a:solidFill>
                  <a:schemeClr val="accent2"/>
                </a:solidFill>
                <a:latin typeface="Courier New" pitchFamily="49" charset="0"/>
              </a:rPr>
              <a:t>// Search lower partition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    </a:t>
            </a:r>
            <a:r>
              <a:rPr lang="en-US" sz="1600" b="1">
                <a:latin typeface="Courier New" pitchFamily="49" charset="0"/>
              </a:rPr>
              <a:t>else</a:t>
            </a: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        </a:t>
            </a:r>
            <a:r>
              <a:rPr lang="en-US" sz="1600" b="1">
                <a:latin typeface="Courier New" pitchFamily="49" charset="0"/>
              </a:rPr>
              <a:t>return</a:t>
            </a:r>
            <a:r>
              <a:rPr lang="en-US" sz="1600">
                <a:latin typeface="Courier New" pitchFamily="49" charset="0"/>
              </a:rPr>
              <a:t> mid;               </a:t>
            </a:r>
            <a:r>
              <a:rPr lang="en-US" sz="1600">
                <a:solidFill>
                  <a:schemeClr val="accent2"/>
                </a:solidFill>
                <a:latin typeface="Courier New" pitchFamily="49" charset="0"/>
              </a:rPr>
              <a:t>// Found</a:t>
            </a: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}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   </a:t>
            </a:r>
            <a:r>
              <a:rPr lang="en-US" sz="1600" b="1">
                <a:latin typeface="Courier New" pitchFamily="49" charset="0"/>
              </a:rPr>
              <a:t>return</a:t>
            </a:r>
            <a:r>
              <a:rPr lang="en-US" sz="1600">
                <a:latin typeface="Courier New" pitchFamily="49" charset="0"/>
              </a:rPr>
              <a:t> NOT_FOUND;                 </a:t>
            </a:r>
            <a:r>
              <a:rPr lang="en-US" sz="1600">
                <a:solidFill>
                  <a:schemeClr val="accent2"/>
                </a:solidFill>
                <a:latin typeface="Courier New" pitchFamily="49" charset="0"/>
              </a:rPr>
              <a:t>// NOT_FOUND is defined as -1</a:t>
            </a:r>
            <a:endParaRPr lang="en-US" sz="16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1600">
                <a:latin typeface="Courier New" pitchFamily="49" charset="0"/>
              </a:rPr>
              <a:t>}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  <a:ln/>
        </p:spPr>
        <p:txBody>
          <a:bodyPr wrap="square" lIns="91440" tIns="45720" rIns="91440" bIns="45720" anchor="ctr"/>
          <a:lstStyle/>
          <a:p>
            <a:r>
              <a:rPr lang="en-US"/>
              <a:t>Binary Search</a:t>
            </a:r>
            <a:br>
              <a:rPr lang="en-US"/>
            </a:br>
            <a:r>
              <a:rPr lang="en-US" sz="2000"/>
              <a:t>Iterative</a:t>
            </a:r>
            <a:endParaRPr lang="en-US"/>
          </a:p>
        </p:txBody>
      </p:sp>
      <p:sp>
        <p:nvSpPr>
          <p:cNvPr id="542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73400" y="381000"/>
            <a:ext cx="2997200" cy="776288"/>
          </a:xfrm>
        </p:spPr>
        <p:txBody>
          <a:bodyPr/>
          <a:lstStyle/>
          <a:p>
            <a:r>
              <a:rPr lang="en-US"/>
              <a:t>Binary Search</a:t>
            </a:r>
            <a:br>
              <a:rPr lang="en-US"/>
            </a:br>
            <a:r>
              <a:rPr lang="en-US" sz="2000"/>
              <a:t>Recursive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Symbol" pitchFamily="18" charset="2"/>
              <a:buNone/>
            </a:pPr>
            <a:r>
              <a:rPr lang="en-CA" sz="1600" noProof="1">
                <a:latin typeface="Courier New" pitchFamily="49" charset="0"/>
              </a:rPr>
              <a:t>int </a:t>
            </a:r>
            <a:r>
              <a:rPr lang="en-CA" sz="1600" noProof="1">
                <a:solidFill>
                  <a:srgbClr val="FF0000"/>
                </a:solidFill>
                <a:latin typeface="Courier New" pitchFamily="49" charset="0"/>
              </a:rPr>
              <a:t>Bsearch</a:t>
            </a:r>
            <a:r>
              <a:rPr lang="en-CA" sz="1600" noProof="1">
                <a:latin typeface="Courier New" pitchFamily="49" charset="0"/>
              </a:rPr>
              <a:t>(TableType T, KeyType key, int lt, int rt) {</a:t>
            </a:r>
          </a:p>
          <a:p>
            <a:pPr>
              <a:buFont typeface="Symbol" pitchFamily="18" charset="2"/>
              <a:buNone/>
            </a:pPr>
            <a:r>
              <a:rPr lang="en-CA" sz="1600" noProof="1">
                <a:latin typeface="Courier New" pitchFamily="49" charset="0"/>
              </a:rPr>
              <a:t>  int mid;</a:t>
            </a:r>
          </a:p>
          <a:p>
            <a:pPr>
              <a:buFont typeface="Symbol" pitchFamily="18" charset="2"/>
              <a:buNone/>
            </a:pPr>
            <a:r>
              <a:rPr lang="en-CA" sz="1600" noProof="1">
                <a:latin typeface="Courier New" pitchFamily="49" charset="0"/>
              </a:rPr>
              <a:t>  mid = (lt+rt)/2;</a:t>
            </a:r>
          </a:p>
          <a:p>
            <a:pPr>
              <a:buFont typeface="Symbol" pitchFamily="18" charset="2"/>
              <a:buNone/>
            </a:pPr>
            <a:r>
              <a:rPr lang="en-CA" sz="1600" noProof="1">
                <a:latin typeface="Courier New" pitchFamily="49" charset="0"/>
              </a:rPr>
              <a:t>  </a:t>
            </a:r>
            <a:r>
              <a:rPr lang="en-CA" sz="1600" b="1" noProof="1">
                <a:latin typeface="Courier New" pitchFamily="49" charset="0"/>
              </a:rPr>
              <a:t>if</a:t>
            </a:r>
            <a:r>
              <a:rPr lang="en-CA" sz="1600" noProof="1">
                <a:latin typeface="Courier New" pitchFamily="49" charset="0"/>
              </a:rPr>
              <a:t> (lt&gt;rt)                </a:t>
            </a:r>
            <a:r>
              <a:rPr lang="en-CA" sz="1600" b="1" noProof="1">
                <a:solidFill>
                  <a:schemeClr val="accent2"/>
                </a:solidFill>
                <a:latin typeface="Courier New" pitchFamily="49" charset="0"/>
              </a:rPr>
              <a:t>//Search unsuccessful</a:t>
            </a:r>
            <a:endParaRPr lang="en-CA" sz="1600" noProof="1">
              <a:latin typeface="Courier New" pitchFamily="49" charset="0"/>
            </a:endParaRPr>
          </a:p>
          <a:p>
            <a:pPr>
              <a:buFont typeface="Symbol" pitchFamily="18" charset="2"/>
              <a:buNone/>
            </a:pPr>
            <a:r>
              <a:rPr lang="en-CA" sz="1600" noProof="1">
                <a:latin typeface="Courier New" pitchFamily="49" charset="0"/>
              </a:rPr>
              <a:t>     return 0;         </a:t>
            </a:r>
          </a:p>
          <a:p>
            <a:pPr>
              <a:buFont typeface="Symbol" pitchFamily="18" charset="2"/>
              <a:buNone/>
            </a:pPr>
            <a:r>
              <a:rPr lang="en-CA" sz="1600" noProof="1">
                <a:latin typeface="Courier New" pitchFamily="49" charset="0"/>
              </a:rPr>
              <a:t>  </a:t>
            </a:r>
            <a:r>
              <a:rPr lang="en-CA" sz="1600" b="1" noProof="1">
                <a:latin typeface="Courier New" pitchFamily="49" charset="0"/>
              </a:rPr>
              <a:t>else if</a:t>
            </a:r>
            <a:r>
              <a:rPr lang="en-CA" sz="1600" noProof="1">
                <a:latin typeface="Courier New" pitchFamily="49" charset="0"/>
              </a:rPr>
              <a:t> (T[mid]==key)     </a:t>
            </a:r>
            <a:r>
              <a:rPr lang="en-CA" sz="1600" b="1" noProof="1">
                <a:solidFill>
                  <a:schemeClr val="accent2"/>
                </a:solidFill>
                <a:latin typeface="Courier New" pitchFamily="49" charset="0"/>
              </a:rPr>
              <a:t>//Search successful</a:t>
            </a:r>
            <a:endParaRPr lang="en-CA" sz="1600" noProof="1">
              <a:latin typeface="Courier New" pitchFamily="49" charset="0"/>
            </a:endParaRPr>
          </a:p>
          <a:p>
            <a:pPr>
              <a:buFont typeface="Symbol" pitchFamily="18" charset="2"/>
              <a:buNone/>
            </a:pPr>
            <a:r>
              <a:rPr lang="en-CA" sz="1600" noProof="1">
                <a:latin typeface="Courier New" pitchFamily="49" charset="0"/>
              </a:rPr>
              <a:t>     return mid;       </a:t>
            </a:r>
          </a:p>
          <a:p>
            <a:pPr>
              <a:buFont typeface="Symbol" pitchFamily="18" charset="2"/>
              <a:buNone/>
            </a:pPr>
            <a:r>
              <a:rPr lang="en-CA" sz="1600" noProof="1">
                <a:latin typeface="Courier New" pitchFamily="49" charset="0"/>
              </a:rPr>
              <a:t>  </a:t>
            </a:r>
            <a:r>
              <a:rPr lang="en-CA" sz="1600" b="1" noProof="1">
                <a:latin typeface="Courier New" pitchFamily="49" charset="0"/>
              </a:rPr>
              <a:t>else if</a:t>
            </a:r>
            <a:r>
              <a:rPr lang="en-CA" sz="1600" noProof="1">
                <a:latin typeface="Courier New" pitchFamily="49" charset="0"/>
              </a:rPr>
              <a:t> (T[mid]&gt;key)      </a:t>
            </a:r>
            <a:r>
              <a:rPr lang="en-CA" sz="1600" b="1" noProof="1">
                <a:solidFill>
                  <a:schemeClr val="accent2"/>
                </a:solidFill>
                <a:latin typeface="Courier New" pitchFamily="49" charset="0"/>
              </a:rPr>
              <a:t>//Search item &lt; mid</a:t>
            </a:r>
            <a:endParaRPr lang="en-CA" sz="1600" noProof="1">
              <a:latin typeface="Courier New" pitchFamily="49" charset="0"/>
            </a:endParaRPr>
          </a:p>
          <a:p>
            <a:pPr>
              <a:buFont typeface="Symbol" pitchFamily="18" charset="2"/>
              <a:buNone/>
            </a:pPr>
            <a:r>
              <a:rPr lang="en-CA" sz="1600" noProof="1">
                <a:latin typeface="Courier New" pitchFamily="49" charset="0"/>
              </a:rPr>
              <a:t>     </a:t>
            </a:r>
            <a:r>
              <a:rPr lang="en-US" sz="1600">
                <a:latin typeface="Courier New" pitchFamily="49" charset="0"/>
              </a:rPr>
              <a:t>return </a:t>
            </a:r>
            <a:r>
              <a:rPr lang="en-US" sz="1600" noProof="1">
                <a:solidFill>
                  <a:srgbClr val="FF0000"/>
                </a:solidFill>
                <a:latin typeface="Courier New" pitchFamily="49" charset="0"/>
              </a:rPr>
              <a:t>Bsearch</a:t>
            </a:r>
            <a:r>
              <a:rPr lang="en-US" sz="1600" noProof="1">
                <a:latin typeface="Courier New" pitchFamily="49" charset="0"/>
              </a:rPr>
              <a:t>(T,key,lt,mid-1);</a:t>
            </a:r>
          </a:p>
          <a:p>
            <a:pPr>
              <a:buFont typeface="Symbol" pitchFamily="18" charset="2"/>
              <a:buNone/>
            </a:pPr>
            <a:r>
              <a:rPr lang="en-US" sz="1600" noProof="1">
                <a:latin typeface="Courier New" pitchFamily="49" charset="0"/>
              </a:rPr>
              <a:t>  </a:t>
            </a:r>
            <a:r>
              <a:rPr lang="en-US" sz="1600" b="1" noProof="1">
                <a:latin typeface="Courier New" pitchFamily="49" charset="0"/>
              </a:rPr>
              <a:t>else</a:t>
            </a:r>
            <a:r>
              <a:rPr lang="en-US" sz="1600" noProof="1">
                <a:latin typeface="Courier New" pitchFamily="49" charset="0"/>
              </a:rPr>
              <a:t>                      </a:t>
            </a:r>
            <a:r>
              <a:rPr lang="en-US" sz="1600" b="1" noProof="1">
                <a:solidFill>
                  <a:schemeClr val="accent2"/>
                </a:solidFill>
                <a:latin typeface="Courier New" pitchFamily="49" charset="0"/>
              </a:rPr>
              <a:t>//Search item &gt; mid</a:t>
            </a:r>
            <a:endParaRPr lang="en-US" sz="1600" noProof="1">
              <a:latin typeface="Courier New" pitchFamily="49" charset="0"/>
            </a:endParaRPr>
          </a:p>
          <a:p>
            <a:pPr>
              <a:buFont typeface="Symbol" pitchFamily="18" charset="2"/>
              <a:buNone/>
            </a:pPr>
            <a:r>
              <a:rPr lang="en-US" sz="1600" noProof="1">
                <a:latin typeface="Courier New" pitchFamily="49" charset="0"/>
              </a:rPr>
              <a:t> </a:t>
            </a:r>
            <a:r>
              <a:rPr lang="en-US" sz="1600">
                <a:latin typeface="Courier New" pitchFamily="49" charset="0"/>
              </a:rPr>
              <a:t>    return </a:t>
            </a:r>
            <a:r>
              <a:rPr lang="en-US" sz="1600" noProof="1">
                <a:solidFill>
                  <a:srgbClr val="FF0000"/>
                </a:solidFill>
                <a:latin typeface="Courier New" pitchFamily="49" charset="0"/>
              </a:rPr>
              <a:t>Bsearch</a:t>
            </a:r>
            <a:r>
              <a:rPr lang="en-US" sz="1600" noProof="1">
                <a:latin typeface="Courier New" pitchFamily="49" charset="0"/>
              </a:rPr>
              <a:t>(T,key,mid+1,rt);</a:t>
            </a:r>
          </a:p>
          <a:p>
            <a:pPr>
              <a:buFont typeface="Symbol" pitchFamily="18" charset="2"/>
              <a:buNone/>
            </a:pPr>
            <a:r>
              <a:rPr lang="en-US" sz="1600" noProof="1">
                <a:latin typeface="Courier New" pitchFamily="49" charset="0"/>
              </a:rPr>
              <a:t>  }</a:t>
            </a:r>
          </a:p>
        </p:txBody>
      </p:sp>
      <p:sp>
        <p:nvSpPr>
          <p:cNvPr id="532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533400"/>
            <a:ext cx="2971800" cy="517525"/>
          </a:xfrm>
        </p:spPr>
        <p:txBody>
          <a:bodyPr/>
          <a:lstStyle/>
          <a:p>
            <a:r>
              <a:rPr lang="en-US"/>
              <a:t>Selection Sort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533400" y="1046163"/>
            <a:ext cx="7731125" cy="5203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/**	This method reads student records from the stFile and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adds each student that is registered in the specified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course and year into the array. It returns the number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of students selected.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course	course nam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year	year of registratio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theClass	list of selected students.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@return	int	number of students selected.				*/</a:t>
            </a:r>
            <a:endParaRPr lang="en-CA" sz="1200" b="0" noProof="1">
              <a:latin typeface="Courier New" pitchFamily="49" charset="0"/>
            </a:endParaRP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int readStudents ( String course, String year, Student theClass[]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Student	aStudent;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one student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result;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result = 0;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while ( true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aStudent = new Student(stFile);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! stFile.successful() ) break;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if ( aStudent.registeredIn(course,year) &amp;&amp; result &lt; MAX_CLASS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theClass[result] = aStudent;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result = result + 1;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return result;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readStudents</a:t>
            </a:r>
            <a:endParaRPr lang="en-CA" sz="1200" b="0" noProof="1">
              <a:latin typeface="Courier New" pitchFamily="49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15000" y="1809750"/>
            <a:ext cx="3048000" cy="1543050"/>
            <a:chOff x="3600" y="1140"/>
            <a:chExt cx="1920" cy="972"/>
          </a:xfrm>
        </p:grpSpPr>
        <p:sp>
          <p:nvSpPr>
            <p:cNvPr id="56325" name="AutoShape 5"/>
            <p:cNvSpPr>
              <a:spLocks noChangeArrowheads="1"/>
            </p:cNvSpPr>
            <p:nvPr/>
          </p:nvSpPr>
          <p:spPr bwMode="auto">
            <a:xfrm>
              <a:off x="3600" y="1140"/>
              <a:ext cx="1920" cy="308"/>
            </a:xfrm>
            <a:prstGeom prst="wedgeRectCallout">
              <a:avLst>
                <a:gd name="adj1" fmla="val 11875"/>
                <a:gd name="adj2" fmla="val 20259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An array of students which will need sorting.</a:t>
              </a:r>
            </a:p>
          </p:txBody>
        </p:sp>
        <p:sp>
          <p:nvSpPr>
            <p:cNvPr id="56326" name="Rectangle 6"/>
            <p:cNvSpPr>
              <a:spLocks noChangeArrowheads="1"/>
            </p:cNvSpPr>
            <p:nvPr/>
          </p:nvSpPr>
          <p:spPr bwMode="auto">
            <a:xfrm>
              <a:off x="4320" y="1920"/>
              <a:ext cx="624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81200" y="3665538"/>
            <a:ext cx="5943600" cy="906462"/>
            <a:chOff x="1248" y="2309"/>
            <a:chExt cx="3744" cy="571"/>
          </a:xfrm>
        </p:grpSpPr>
        <p:sp>
          <p:nvSpPr>
            <p:cNvPr id="56328" name="AutoShape 8"/>
            <p:cNvSpPr>
              <a:spLocks noChangeArrowheads="1"/>
            </p:cNvSpPr>
            <p:nvPr/>
          </p:nvSpPr>
          <p:spPr bwMode="auto">
            <a:xfrm>
              <a:off x="3072" y="2309"/>
              <a:ext cx="1920" cy="308"/>
            </a:xfrm>
            <a:prstGeom prst="wedgeRectCallout">
              <a:avLst>
                <a:gd name="adj1" fmla="val -48176"/>
                <a:gd name="adj2" fmla="val 9967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Each student is read, and an object created.</a:t>
              </a:r>
            </a:p>
          </p:txBody>
        </p:sp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1248" y="2736"/>
              <a:ext cx="1824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362200" y="4724400"/>
            <a:ext cx="5715000" cy="1273175"/>
            <a:chOff x="1488" y="2976"/>
            <a:chExt cx="3600" cy="802"/>
          </a:xfrm>
        </p:grpSpPr>
        <p:sp>
          <p:nvSpPr>
            <p:cNvPr id="56331" name="AutoShape 11"/>
            <p:cNvSpPr>
              <a:spLocks noChangeArrowheads="1"/>
            </p:cNvSpPr>
            <p:nvPr/>
          </p:nvSpPr>
          <p:spPr bwMode="auto">
            <a:xfrm>
              <a:off x="3552" y="3228"/>
              <a:ext cx="1536" cy="550"/>
            </a:xfrm>
            <a:prstGeom prst="wedgeRectCallout">
              <a:avLst>
                <a:gd name="adj1" fmla="val -62111"/>
                <a:gd name="adj2" fmla="val -6563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the student is registered in the current course and year, they are entered into the array.</a:t>
              </a:r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1488" y="2976"/>
              <a:ext cx="2054" cy="14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6334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6335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60960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304800"/>
            <a:ext cx="3098800" cy="517525"/>
          </a:xfrm>
        </p:spPr>
        <p:txBody>
          <a:bodyPr/>
          <a:lstStyle/>
          <a:p>
            <a:r>
              <a:rPr lang="en-US"/>
              <a:t>Selection Sort.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457200" y="893763"/>
            <a:ext cx="8089900" cy="5386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/**	This method sorts a class list of a specified size into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ascending order by name using selection sort.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list	the class list to be sorted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nStd	number of students.	*/</a:t>
            </a:r>
          </a:p>
          <a:p>
            <a:pPr defTabSz="457200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void sort ( Student list[], int nStd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smallPos;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position of smallest item</a:t>
            </a:r>
            <a:endParaRPr lang="en-CA" sz="1200" b="0" noProof="1">
              <a:latin typeface="Courier New" pitchFamily="49" charset="0"/>
            </a:endParaRP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Student	temp;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i;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j;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for ( i=0 ; i&lt;nStd-1 ; i++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smallPos = i;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for ( j=i+1 ; j&lt;nStd ; j++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if ( list[j].getName().compareTo(list[smallPos].getName()) &lt; 0 )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smallPos = j;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temp = list[i];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list[i] = list[smallPos];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list[smallPos] = temp;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sort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570288" y="1371600"/>
            <a:ext cx="3973512" cy="1381125"/>
            <a:chOff x="2249" y="864"/>
            <a:chExt cx="2503" cy="870"/>
          </a:xfrm>
        </p:grpSpPr>
        <p:sp>
          <p:nvSpPr>
            <p:cNvPr id="58372" name="AutoShape 4"/>
            <p:cNvSpPr>
              <a:spLocks noChangeArrowheads="1"/>
            </p:cNvSpPr>
            <p:nvPr/>
          </p:nvSpPr>
          <p:spPr bwMode="auto">
            <a:xfrm>
              <a:off x="3456" y="864"/>
              <a:ext cx="1296" cy="429"/>
            </a:xfrm>
            <a:prstGeom prst="wedgeRectCallout">
              <a:avLst>
                <a:gd name="adj1" fmla="val -112269"/>
                <a:gd name="adj2" fmla="val 12109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The list of student we just loaded into the array.</a:t>
              </a:r>
            </a:p>
          </p:txBody>
        </p:sp>
        <p:sp>
          <p:nvSpPr>
            <p:cNvPr id="58373" name="Rectangle 5"/>
            <p:cNvSpPr>
              <a:spLocks noChangeArrowheads="1"/>
            </p:cNvSpPr>
            <p:nvPr/>
          </p:nvSpPr>
          <p:spPr bwMode="auto">
            <a:xfrm>
              <a:off x="2249" y="1599"/>
              <a:ext cx="390" cy="13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648200" y="1504950"/>
            <a:ext cx="3200400" cy="1303338"/>
            <a:chOff x="2928" y="948"/>
            <a:chExt cx="2016" cy="821"/>
          </a:xfrm>
        </p:grpSpPr>
        <p:sp>
          <p:nvSpPr>
            <p:cNvPr id="58375" name="AutoShape 7"/>
            <p:cNvSpPr>
              <a:spLocks noChangeArrowheads="1"/>
            </p:cNvSpPr>
            <p:nvPr/>
          </p:nvSpPr>
          <p:spPr bwMode="auto">
            <a:xfrm>
              <a:off x="3648" y="948"/>
              <a:ext cx="1296" cy="308"/>
            </a:xfrm>
            <a:prstGeom prst="wedgeRectCallout">
              <a:avLst>
                <a:gd name="adj1" fmla="val -78935"/>
                <a:gd name="adj2" fmla="val 15551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Number of students in the array</a:t>
              </a:r>
            </a:p>
          </p:txBody>
        </p:sp>
        <p:sp>
          <p:nvSpPr>
            <p:cNvPr id="58376" name="Rectangle 8"/>
            <p:cNvSpPr>
              <a:spLocks noChangeArrowheads="1"/>
            </p:cNvSpPr>
            <p:nvPr/>
          </p:nvSpPr>
          <p:spPr bwMode="auto">
            <a:xfrm>
              <a:off x="2928" y="1584"/>
              <a:ext cx="319" cy="18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447800" y="3038475"/>
            <a:ext cx="7010400" cy="1000125"/>
            <a:chOff x="912" y="1914"/>
            <a:chExt cx="4416" cy="630"/>
          </a:xfrm>
        </p:grpSpPr>
        <p:sp>
          <p:nvSpPr>
            <p:cNvPr id="58378" name="AutoShape 10"/>
            <p:cNvSpPr>
              <a:spLocks noChangeArrowheads="1"/>
            </p:cNvSpPr>
            <p:nvPr/>
          </p:nvSpPr>
          <p:spPr bwMode="auto">
            <a:xfrm>
              <a:off x="2784" y="1914"/>
              <a:ext cx="2544" cy="429"/>
            </a:xfrm>
            <a:prstGeom prst="wedgeRectCallout">
              <a:avLst>
                <a:gd name="adj1" fmla="val -54088"/>
                <a:gd name="adj2" fmla="val 7424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Outer loop will conduct n passes of the unselected (unsorted) students. The selected student will be put in the list at i.</a:t>
              </a:r>
            </a:p>
          </p:txBody>
        </p:sp>
        <p:sp>
          <p:nvSpPr>
            <p:cNvPr id="58379" name="Rectangle 11"/>
            <p:cNvSpPr>
              <a:spLocks noChangeArrowheads="1"/>
            </p:cNvSpPr>
            <p:nvPr/>
          </p:nvSpPr>
          <p:spPr bwMode="auto">
            <a:xfrm>
              <a:off x="912" y="2400"/>
              <a:ext cx="177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228600" y="4025900"/>
            <a:ext cx="2973388" cy="1614488"/>
            <a:chOff x="144" y="2536"/>
            <a:chExt cx="1873" cy="1017"/>
          </a:xfrm>
        </p:grpSpPr>
        <p:sp>
          <p:nvSpPr>
            <p:cNvPr id="58381" name="AutoShape 13"/>
            <p:cNvSpPr>
              <a:spLocks noChangeArrowheads="1"/>
            </p:cNvSpPr>
            <p:nvPr/>
          </p:nvSpPr>
          <p:spPr bwMode="auto">
            <a:xfrm>
              <a:off x="144" y="2640"/>
              <a:ext cx="912" cy="913"/>
            </a:xfrm>
            <a:prstGeom prst="wedgeRectCallout">
              <a:avLst>
                <a:gd name="adj1" fmla="val 64801"/>
                <a:gd name="adj2" fmla="val -5470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Initialise to the Smallest student found, i.e. first element of the outer loop pass.</a:t>
              </a:r>
            </a:p>
          </p:txBody>
        </p:sp>
        <p:sp>
          <p:nvSpPr>
            <p:cNvPr id="58382" name="Rectangle 14"/>
            <p:cNvSpPr>
              <a:spLocks noChangeArrowheads="1"/>
            </p:cNvSpPr>
            <p:nvPr/>
          </p:nvSpPr>
          <p:spPr bwMode="auto">
            <a:xfrm>
              <a:off x="1188" y="2536"/>
              <a:ext cx="829" cy="119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885950" y="3514725"/>
            <a:ext cx="6496050" cy="904875"/>
            <a:chOff x="1188" y="2214"/>
            <a:chExt cx="4092" cy="570"/>
          </a:xfrm>
        </p:grpSpPr>
        <p:sp>
          <p:nvSpPr>
            <p:cNvPr id="58384" name="AutoShape 16"/>
            <p:cNvSpPr>
              <a:spLocks noChangeArrowheads="1"/>
            </p:cNvSpPr>
            <p:nvPr/>
          </p:nvSpPr>
          <p:spPr bwMode="auto">
            <a:xfrm>
              <a:off x="3216" y="2214"/>
              <a:ext cx="2064" cy="308"/>
            </a:xfrm>
            <a:prstGeom prst="wedgeRectCallout">
              <a:avLst>
                <a:gd name="adj1" fmla="val -59014"/>
                <a:gd name="adj2" fmla="val 10487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Compare the smallPos student to the others to find a smaller one.</a:t>
              </a:r>
            </a:p>
          </p:txBody>
        </p:sp>
        <p:sp>
          <p:nvSpPr>
            <p:cNvPr id="58385" name="Rectangle 17"/>
            <p:cNvSpPr>
              <a:spLocks noChangeArrowheads="1"/>
            </p:cNvSpPr>
            <p:nvPr/>
          </p:nvSpPr>
          <p:spPr bwMode="auto">
            <a:xfrm>
              <a:off x="1188" y="2659"/>
              <a:ext cx="1836" cy="12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798763" y="4573588"/>
            <a:ext cx="4516437" cy="1100137"/>
            <a:chOff x="1763" y="2881"/>
            <a:chExt cx="2845" cy="693"/>
          </a:xfrm>
        </p:grpSpPr>
        <p:sp>
          <p:nvSpPr>
            <p:cNvPr id="58387" name="AutoShape 19"/>
            <p:cNvSpPr>
              <a:spLocks noChangeArrowheads="1"/>
            </p:cNvSpPr>
            <p:nvPr/>
          </p:nvSpPr>
          <p:spPr bwMode="auto">
            <a:xfrm>
              <a:off x="3312" y="3024"/>
              <a:ext cx="1296" cy="550"/>
            </a:xfrm>
            <a:prstGeom prst="wedgeRectCallout">
              <a:avLst>
                <a:gd name="adj1" fmla="val -107949"/>
                <a:gd name="adj2" fmla="val -5872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a smaller student is found then update the index smallPos to this new student.</a:t>
              </a:r>
            </a:p>
          </p:txBody>
        </p:sp>
        <p:sp>
          <p:nvSpPr>
            <p:cNvPr id="58388" name="Rectangle 20"/>
            <p:cNvSpPr>
              <a:spLocks noChangeArrowheads="1"/>
            </p:cNvSpPr>
            <p:nvPr/>
          </p:nvSpPr>
          <p:spPr bwMode="auto">
            <a:xfrm>
              <a:off x="1763" y="2881"/>
              <a:ext cx="803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1828800" y="5105400"/>
            <a:ext cx="4648200" cy="1595438"/>
            <a:chOff x="1152" y="3216"/>
            <a:chExt cx="2928" cy="1005"/>
          </a:xfrm>
        </p:grpSpPr>
        <p:sp>
          <p:nvSpPr>
            <p:cNvPr id="58390" name="AutoShape 22"/>
            <p:cNvSpPr>
              <a:spLocks noChangeArrowheads="1"/>
            </p:cNvSpPr>
            <p:nvPr/>
          </p:nvSpPr>
          <p:spPr bwMode="auto">
            <a:xfrm>
              <a:off x="1296" y="3792"/>
              <a:ext cx="2784" cy="429"/>
            </a:xfrm>
            <a:prstGeom prst="wedgeRectCallout">
              <a:avLst>
                <a:gd name="adj1" fmla="val -26903"/>
                <a:gd name="adj2" fmla="val -9475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Once the array has been scanned smallPos will contain the smallest remaining student. Swap this with the list index i.</a:t>
              </a:r>
            </a:p>
          </p:txBody>
        </p:sp>
        <p:sp>
          <p:nvSpPr>
            <p:cNvPr id="58391" name="Rectangle 23"/>
            <p:cNvSpPr>
              <a:spLocks noChangeArrowheads="1"/>
            </p:cNvSpPr>
            <p:nvPr/>
          </p:nvSpPr>
          <p:spPr bwMode="auto">
            <a:xfrm>
              <a:off x="1152" y="3216"/>
              <a:ext cx="1584" cy="38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8393" name="AutoShape 2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8394" name="AutoShape 2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72400" y="60960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149600" y="909638"/>
            <a:ext cx="2844800" cy="517525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/>
              <a:t>Insertion Sort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44563" y="1741488"/>
            <a:ext cx="7172325" cy="4783137"/>
          </a:xfrm>
          <a:noFill/>
          <a:ln/>
        </p:spPr>
        <p:txBody>
          <a:bodyPr lIns="90624" tIns="44517" rIns="90624" bIns="44517"/>
          <a:lstStyle/>
          <a:p>
            <a:pPr defTabSz="914400"/>
            <a:r>
              <a:rPr lang="en-US"/>
              <a:t>principle</a:t>
            </a:r>
          </a:p>
          <a:p>
            <a:pPr marL="685800" lvl="1" indent="-228600" defTabSz="914400"/>
            <a:r>
              <a:rPr lang="en-US"/>
              <a:t>insert next entry (from unsorted) at correct point in sorted segment</a:t>
            </a:r>
          </a:p>
          <a:p>
            <a:pPr defTabSz="914400"/>
            <a:r>
              <a:rPr lang="en-US"/>
              <a:t>behaviour</a:t>
            </a:r>
          </a:p>
          <a:p>
            <a:pPr marL="685800" lvl="1" indent="-228600" defTabSz="914400"/>
            <a:r>
              <a:rPr lang="en-US"/>
              <a:t>first pass</a:t>
            </a:r>
          </a:p>
          <a:p>
            <a:pPr defTabSz="914400"/>
            <a:r>
              <a:rPr lang="en-US" i="1"/>
              <a:t>in situ</a:t>
            </a:r>
            <a:r>
              <a:rPr lang="en-US"/>
              <a:t>, stable</a:t>
            </a:r>
          </a:p>
          <a:p>
            <a:pPr defTabSz="914400"/>
            <a:r>
              <a:rPr lang="en-US"/>
              <a:t>analysis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passes</a:t>
            </a:r>
          </a:p>
          <a:p>
            <a:pPr marL="685800" lvl="1" indent="-228600" defTabSz="914400"/>
            <a:r>
              <a:rPr lang="en-US"/>
              <a:t>ave </a:t>
            </a:r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comparisons per pass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O(n</a:t>
            </a:r>
            <a:r>
              <a:rPr lang="en-US" baseline="30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)</a:t>
            </a:r>
          </a:p>
          <a:p>
            <a:pPr defTabSz="914400"/>
            <a:r>
              <a:rPr lang="en-US"/>
              <a:t>implementation</a:t>
            </a:r>
          </a:p>
          <a:p>
            <a:pPr marL="685800" lvl="1" indent="-228600" defTabSz="914400"/>
            <a:r>
              <a:rPr lang="en-US"/>
              <a:t>shifting elements</a:t>
            </a:r>
          </a:p>
          <a:p>
            <a:pPr defTabSz="914400"/>
            <a:r>
              <a:rPr lang="en-US"/>
              <a:t>Pattern</a:t>
            </a:r>
          </a:p>
          <a:p>
            <a:pPr defTabSz="914400"/>
            <a:r>
              <a:rPr lang="en-US"/>
              <a:t>Animation:</a:t>
            </a:r>
            <a:r>
              <a:rPr lang="en-US">
                <a:hlinkClick r:id="rId2" action="ppaction://program"/>
              </a:rPr>
              <a:t> </a:t>
            </a:r>
            <a:r>
              <a:rPr lang="en-US" sz="1400">
                <a:hlinkClick r:id="rId2" action="ppaction://program"/>
              </a:rPr>
              <a:t>http://www.cs.pitt.edu/%7Ekirk/cs1501/syl/syllabus.html</a:t>
            </a:r>
            <a:endParaRPr lang="en-US"/>
          </a:p>
        </p:txBody>
      </p:sp>
      <p:sp>
        <p:nvSpPr>
          <p:cNvPr id="16388" name="AutoShape 102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32063" y="2738438"/>
            <a:ext cx="304800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89" name="AutoShape 102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09800" y="57150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90" name="AutoShape 1030">
            <a:hlinkClick r:id="rId5" highlightClick="1"/>
          </p:cNvPr>
          <p:cNvSpPr>
            <a:spLocks noChangeArrowheads="1"/>
          </p:cNvSpPr>
          <p:nvPr/>
        </p:nvSpPr>
        <p:spPr bwMode="auto">
          <a:xfrm>
            <a:off x="4800600" y="28956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91" name="AutoShape 103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59338" y="5589588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2288" y="620713"/>
            <a:ext cx="5562600" cy="517525"/>
          </a:xfrm>
          <a:noFill/>
          <a:ln/>
        </p:spPr>
        <p:txBody>
          <a:bodyPr lIns="63588" tIns="25435" rIns="63588" bIns="25435"/>
          <a:lstStyle/>
          <a:p>
            <a:pPr defTabSz="914400"/>
            <a:r>
              <a:rPr lang="en-US"/>
              <a:t>Sequential (Linear) Search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412875"/>
            <a:ext cx="7172325" cy="4911725"/>
          </a:xfrm>
          <a:noFill/>
          <a:ln/>
        </p:spPr>
        <p:txBody>
          <a:bodyPr lIns="90615" tIns="44513" rIns="90615" bIns="44513"/>
          <a:lstStyle/>
          <a:p>
            <a:pPr defTabSz="914400"/>
            <a:r>
              <a:rPr lang="en-US"/>
              <a:t>principle</a:t>
            </a:r>
          </a:p>
          <a:p>
            <a:pPr marL="685800" lvl="1" indent="-228600" defTabSz="914400"/>
            <a:r>
              <a:rPr lang="en-US"/>
              <a:t>probe in order</a:t>
            </a:r>
          </a:p>
          <a:p>
            <a:pPr defTabSz="914400"/>
            <a:r>
              <a:rPr lang="en-US"/>
              <a:t>pattern</a:t>
            </a:r>
          </a:p>
          <a:p>
            <a:pPr marL="685800" lvl="1" indent="-228600" defTabSz="914400"/>
            <a:r>
              <a:rPr lang="en-US"/>
              <a:t>as variation of basic search</a:t>
            </a:r>
          </a:p>
          <a:p>
            <a:pPr defTabSz="914400"/>
            <a:r>
              <a:rPr lang="en-US"/>
              <a:t>simple vs exhaustive</a:t>
            </a:r>
          </a:p>
          <a:p>
            <a:pPr defTabSz="914400"/>
            <a:r>
              <a:rPr lang="en-US"/>
              <a:t>analysis</a:t>
            </a:r>
          </a:p>
          <a:p>
            <a:pPr marL="685800" lvl="1" indent="-228600" defTabSz="914400"/>
            <a:r>
              <a:rPr lang="en-US"/>
              <a:t>depends on where element is found</a:t>
            </a:r>
          </a:p>
          <a:p>
            <a:pPr marL="1143000" lvl="2" defTabSz="914400"/>
            <a:r>
              <a:rPr lang="en-US"/>
              <a:t>average performance</a:t>
            </a:r>
          </a:p>
          <a:p>
            <a:pPr marL="685800" lvl="1" indent="-228600" defTabSz="914400"/>
            <a:r>
              <a:rPr lang="en-US"/>
              <a:t>each probe eliminates 1 entry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O(n)</a:t>
            </a:r>
            <a:endParaRPr lang="en-US"/>
          </a:p>
          <a:p>
            <a:pPr defTabSz="914400"/>
            <a:r>
              <a:rPr lang="en-US"/>
              <a:t>e.g. printing transcripts</a:t>
            </a:r>
          </a:p>
          <a:p>
            <a:pPr marL="685800" lvl="1" indent="-228600" defTabSz="914400"/>
            <a:r>
              <a:rPr lang="en-US"/>
              <a:t>loading array</a:t>
            </a:r>
          </a:p>
          <a:p>
            <a:pPr marL="685800" lvl="1" indent="-228600" defTabSz="914400"/>
            <a:r>
              <a:rPr lang="en-US"/>
              <a:t>searching</a:t>
            </a:r>
          </a:p>
          <a:p>
            <a:pPr marL="1143000" lvl="2" defTabSz="914400"/>
            <a:r>
              <a:rPr lang="en-US"/>
              <a:t>parameters</a:t>
            </a:r>
          </a:p>
          <a:p>
            <a:pPr marL="1143000" lvl="2" defTabSz="914400"/>
            <a:r>
              <a:rPr lang="en-US"/>
              <a:t>variations</a:t>
            </a:r>
          </a:p>
        </p:txBody>
      </p:sp>
      <p:sp>
        <p:nvSpPr>
          <p:cNvPr id="1024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5513" y="206057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4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8538" y="306863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246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3340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84388" y="228600"/>
            <a:ext cx="4978400" cy="517525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/>
              <a:t>Exchange (Bubble) Sort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763588"/>
            <a:ext cx="7172325" cy="5865812"/>
          </a:xfrm>
          <a:noFill/>
          <a:ln/>
        </p:spPr>
        <p:txBody>
          <a:bodyPr lIns="90624" tIns="44517" rIns="90624" bIns="44517"/>
          <a:lstStyle/>
          <a:p>
            <a:pPr defTabSz="914400"/>
            <a:r>
              <a:rPr lang="en-US"/>
              <a:t>principle</a:t>
            </a:r>
          </a:p>
          <a:p>
            <a:pPr marL="685800" lvl="1" indent="-228600" defTabSz="914400"/>
            <a:r>
              <a:rPr lang="en-US"/>
              <a:t>exchange pairs if out of order</a:t>
            </a:r>
          </a:p>
          <a:p>
            <a:pPr marL="685800" lvl="1" indent="-228600" defTabSz="914400"/>
            <a:r>
              <a:rPr lang="en-US"/>
              <a:t>works?</a:t>
            </a:r>
          </a:p>
          <a:p>
            <a:pPr marL="685800" lvl="1" indent="-228600" defTabSz="914400"/>
            <a:r>
              <a:rPr lang="en-US"/>
              <a:t>quit?</a:t>
            </a:r>
          </a:p>
          <a:p>
            <a:pPr defTabSz="914400"/>
            <a:r>
              <a:rPr lang="en-US"/>
              <a:t>behaviour</a:t>
            </a:r>
          </a:p>
          <a:p>
            <a:pPr marL="685800" lvl="1" indent="-228600" defTabSz="914400"/>
            <a:r>
              <a:rPr lang="en-US"/>
              <a:t>largest “bubbles” to end</a:t>
            </a:r>
          </a:p>
          <a:p>
            <a:pPr marL="1143000" lvl="2" defTabSz="914400"/>
            <a:r>
              <a:rPr lang="en-US"/>
              <a:t>next pass doesn’t have to go to end</a:t>
            </a:r>
          </a:p>
          <a:p>
            <a:pPr defTabSz="914400"/>
            <a:r>
              <a:rPr lang="en-US"/>
              <a:t>analysis</a:t>
            </a:r>
          </a:p>
          <a:p>
            <a:pPr marL="685800" lvl="1" indent="-228600" defTabSz="914400"/>
            <a:r>
              <a:rPr lang="en-US"/>
              <a:t>each pass moves 1 item to correct spot</a:t>
            </a:r>
          </a:p>
          <a:p>
            <a:pPr marL="1143000" lvl="2" defTabSz="914400"/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passes</a:t>
            </a:r>
          </a:p>
          <a:p>
            <a:pPr marL="1143000" lvl="2" defTabSz="914400"/>
            <a:r>
              <a:rPr lang="en-US"/>
              <a:t>ave </a:t>
            </a:r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pairs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O(n</a:t>
            </a:r>
            <a:r>
              <a:rPr lang="en-US" baseline="30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)</a:t>
            </a:r>
            <a:endParaRPr lang="en-US"/>
          </a:p>
          <a:p>
            <a:pPr marL="685800" lvl="1" indent="-228600" defTabSz="914400"/>
            <a:r>
              <a:rPr lang="en-US"/>
              <a:t>early termination</a:t>
            </a:r>
          </a:p>
          <a:p>
            <a:pPr marL="1143000" lvl="2" defTabSz="914400"/>
            <a:r>
              <a:rPr lang="en-US"/>
              <a:t>no exchanges</a:t>
            </a:r>
          </a:p>
          <a:p>
            <a:pPr marL="1143000" lvl="2" defTabSz="914400"/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if sorted</a:t>
            </a:r>
          </a:p>
          <a:p>
            <a:pPr defTabSz="914400"/>
            <a:r>
              <a:rPr lang="en-US" i="1"/>
              <a:t>in situ</a:t>
            </a:r>
            <a:r>
              <a:rPr lang="en-US"/>
              <a:t>, can be stable</a:t>
            </a:r>
          </a:p>
          <a:p>
            <a:pPr defTabSz="914400"/>
            <a:r>
              <a:rPr lang="en-US">
                <a:latin typeface="Courier New" pitchFamily="49" charset="0"/>
              </a:rPr>
              <a:t>implementation</a:t>
            </a:r>
            <a:endParaRPr lang="en-US"/>
          </a:p>
          <a:p>
            <a:pPr defTabSz="914400"/>
            <a:r>
              <a:rPr lang="en-US"/>
              <a:t>pattern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41575" y="2136775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5513" y="63817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4" name="AutoShape 6">
            <a:hlinkClick r:id="rId4" highlightClick="1"/>
          </p:cNvPr>
          <p:cNvSpPr>
            <a:spLocks noChangeArrowheads="1"/>
          </p:cNvSpPr>
          <p:nvPr/>
        </p:nvSpPr>
        <p:spPr bwMode="auto">
          <a:xfrm>
            <a:off x="6172200" y="25146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5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48400" y="60198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404813"/>
            <a:ext cx="2133600" cy="517525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/>
              <a:t>QuickSort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981075"/>
            <a:ext cx="7172325" cy="5648325"/>
          </a:xfrm>
          <a:noFill/>
          <a:ln/>
        </p:spPr>
        <p:txBody>
          <a:bodyPr lIns="90624" tIns="44517" rIns="90624" bIns="44517"/>
          <a:lstStyle/>
          <a:p>
            <a:pPr defTabSz="914400"/>
            <a:r>
              <a:rPr lang="en-US"/>
              <a:t>principle</a:t>
            </a:r>
          </a:p>
          <a:p>
            <a:pPr marL="685800" lvl="1" indent="-228600" defTabSz="914400"/>
            <a:r>
              <a:rPr lang="en-US"/>
              <a:t>divide-and-conquer</a:t>
            </a:r>
          </a:p>
          <a:p>
            <a:pPr marL="1143000" lvl="2" defTabSz="914400"/>
            <a:r>
              <a:rPr lang="en-US"/>
              <a:t>partition into two sets, sort &amp; combine</a:t>
            </a:r>
          </a:p>
          <a:p>
            <a:pPr marL="1143000" lvl="2" defTabSz="914400"/>
            <a:r>
              <a:rPr lang="en-US"/>
              <a:t>one set all smaller than other</a:t>
            </a:r>
          </a:p>
          <a:p>
            <a:pPr marL="685800" lvl="1" indent="-228600" defTabSz="914400"/>
            <a:r>
              <a:rPr lang="en-US"/>
              <a:t>partition</a:t>
            </a:r>
          </a:p>
          <a:p>
            <a:pPr marL="1143000" lvl="2" defTabSz="914400"/>
            <a:r>
              <a:rPr lang="en-US"/>
              <a:t>pivot</a:t>
            </a:r>
          </a:p>
          <a:p>
            <a:pPr defTabSz="914400"/>
            <a:r>
              <a:rPr lang="en-US"/>
              <a:t>behavior</a:t>
            </a:r>
          </a:p>
          <a:p>
            <a:pPr marL="685800" lvl="1" indent="-228600" defTabSz="914400"/>
            <a:r>
              <a:rPr lang="en-US"/>
              <a:t>partition</a:t>
            </a:r>
          </a:p>
          <a:p>
            <a:pPr marL="685800" lvl="1" indent="-228600" defTabSz="914400"/>
            <a:r>
              <a:rPr lang="en-US"/>
              <a:t>recombination</a:t>
            </a:r>
          </a:p>
          <a:p>
            <a:pPr defTabSz="914400"/>
            <a:r>
              <a:rPr lang="en-US"/>
              <a:t>analysis</a:t>
            </a:r>
          </a:p>
          <a:p>
            <a:pPr marL="685800" lvl="1" indent="-228600" defTabSz="914400"/>
            <a:r>
              <a:rPr lang="en-US"/>
              <a:t>partition</a:t>
            </a:r>
          </a:p>
          <a:p>
            <a:pPr marL="1143000" lvl="2" defTabSz="914400"/>
            <a:r>
              <a:rPr lang="en-US">
                <a:latin typeface="Courier New" pitchFamily="49" charset="0"/>
              </a:rPr>
              <a:t>O(n)</a:t>
            </a:r>
            <a:endParaRPr lang="en-US"/>
          </a:p>
          <a:p>
            <a:pPr marL="685800" lvl="1" indent="-228600" defTabSz="914400"/>
            <a:r>
              <a:rPr lang="en-US"/>
              <a:t>passes</a:t>
            </a:r>
          </a:p>
          <a:p>
            <a:pPr marL="1143000" lvl="2" defTabSz="914400"/>
            <a:r>
              <a:rPr lang="en-US"/>
              <a:t>best/ave </a:t>
            </a:r>
            <a:r>
              <a:rPr lang="en-US">
                <a:latin typeface="Courier New" pitchFamily="49" charset="0"/>
              </a:rPr>
              <a:t>O(lg n)</a:t>
            </a:r>
            <a:endParaRPr lang="en-US"/>
          </a:p>
          <a:p>
            <a:pPr marL="1143000" lvl="2" defTabSz="914400"/>
            <a:r>
              <a:rPr lang="en-US"/>
              <a:t>worst </a:t>
            </a:r>
            <a:r>
              <a:rPr lang="en-US">
                <a:latin typeface="Courier New" pitchFamily="49" charset="0"/>
              </a:rPr>
              <a:t>O(n)</a:t>
            </a:r>
            <a:endParaRPr lang="en-US"/>
          </a:p>
          <a:p>
            <a:pPr marL="685800" lvl="1" indent="-228600" defTabSz="914400"/>
            <a:r>
              <a:rPr lang="en-US"/>
              <a:t>ave </a:t>
            </a:r>
            <a:r>
              <a:rPr lang="en-US">
                <a:latin typeface="Courier New" pitchFamily="49" charset="0"/>
              </a:rPr>
              <a:t>O(n log n)</a:t>
            </a:r>
            <a:endParaRPr lang="en-US"/>
          </a:p>
          <a:p>
            <a:pPr defTabSz="914400"/>
            <a:r>
              <a:rPr lang="en-US"/>
              <a:t>pattern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975" y="2997200"/>
            <a:ext cx="306388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43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95513" y="63087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440" name="AutoShape 8">
            <a:hlinkClick r:id="rId4" highlightClick="1"/>
          </p:cNvPr>
          <p:cNvSpPr>
            <a:spLocks noChangeArrowheads="1"/>
          </p:cNvSpPr>
          <p:nvPr/>
        </p:nvSpPr>
        <p:spPr bwMode="auto">
          <a:xfrm>
            <a:off x="5105400" y="29718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46400" y="476250"/>
            <a:ext cx="3251200" cy="517525"/>
          </a:xfrm>
        </p:spPr>
        <p:txBody>
          <a:bodyPr/>
          <a:lstStyle/>
          <a:p>
            <a:pPr defTabSz="914400"/>
            <a:r>
              <a:rPr lang="en-US"/>
              <a:t>Implementation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268413"/>
            <a:ext cx="7172325" cy="5284787"/>
          </a:xfrm>
        </p:spPr>
        <p:txBody>
          <a:bodyPr/>
          <a:lstStyle/>
          <a:p>
            <a:pPr defTabSz="914400"/>
            <a:r>
              <a:rPr lang="en-US"/>
              <a:t>recursion</a:t>
            </a:r>
          </a:p>
          <a:p>
            <a:pPr marL="685800" lvl="1" indent="-228600" defTabSz="914400"/>
            <a:r>
              <a:rPr lang="en-US"/>
              <a:t>trivial case: </a:t>
            </a:r>
            <a:r>
              <a:rPr lang="en-US">
                <a:latin typeface="Courier New" pitchFamily="49" charset="0"/>
              </a:rPr>
              <a:t>n=0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n=1</a:t>
            </a:r>
          </a:p>
          <a:p>
            <a:pPr marL="685800" lvl="1" indent="-228600" defTabSz="914400"/>
            <a:r>
              <a:rPr lang="en-US"/>
              <a:t>reduction: </a:t>
            </a:r>
            <a:r>
              <a:rPr lang="en-US">
                <a:latin typeface="Courier New" pitchFamily="49" charset="0"/>
              </a:rPr>
              <a:t>n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2 </a:t>
            </a:r>
            <a:r>
              <a:rPr lang="en-US">
                <a:latin typeface="Courier New" pitchFamily="49" charset="0"/>
                <a:sym typeface="Symbol" pitchFamily="18" charset="2"/>
              </a:rPr>
              <a:t></a:t>
            </a:r>
            <a:r>
              <a:rPr lang="en-US">
                <a:latin typeface="Courier New" pitchFamily="49" charset="0"/>
              </a:rPr>
              <a:t> n/2</a:t>
            </a:r>
          </a:p>
          <a:p>
            <a:pPr defTabSz="914400"/>
            <a:r>
              <a:rPr lang="en-US" i="1"/>
              <a:t>in situ</a:t>
            </a:r>
            <a:r>
              <a:rPr lang="en-US"/>
              <a:t> sort</a:t>
            </a:r>
          </a:p>
          <a:p>
            <a:pPr marL="685800" lvl="1" indent="-228600" defTabSz="914400"/>
            <a:r>
              <a:rPr lang="en-US"/>
              <a:t>partition within table</a:t>
            </a:r>
          </a:p>
          <a:p>
            <a:pPr marL="1143000" lvl="2" defTabSz="914400"/>
            <a:r>
              <a:rPr lang="en-US"/>
              <a:t>rearrangement</a:t>
            </a:r>
          </a:p>
          <a:p>
            <a:pPr marL="1143000" lvl="2" defTabSz="914400"/>
            <a:r>
              <a:rPr lang="en-US"/>
              <a:t>exchange out of place items</a:t>
            </a:r>
          </a:p>
          <a:p>
            <a:pPr marL="685800" lvl="1" indent="-228600" defTabSz="914400"/>
            <a:r>
              <a:rPr lang="en-US"/>
              <a:t>sort part of table</a:t>
            </a:r>
          </a:p>
          <a:p>
            <a:pPr marL="685800" lvl="1" indent="-228600" defTabSz="914400"/>
            <a:r>
              <a:rPr lang="en-US"/>
              <a:t>rejoining is no work</a:t>
            </a:r>
          </a:p>
          <a:p>
            <a:pPr defTabSz="914400"/>
            <a:r>
              <a:rPr lang="en-US"/>
              <a:t>implementation</a:t>
            </a:r>
          </a:p>
          <a:p>
            <a:pPr marL="685800" lvl="1" indent="-228600" defTabSz="914400"/>
            <a:r>
              <a:rPr lang="en-US"/>
              <a:t>wrapper method</a:t>
            </a:r>
          </a:p>
          <a:p>
            <a:pPr marL="1143000" lvl="2" defTabSz="914400"/>
            <a:r>
              <a:rPr lang="en-US"/>
              <a:t>recursive call different than normal call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lNdx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rNdx</a:t>
            </a:r>
            <a:endParaRPr lang="en-US"/>
          </a:p>
          <a:p>
            <a:pPr marL="1143000" lvl="2" defTabSz="914400"/>
            <a:r>
              <a:rPr lang="en-US"/>
              <a:t>moved to find out of place items</a:t>
            </a:r>
          </a:p>
          <a:p>
            <a:pPr marL="1143000" lvl="2" defTabSz="914400"/>
            <a:r>
              <a:rPr lang="en-US"/>
              <a:t>if cross, no more items out of place</a:t>
            </a:r>
          </a:p>
          <a:p>
            <a:pPr defTabSz="914400"/>
            <a:r>
              <a:rPr lang="en-US"/>
              <a:t>comparison of sort times</a:t>
            </a:r>
            <a:endParaRPr lang="en-US">
              <a:latin typeface="Courier New" pitchFamily="49" charset="0"/>
            </a:endParaRPr>
          </a:p>
        </p:txBody>
      </p:sp>
      <p:sp>
        <p:nvSpPr>
          <p:cNvPr id="1946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95738" y="6237288"/>
            <a:ext cx="306387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6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92500" y="5300663"/>
            <a:ext cx="306388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6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96000" y="34290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r>
              <a:rPr lang="en-US" smtClean="0"/>
              <a:t>Partitioning a List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331640" y="1700808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3	7	2	4	6	1	5 </a:t>
            </a:r>
            <a:r>
              <a:rPr lang="en-US" dirty="0">
                <a:solidFill>
                  <a:srgbClr val="FF0000"/>
                </a:solidFill>
              </a:rPr>
              <a:t>]</a:t>
            </a:r>
            <a:endParaRPr lang="en-US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447800" y="1295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Given a List: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267744" y="5733256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2    1 </a:t>
            </a:r>
            <a:r>
              <a:rPr lang="en-US" dirty="0">
                <a:solidFill>
                  <a:srgbClr val="FF0000"/>
                </a:solidFill>
              </a:rPr>
              <a:t>]</a:t>
            </a:r>
            <a:r>
              <a:rPr lang="en-US" dirty="0"/>
              <a:t>      </a:t>
            </a:r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/>
              <a:t>  </a:t>
            </a:r>
            <a:r>
              <a:rPr lang="en-US" dirty="0">
                <a:solidFill>
                  <a:schemeClr val="accent2"/>
                </a:solidFill>
              </a:rPr>
              <a:t> 4   6   7   5 </a:t>
            </a:r>
            <a:r>
              <a:rPr lang="en-US" dirty="0">
                <a:solidFill>
                  <a:srgbClr val="FF0000"/>
                </a:solidFill>
              </a:rPr>
              <a:t>]</a:t>
            </a:r>
            <a:endParaRPr lang="en-US" dirty="0"/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1187624" y="2132856"/>
            <a:ext cx="7620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en-US" sz="2800" dirty="0"/>
              <a:t>Take first # or choose a pivot element</a:t>
            </a:r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en-US" sz="2800" dirty="0"/>
              <a:t>Put everything less than this in a left </a:t>
            </a:r>
            <a:r>
              <a:rPr lang="en-US" sz="2800" dirty="0" err="1"/>
              <a:t>sublist</a:t>
            </a:r>
            <a:endParaRPr lang="en-US" sz="2800" dirty="0"/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en-US" sz="2800" dirty="0"/>
              <a:t>Put everything greater than this in a right </a:t>
            </a:r>
            <a:r>
              <a:rPr lang="en-US" sz="2800" dirty="0" err="1"/>
              <a:t>sublist</a:t>
            </a:r>
            <a:endParaRPr lang="en-US" sz="2800" dirty="0"/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en-US" sz="2800" dirty="0"/>
              <a:t>Keep doing this for each </a:t>
            </a:r>
            <a:r>
              <a:rPr lang="en-US" sz="2800" dirty="0" err="1"/>
              <a:t>sublist</a:t>
            </a:r>
            <a:endParaRPr lang="en-US" sz="2800" dirty="0"/>
          </a:p>
          <a:p>
            <a:pPr marL="342900" indent="-342900">
              <a:spcBef>
                <a:spcPct val="50000"/>
              </a:spcBef>
              <a:buFont typeface="Symbol" pitchFamily="18" charset="2"/>
              <a:buChar char="·"/>
            </a:pPr>
            <a:r>
              <a:rPr lang="en-US" sz="2800" dirty="0"/>
              <a:t>E.g. The above partitions into: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457200"/>
          </a:xfrm>
        </p:spPr>
        <p:txBody>
          <a:bodyPr/>
          <a:lstStyle/>
          <a:p>
            <a:r>
              <a:rPr lang="en-US" smtClean="0"/>
              <a:t>Partitioning a List Cont…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371600" y="609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[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3	7	2	4	6	1	5 </a:t>
            </a:r>
            <a:r>
              <a:rPr lang="en-US">
                <a:solidFill>
                  <a:srgbClr val="FF0000"/>
                </a:solidFill>
              </a:rPr>
              <a:t>]</a:t>
            </a:r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447800" y="9144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1"/>
                </a:solidFill>
              </a:rPr>
              <a:t>  i				  		j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95400" y="1295400"/>
            <a:ext cx="6462713" cy="1219200"/>
            <a:chOff x="816" y="816"/>
            <a:chExt cx="4071" cy="768"/>
          </a:xfrm>
        </p:grpSpPr>
        <p:sp>
          <p:nvSpPr>
            <p:cNvPr id="9237" name="Text Box 5"/>
            <p:cNvSpPr txBox="1">
              <a:spLocks noChangeArrowheads="1"/>
            </p:cNvSpPr>
            <p:nvPr/>
          </p:nvSpPr>
          <p:spPr bwMode="auto">
            <a:xfrm>
              <a:off x="816" y="816"/>
              <a:ext cx="3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1). While j</a:t>
              </a:r>
              <a:r>
                <a:rPr lang="en-US" baseline="30000"/>
                <a:t>th</a:t>
              </a:r>
              <a:r>
                <a:rPr lang="en-US"/>
                <a:t> element &gt; i</a:t>
              </a:r>
              <a:r>
                <a:rPr lang="en-US" baseline="30000"/>
                <a:t>th</a:t>
              </a:r>
              <a:r>
                <a:rPr lang="en-US"/>
                <a:t> element, reduce j</a:t>
              </a:r>
            </a:p>
          </p:txBody>
        </p:sp>
        <p:sp>
          <p:nvSpPr>
            <p:cNvPr id="9238" name="Text Box 6"/>
            <p:cNvSpPr txBox="1">
              <a:spLocks noChangeArrowheads="1"/>
            </p:cNvSpPr>
            <p:nvPr/>
          </p:nvSpPr>
          <p:spPr bwMode="auto">
            <a:xfrm>
              <a:off x="855" y="1096"/>
              <a:ext cx="40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[</a:t>
              </a:r>
              <a:r>
                <a:rPr lang="en-US"/>
                <a:t> </a:t>
              </a:r>
              <a:r>
                <a:rPr lang="en-US">
                  <a:solidFill>
                    <a:schemeClr val="accent2"/>
                  </a:solidFill>
                </a:rPr>
                <a:t>3	7	2	4	6	1	5 </a:t>
              </a:r>
              <a:r>
                <a:rPr lang="en-US">
                  <a:solidFill>
                    <a:srgbClr val="FF0000"/>
                  </a:solidFill>
                </a:rPr>
                <a:t>]</a:t>
              </a:r>
              <a:endParaRPr lang="en-US"/>
            </a:p>
          </p:txBody>
        </p:sp>
        <p:sp>
          <p:nvSpPr>
            <p:cNvPr id="9239" name="Text Box 7"/>
            <p:cNvSpPr txBox="1">
              <a:spLocks noChangeArrowheads="1"/>
            </p:cNvSpPr>
            <p:nvPr/>
          </p:nvSpPr>
          <p:spPr bwMode="auto">
            <a:xfrm>
              <a:off x="864" y="1296"/>
              <a:ext cx="37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accent1"/>
                  </a:solidFill>
                </a:rPr>
                <a:t>  i				  	j</a:t>
              </a:r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317625" y="2446338"/>
            <a:ext cx="6454775" cy="1135062"/>
            <a:chOff x="830" y="1541"/>
            <a:chExt cx="4066" cy="715"/>
          </a:xfrm>
        </p:grpSpPr>
        <p:sp>
          <p:nvSpPr>
            <p:cNvPr id="9234" name="Text Box 8"/>
            <p:cNvSpPr txBox="1">
              <a:spLocks noChangeArrowheads="1"/>
            </p:cNvSpPr>
            <p:nvPr/>
          </p:nvSpPr>
          <p:spPr bwMode="auto">
            <a:xfrm>
              <a:off x="830" y="1541"/>
              <a:ext cx="25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2). Swap the i</a:t>
              </a:r>
              <a:r>
                <a:rPr lang="en-US" baseline="30000"/>
                <a:t>th</a:t>
              </a:r>
              <a:r>
                <a:rPr lang="en-US"/>
                <a:t> and j</a:t>
              </a:r>
              <a:r>
                <a:rPr lang="en-US" baseline="30000"/>
                <a:t>th</a:t>
              </a:r>
              <a:r>
                <a:rPr lang="en-US"/>
                <a:t> elements</a:t>
              </a:r>
            </a:p>
          </p:txBody>
        </p:sp>
        <p:sp>
          <p:nvSpPr>
            <p:cNvPr id="9235" name="Text Box 9"/>
            <p:cNvSpPr txBox="1">
              <a:spLocks noChangeArrowheads="1"/>
            </p:cNvSpPr>
            <p:nvPr/>
          </p:nvSpPr>
          <p:spPr bwMode="auto">
            <a:xfrm>
              <a:off x="864" y="1776"/>
              <a:ext cx="40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[</a:t>
              </a:r>
              <a:r>
                <a:rPr lang="en-US"/>
                <a:t> </a:t>
              </a:r>
              <a:r>
                <a:rPr lang="en-US">
                  <a:solidFill>
                    <a:schemeClr val="accent2"/>
                  </a:solidFill>
                </a:rPr>
                <a:t>1	7	2	4	6	3	5 </a:t>
              </a:r>
              <a:r>
                <a:rPr lang="en-US">
                  <a:solidFill>
                    <a:srgbClr val="FF0000"/>
                  </a:solidFill>
                </a:rPr>
                <a:t>]</a:t>
              </a:r>
              <a:endParaRPr lang="en-US"/>
            </a:p>
          </p:txBody>
        </p:sp>
        <p:sp>
          <p:nvSpPr>
            <p:cNvPr id="9236" name="Text Box 10"/>
            <p:cNvSpPr txBox="1">
              <a:spLocks noChangeArrowheads="1"/>
            </p:cNvSpPr>
            <p:nvPr/>
          </p:nvSpPr>
          <p:spPr bwMode="auto">
            <a:xfrm>
              <a:off x="912" y="1968"/>
              <a:ext cx="37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accent1"/>
                  </a:solidFill>
                </a:rPr>
                <a:t>  i				  	j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295400" y="3581400"/>
            <a:ext cx="6553200" cy="1219200"/>
            <a:chOff x="816" y="2256"/>
            <a:chExt cx="4128" cy="768"/>
          </a:xfrm>
        </p:grpSpPr>
        <p:sp>
          <p:nvSpPr>
            <p:cNvPr id="9231" name="Text Box 11"/>
            <p:cNvSpPr txBox="1">
              <a:spLocks noChangeArrowheads="1"/>
            </p:cNvSpPr>
            <p:nvPr/>
          </p:nvSpPr>
          <p:spPr bwMode="auto">
            <a:xfrm>
              <a:off x="816" y="2256"/>
              <a:ext cx="3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3). While i</a:t>
              </a:r>
              <a:r>
                <a:rPr lang="en-US" baseline="30000"/>
                <a:t>th</a:t>
              </a:r>
              <a:r>
                <a:rPr lang="en-US"/>
                <a:t> element &lt;= j</a:t>
              </a:r>
              <a:r>
                <a:rPr lang="en-US" baseline="30000"/>
                <a:t>th</a:t>
              </a:r>
              <a:r>
                <a:rPr lang="en-US"/>
                <a:t> element, increase i</a:t>
              </a:r>
            </a:p>
          </p:txBody>
        </p:sp>
        <p:sp>
          <p:nvSpPr>
            <p:cNvPr id="9232" name="Text Box 12"/>
            <p:cNvSpPr txBox="1">
              <a:spLocks noChangeArrowheads="1"/>
            </p:cNvSpPr>
            <p:nvPr/>
          </p:nvSpPr>
          <p:spPr bwMode="auto">
            <a:xfrm>
              <a:off x="912" y="2544"/>
              <a:ext cx="40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[</a:t>
              </a:r>
              <a:r>
                <a:rPr lang="en-US"/>
                <a:t> </a:t>
              </a:r>
              <a:r>
                <a:rPr lang="en-US">
                  <a:solidFill>
                    <a:schemeClr val="accent2"/>
                  </a:solidFill>
                </a:rPr>
                <a:t>1	7	2	4	6	3	5 </a:t>
              </a:r>
              <a:r>
                <a:rPr lang="en-US">
                  <a:solidFill>
                    <a:srgbClr val="FF0000"/>
                  </a:solidFill>
                </a:rPr>
                <a:t>]</a:t>
              </a:r>
              <a:endParaRPr lang="en-US"/>
            </a:p>
          </p:txBody>
        </p:sp>
        <p:sp>
          <p:nvSpPr>
            <p:cNvPr id="9233" name="Text Box 13"/>
            <p:cNvSpPr txBox="1">
              <a:spLocks noChangeArrowheads="1"/>
            </p:cNvSpPr>
            <p:nvPr/>
          </p:nvSpPr>
          <p:spPr bwMode="auto">
            <a:xfrm>
              <a:off x="960" y="2736"/>
              <a:ext cx="37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accent1"/>
                  </a:solidFill>
                </a:rPr>
                <a:t>  	i			  	j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1295400" y="4724400"/>
            <a:ext cx="6553200" cy="1219200"/>
            <a:chOff x="816" y="2976"/>
            <a:chExt cx="4128" cy="768"/>
          </a:xfrm>
        </p:grpSpPr>
        <p:sp>
          <p:nvSpPr>
            <p:cNvPr id="9228" name="Text Box 14"/>
            <p:cNvSpPr txBox="1">
              <a:spLocks noChangeArrowheads="1"/>
            </p:cNvSpPr>
            <p:nvPr/>
          </p:nvSpPr>
          <p:spPr bwMode="auto">
            <a:xfrm>
              <a:off x="816" y="2976"/>
              <a:ext cx="25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4). Swap the i</a:t>
              </a:r>
              <a:r>
                <a:rPr lang="en-US" baseline="30000"/>
                <a:t>th</a:t>
              </a:r>
              <a:r>
                <a:rPr lang="en-US"/>
                <a:t> and j</a:t>
              </a:r>
              <a:r>
                <a:rPr lang="en-US" baseline="30000"/>
                <a:t>th</a:t>
              </a:r>
              <a:r>
                <a:rPr lang="en-US"/>
                <a:t> elements</a:t>
              </a:r>
            </a:p>
          </p:txBody>
        </p:sp>
        <p:sp>
          <p:nvSpPr>
            <p:cNvPr id="9229" name="Text Box 15"/>
            <p:cNvSpPr txBox="1">
              <a:spLocks noChangeArrowheads="1"/>
            </p:cNvSpPr>
            <p:nvPr/>
          </p:nvSpPr>
          <p:spPr bwMode="auto">
            <a:xfrm>
              <a:off x="912" y="3264"/>
              <a:ext cx="40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</a:rPr>
                <a:t>[</a:t>
              </a:r>
              <a:r>
                <a:rPr lang="en-US"/>
                <a:t> </a:t>
              </a:r>
              <a:r>
                <a:rPr lang="en-US">
                  <a:solidFill>
                    <a:schemeClr val="accent2"/>
                  </a:solidFill>
                </a:rPr>
                <a:t>1	3	2	4	6	7	5 </a:t>
              </a:r>
              <a:r>
                <a:rPr lang="en-US">
                  <a:solidFill>
                    <a:srgbClr val="FF0000"/>
                  </a:solidFill>
                </a:rPr>
                <a:t>]</a:t>
              </a:r>
              <a:endParaRPr lang="en-US"/>
            </a:p>
          </p:txBody>
        </p:sp>
        <p:sp>
          <p:nvSpPr>
            <p:cNvPr id="9230" name="Text Box 16"/>
            <p:cNvSpPr txBox="1">
              <a:spLocks noChangeArrowheads="1"/>
            </p:cNvSpPr>
            <p:nvPr/>
          </p:nvSpPr>
          <p:spPr bwMode="auto">
            <a:xfrm>
              <a:off x="960" y="3456"/>
              <a:ext cx="37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accent1"/>
                  </a:solidFill>
                </a:rPr>
                <a:t>  	i			  	j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533400" y="1447800"/>
            <a:ext cx="4016375" cy="4876800"/>
            <a:chOff x="336" y="912"/>
            <a:chExt cx="2530" cy="3072"/>
          </a:xfrm>
        </p:grpSpPr>
        <p:sp>
          <p:nvSpPr>
            <p:cNvPr id="9226" name="Text Box 17"/>
            <p:cNvSpPr txBox="1">
              <a:spLocks noChangeArrowheads="1"/>
            </p:cNvSpPr>
            <p:nvPr/>
          </p:nvSpPr>
          <p:spPr bwMode="auto">
            <a:xfrm>
              <a:off x="816" y="3696"/>
              <a:ext cx="20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5). Repeat 1 to 4 until j=i</a:t>
              </a:r>
            </a:p>
          </p:txBody>
        </p:sp>
        <p:sp>
          <p:nvSpPr>
            <p:cNvPr id="9227" name="Freeform 25"/>
            <p:cNvSpPr>
              <a:spLocks/>
            </p:cNvSpPr>
            <p:nvPr/>
          </p:nvSpPr>
          <p:spPr bwMode="auto">
            <a:xfrm>
              <a:off x="336" y="912"/>
              <a:ext cx="336" cy="2928"/>
            </a:xfrm>
            <a:custGeom>
              <a:avLst/>
              <a:gdLst>
                <a:gd name="T0" fmla="*/ 336 w 336"/>
                <a:gd name="T1" fmla="*/ 2928 h 2928"/>
                <a:gd name="T2" fmla="*/ 0 w 336"/>
                <a:gd name="T3" fmla="*/ 2928 h 2928"/>
                <a:gd name="T4" fmla="*/ 0 w 336"/>
                <a:gd name="T5" fmla="*/ 0 h 2928"/>
                <a:gd name="T6" fmla="*/ 336 w 336"/>
                <a:gd name="T7" fmla="*/ 0 h 29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6"/>
                <a:gd name="T13" fmla="*/ 0 h 2928"/>
                <a:gd name="T14" fmla="*/ 336 w 336"/>
                <a:gd name="T15" fmla="*/ 2928 h 29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6" h="2928">
                  <a:moveTo>
                    <a:pt x="336" y="2928"/>
                  </a:moveTo>
                  <a:lnTo>
                    <a:pt x="0" y="2928"/>
                  </a:lnTo>
                  <a:lnTo>
                    <a:pt x="0" y="0"/>
                  </a:lnTo>
                  <a:lnTo>
                    <a:pt x="336" y="0"/>
                  </a:lnTo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solid"/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381000"/>
          </a:xfrm>
          <a:noFill/>
        </p:spPr>
        <p:txBody>
          <a:bodyPr/>
          <a:lstStyle/>
          <a:p>
            <a:r>
              <a:rPr lang="en-US" smtClean="0"/>
              <a:t>Partitioning a List Cont…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447800" y="381000"/>
            <a:ext cx="6400800" cy="701675"/>
            <a:chOff x="912" y="240"/>
            <a:chExt cx="4032" cy="442"/>
          </a:xfrm>
        </p:grpSpPr>
        <p:sp>
          <p:nvSpPr>
            <p:cNvPr id="10293" name="Text Box 5"/>
            <p:cNvSpPr txBox="1">
              <a:spLocks noChangeArrowheads="1"/>
            </p:cNvSpPr>
            <p:nvPr/>
          </p:nvSpPr>
          <p:spPr bwMode="auto">
            <a:xfrm>
              <a:off x="912" y="240"/>
              <a:ext cx="40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0000"/>
                  </a:solidFill>
                </a:rPr>
                <a:t>[</a:t>
              </a:r>
              <a:r>
                <a:rPr lang="en-US" sz="2000"/>
                <a:t> </a:t>
              </a:r>
              <a:r>
                <a:rPr lang="en-US" sz="2000">
                  <a:solidFill>
                    <a:schemeClr val="accent2"/>
                  </a:solidFill>
                </a:rPr>
                <a:t>3	7	2	4	6	1	5 </a:t>
              </a:r>
              <a:r>
                <a:rPr lang="en-US" sz="2000">
                  <a:solidFill>
                    <a:srgbClr val="FF0000"/>
                  </a:solidFill>
                </a:rPr>
                <a:t>]</a:t>
              </a:r>
              <a:endParaRPr lang="en-US" sz="2000"/>
            </a:p>
          </p:txBody>
        </p:sp>
        <p:sp>
          <p:nvSpPr>
            <p:cNvPr id="10294" name="Text Box 6"/>
            <p:cNvSpPr txBox="1">
              <a:spLocks noChangeArrowheads="1"/>
            </p:cNvSpPr>
            <p:nvPr/>
          </p:nvSpPr>
          <p:spPr bwMode="auto">
            <a:xfrm>
              <a:off x="960" y="432"/>
              <a:ext cx="37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chemeClr val="accent1"/>
                  </a:solidFill>
                </a:rPr>
                <a:t>  i				  		j</a:t>
              </a:r>
            </a:p>
          </p:txBody>
        </p:sp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228600" y="990600"/>
            <a:ext cx="7605713" cy="714375"/>
            <a:chOff x="144" y="624"/>
            <a:chExt cx="4791" cy="450"/>
          </a:xfrm>
        </p:grpSpPr>
        <p:grpSp>
          <p:nvGrpSpPr>
            <p:cNvPr id="4" name="Group 58"/>
            <p:cNvGrpSpPr>
              <a:grpSpLocks/>
            </p:cNvGrpSpPr>
            <p:nvPr/>
          </p:nvGrpSpPr>
          <p:grpSpPr bwMode="auto">
            <a:xfrm>
              <a:off x="903" y="624"/>
              <a:ext cx="4032" cy="450"/>
              <a:chOff x="903" y="624"/>
              <a:chExt cx="4032" cy="450"/>
            </a:xfrm>
          </p:grpSpPr>
          <p:sp>
            <p:nvSpPr>
              <p:cNvPr id="10291" name="Text Box 8"/>
              <p:cNvSpPr txBox="1">
                <a:spLocks noChangeArrowheads="1"/>
              </p:cNvSpPr>
              <p:nvPr/>
            </p:nvSpPr>
            <p:spPr bwMode="auto">
              <a:xfrm>
                <a:off x="903" y="624"/>
                <a:ext cx="40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FF0000"/>
                    </a:solidFill>
                  </a:rPr>
                  <a:t>[</a:t>
                </a:r>
                <a:r>
                  <a:rPr lang="en-US" sz="2000"/>
                  <a:t> </a:t>
                </a:r>
                <a:r>
                  <a:rPr lang="en-US" sz="2000">
                    <a:solidFill>
                      <a:schemeClr val="accent2"/>
                    </a:solidFill>
                  </a:rPr>
                  <a:t>3	7	2	4	6	1	5 </a:t>
                </a:r>
                <a:r>
                  <a:rPr lang="en-US" sz="2000">
                    <a:solidFill>
                      <a:srgbClr val="FF0000"/>
                    </a:solidFill>
                  </a:rPr>
                  <a:t>]</a:t>
                </a:r>
                <a:endParaRPr lang="en-US" sz="2000"/>
              </a:p>
            </p:txBody>
          </p:sp>
          <p:sp>
            <p:nvSpPr>
              <p:cNvPr id="10292" name="Text Box 9"/>
              <p:cNvSpPr txBox="1">
                <a:spLocks noChangeArrowheads="1"/>
              </p:cNvSpPr>
              <p:nvPr/>
            </p:nvSpPr>
            <p:spPr bwMode="auto">
              <a:xfrm>
                <a:off x="912" y="824"/>
                <a:ext cx="37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accent1"/>
                    </a:solidFill>
                  </a:rPr>
                  <a:t>  i				  	j</a:t>
                </a:r>
              </a:p>
            </p:txBody>
          </p:sp>
        </p:grpSp>
        <p:sp>
          <p:nvSpPr>
            <p:cNvPr id="10290" name="Text Box 40"/>
            <p:cNvSpPr txBox="1">
              <a:spLocks noChangeArrowheads="1"/>
            </p:cNvSpPr>
            <p:nvPr/>
          </p:nvSpPr>
          <p:spPr bwMode="auto">
            <a:xfrm>
              <a:off x="144" y="711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Step 1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228600" y="1600200"/>
            <a:ext cx="7620000" cy="701675"/>
            <a:chOff x="144" y="1104"/>
            <a:chExt cx="4800" cy="442"/>
          </a:xfrm>
        </p:grpSpPr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912" y="1104"/>
              <a:ext cx="4032" cy="442"/>
              <a:chOff x="912" y="1104"/>
              <a:chExt cx="4032" cy="442"/>
            </a:xfrm>
          </p:grpSpPr>
          <p:sp>
            <p:nvSpPr>
              <p:cNvPr id="10287" name="Text Box 11"/>
              <p:cNvSpPr txBox="1">
                <a:spLocks noChangeArrowheads="1"/>
              </p:cNvSpPr>
              <p:nvPr/>
            </p:nvSpPr>
            <p:spPr bwMode="auto">
              <a:xfrm>
                <a:off x="912" y="1104"/>
                <a:ext cx="40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FF0000"/>
                    </a:solidFill>
                  </a:rPr>
                  <a:t>[</a:t>
                </a:r>
                <a:r>
                  <a:rPr lang="en-US" sz="2000"/>
                  <a:t> </a:t>
                </a:r>
                <a:r>
                  <a:rPr lang="en-US" sz="2000">
                    <a:solidFill>
                      <a:schemeClr val="accent2"/>
                    </a:solidFill>
                  </a:rPr>
                  <a:t>1	7	2	4	6	3	5 </a:t>
                </a:r>
                <a:r>
                  <a:rPr lang="en-US" sz="2000">
                    <a:solidFill>
                      <a:srgbClr val="FF0000"/>
                    </a:solidFill>
                  </a:rPr>
                  <a:t>]</a:t>
                </a:r>
                <a:endParaRPr lang="en-US" sz="2000"/>
              </a:p>
            </p:txBody>
          </p:sp>
          <p:sp>
            <p:nvSpPr>
              <p:cNvPr id="10288" name="Text Box 12"/>
              <p:cNvSpPr txBox="1">
                <a:spLocks noChangeArrowheads="1"/>
              </p:cNvSpPr>
              <p:nvPr/>
            </p:nvSpPr>
            <p:spPr bwMode="auto">
              <a:xfrm>
                <a:off x="960" y="1296"/>
                <a:ext cx="37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accent1"/>
                    </a:solidFill>
                  </a:rPr>
                  <a:t>  i				  	j</a:t>
                </a:r>
              </a:p>
            </p:txBody>
          </p:sp>
        </p:grpSp>
        <p:sp>
          <p:nvSpPr>
            <p:cNvPr id="10286" name="Text Box 41"/>
            <p:cNvSpPr txBox="1">
              <a:spLocks noChangeArrowheads="1"/>
            </p:cNvSpPr>
            <p:nvPr/>
          </p:nvSpPr>
          <p:spPr bwMode="auto">
            <a:xfrm>
              <a:off x="144" y="1183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Step 2</a:t>
              </a:r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228600" y="3429000"/>
            <a:ext cx="7620000" cy="701675"/>
            <a:chOff x="144" y="2160"/>
            <a:chExt cx="4800" cy="442"/>
          </a:xfrm>
        </p:grpSpPr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912" y="2160"/>
              <a:ext cx="4032" cy="442"/>
              <a:chOff x="912" y="2160"/>
              <a:chExt cx="4032" cy="442"/>
            </a:xfrm>
          </p:grpSpPr>
          <p:sp>
            <p:nvSpPr>
              <p:cNvPr id="10283" name="Text Box 20"/>
              <p:cNvSpPr txBox="1">
                <a:spLocks noChangeArrowheads="1"/>
              </p:cNvSpPr>
              <p:nvPr/>
            </p:nvSpPr>
            <p:spPr bwMode="auto">
              <a:xfrm>
                <a:off x="912" y="2160"/>
                <a:ext cx="40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FF0000"/>
                    </a:solidFill>
                  </a:rPr>
                  <a:t>[</a:t>
                </a:r>
                <a:r>
                  <a:rPr lang="en-US" sz="2000"/>
                  <a:t> </a:t>
                </a:r>
                <a:r>
                  <a:rPr lang="en-US" sz="2000">
                    <a:solidFill>
                      <a:schemeClr val="accent2"/>
                    </a:solidFill>
                  </a:rPr>
                  <a:t>1	3	2	4	6	7	5 </a:t>
                </a:r>
                <a:r>
                  <a:rPr lang="en-US" sz="2000">
                    <a:solidFill>
                      <a:srgbClr val="FF0000"/>
                    </a:solidFill>
                  </a:rPr>
                  <a:t>]</a:t>
                </a:r>
                <a:endParaRPr lang="en-US" sz="2000"/>
              </a:p>
            </p:txBody>
          </p:sp>
          <p:sp>
            <p:nvSpPr>
              <p:cNvPr id="10284" name="Text Box 21"/>
              <p:cNvSpPr txBox="1">
                <a:spLocks noChangeArrowheads="1"/>
              </p:cNvSpPr>
              <p:nvPr/>
            </p:nvSpPr>
            <p:spPr bwMode="auto">
              <a:xfrm>
                <a:off x="960" y="2352"/>
                <a:ext cx="37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accent1"/>
                    </a:solidFill>
                  </a:rPr>
                  <a:t>  	i		 	j</a:t>
                </a:r>
              </a:p>
            </p:txBody>
          </p:sp>
        </p:grpSp>
        <p:sp>
          <p:nvSpPr>
            <p:cNvPr id="10282" name="Text Box 42"/>
            <p:cNvSpPr txBox="1">
              <a:spLocks noChangeArrowheads="1"/>
            </p:cNvSpPr>
            <p:nvPr/>
          </p:nvSpPr>
          <p:spPr bwMode="auto">
            <a:xfrm>
              <a:off x="144" y="2239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Step 1</a:t>
              </a:r>
            </a:p>
          </p:txBody>
        </p:sp>
      </p:grpSp>
      <p:grpSp>
        <p:nvGrpSpPr>
          <p:cNvPr id="9" name="Group 54"/>
          <p:cNvGrpSpPr>
            <a:grpSpLocks/>
          </p:cNvGrpSpPr>
          <p:nvPr/>
        </p:nvGrpSpPr>
        <p:grpSpPr bwMode="auto">
          <a:xfrm>
            <a:off x="228600" y="4038600"/>
            <a:ext cx="7620000" cy="701675"/>
            <a:chOff x="144" y="2640"/>
            <a:chExt cx="4800" cy="442"/>
          </a:xfrm>
        </p:grpSpPr>
        <p:grpSp>
          <p:nvGrpSpPr>
            <p:cNvPr id="10" name="Group 36"/>
            <p:cNvGrpSpPr>
              <a:grpSpLocks/>
            </p:cNvGrpSpPr>
            <p:nvPr/>
          </p:nvGrpSpPr>
          <p:grpSpPr bwMode="auto">
            <a:xfrm>
              <a:off x="912" y="2640"/>
              <a:ext cx="4032" cy="442"/>
              <a:chOff x="912" y="2640"/>
              <a:chExt cx="4032" cy="442"/>
            </a:xfrm>
          </p:grpSpPr>
          <p:sp>
            <p:nvSpPr>
              <p:cNvPr id="10279" name="Text Box 22"/>
              <p:cNvSpPr txBox="1">
                <a:spLocks noChangeArrowheads="1"/>
              </p:cNvSpPr>
              <p:nvPr/>
            </p:nvSpPr>
            <p:spPr bwMode="auto">
              <a:xfrm>
                <a:off x="912" y="2640"/>
                <a:ext cx="40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FF0000"/>
                    </a:solidFill>
                  </a:rPr>
                  <a:t>[</a:t>
                </a:r>
                <a:r>
                  <a:rPr lang="en-US" sz="2000"/>
                  <a:t> </a:t>
                </a:r>
                <a:r>
                  <a:rPr lang="en-US" sz="2000">
                    <a:solidFill>
                      <a:schemeClr val="accent2"/>
                    </a:solidFill>
                  </a:rPr>
                  <a:t>1	3	2	4	6	7	5 </a:t>
                </a:r>
                <a:r>
                  <a:rPr lang="en-US" sz="2000">
                    <a:solidFill>
                      <a:srgbClr val="FF0000"/>
                    </a:solidFill>
                  </a:rPr>
                  <a:t>]</a:t>
                </a:r>
                <a:endParaRPr lang="en-US" sz="2000"/>
              </a:p>
            </p:txBody>
          </p:sp>
          <p:sp>
            <p:nvSpPr>
              <p:cNvPr id="10280" name="Text Box 23"/>
              <p:cNvSpPr txBox="1">
                <a:spLocks noChangeArrowheads="1"/>
              </p:cNvSpPr>
              <p:nvPr/>
            </p:nvSpPr>
            <p:spPr bwMode="auto">
              <a:xfrm>
                <a:off x="960" y="2832"/>
                <a:ext cx="37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accent1"/>
                    </a:solidFill>
                  </a:rPr>
                  <a:t>  	i		j</a:t>
                </a:r>
              </a:p>
            </p:txBody>
          </p:sp>
        </p:grpSp>
        <p:sp>
          <p:nvSpPr>
            <p:cNvPr id="10278" name="Text Box 43"/>
            <p:cNvSpPr txBox="1">
              <a:spLocks noChangeArrowheads="1"/>
            </p:cNvSpPr>
            <p:nvPr/>
          </p:nvSpPr>
          <p:spPr bwMode="auto">
            <a:xfrm>
              <a:off x="144" y="2719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Step 1</a:t>
              </a:r>
            </a:p>
          </p:txBody>
        </p:sp>
      </p:grpSp>
      <p:grpSp>
        <p:nvGrpSpPr>
          <p:cNvPr id="11" name="Group 65"/>
          <p:cNvGrpSpPr>
            <a:grpSpLocks/>
          </p:cNvGrpSpPr>
          <p:nvPr/>
        </p:nvGrpSpPr>
        <p:grpSpPr bwMode="auto">
          <a:xfrm>
            <a:off x="228600" y="4724400"/>
            <a:ext cx="7620000" cy="701675"/>
            <a:chOff x="144" y="2976"/>
            <a:chExt cx="4800" cy="442"/>
          </a:xfrm>
        </p:grpSpPr>
        <p:grpSp>
          <p:nvGrpSpPr>
            <p:cNvPr id="12" name="Group 64"/>
            <p:cNvGrpSpPr>
              <a:grpSpLocks/>
            </p:cNvGrpSpPr>
            <p:nvPr/>
          </p:nvGrpSpPr>
          <p:grpSpPr bwMode="auto">
            <a:xfrm>
              <a:off x="912" y="2976"/>
              <a:ext cx="4032" cy="442"/>
              <a:chOff x="912" y="2976"/>
              <a:chExt cx="4032" cy="442"/>
            </a:xfrm>
          </p:grpSpPr>
          <p:sp>
            <p:nvSpPr>
              <p:cNvPr id="10275" name="Text Box 24"/>
              <p:cNvSpPr txBox="1">
                <a:spLocks noChangeArrowheads="1"/>
              </p:cNvSpPr>
              <p:nvPr/>
            </p:nvSpPr>
            <p:spPr bwMode="auto">
              <a:xfrm>
                <a:off x="912" y="2976"/>
                <a:ext cx="40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FF0000"/>
                    </a:solidFill>
                  </a:rPr>
                  <a:t>[</a:t>
                </a:r>
                <a:r>
                  <a:rPr lang="en-US" sz="2000"/>
                  <a:t> </a:t>
                </a:r>
                <a:r>
                  <a:rPr lang="en-US" sz="2000">
                    <a:solidFill>
                      <a:schemeClr val="accent2"/>
                    </a:solidFill>
                  </a:rPr>
                  <a:t>1	3	2	4	6	7	5 </a:t>
                </a:r>
                <a:r>
                  <a:rPr lang="en-US" sz="2000">
                    <a:solidFill>
                      <a:srgbClr val="FF0000"/>
                    </a:solidFill>
                  </a:rPr>
                  <a:t>]</a:t>
                </a:r>
                <a:endParaRPr lang="en-US" sz="2000"/>
              </a:p>
            </p:txBody>
          </p:sp>
          <p:sp>
            <p:nvSpPr>
              <p:cNvPr id="10276" name="Text Box 25"/>
              <p:cNvSpPr txBox="1">
                <a:spLocks noChangeArrowheads="1"/>
              </p:cNvSpPr>
              <p:nvPr/>
            </p:nvSpPr>
            <p:spPr bwMode="auto">
              <a:xfrm>
                <a:off x="960" y="3168"/>
                <a:ext cx="37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accent1"/>
                    </a:solidFill>
                  </a:rPr>
                  <a:t>  	i	j</a:t>
                </a:r>
              </a:p>
            </p:txBody>
          </p:sp>
        </p:grpSp>
        <p:sp>
          <p:nvSpPr>
            <p:cNvPr id="10274" name="Text Box 44"/>
            <p:cNvSpPr txBox="1">
              <a:spLocks noChangeArrowheads="1"/>
            </p:cNvSpPr>
            <p:nvPr/>
          </p:nvSpPr>
          <p:spPr bwMode="auto">
            <a:xfrm>
              <a:off x="144" y="3055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Step 1</a:t>
              </a:r>
            </a:p>
          </p:txBody>
        </p:sp>
      </p:grp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228600" y="5334000"/>
            <a:ext cx="7620000" cy="701675"/>
            <a:chOff x="144" y="3360"/>
            <a:chExt cx="4800" cy="442"/>
          </a:xfrm>
        </p:grpSpPr>
        <p:grpSp>
          <p:nvGrpSpPr>
            <p:cNvPr id="14" name="Group 38"/>
            <p:cNvGrpSpPr>
              <a:grpSpLocks/>
            </p:cNvGrpSpPr>
            <p:nvPr/>
          </p:nvGrpSpPr>
          <p:grpSpPr bwMode="auto">
            <a:xfrm>
              <a:off x="912" y="3360"/>
              <a:ext cx="4032" cy="442"/>
              <a:chOff x="912" y="3360"/>
              <a:chExt cx="4032" cy="442"/>
            </a:xfrm>
          </p:grpSpPr>
          <p:sp>
            <p:nvSpPr>
              <p:cNvPr id="10271" name="Text Box 26"/>
              <p:cNvSpPr txBox="1">
                <a:spLocks noChangeArrowheads="1"/>
              </p:cNvSpPr>
              <p:nvPr/>
            </p:nvSpPr>
            <p:spPr bwMode="auto">
              <a:xfrm>
                <a:off x="912" y="3360"/>
                <a:ext cx="40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FF0000"/>
                    </a:solidFill>
                  </a:rPr>
                  <a:t>[</a:t>
                </a:r>
                <a:r>
                  <a:rPr lang="en-US" sz="2000"/>
                  <a:t> </a:t>
                </a:r>
                <a:r>
                  <a:rPr lang="en-US" sz="2000">
                    <a:solidFill>
                      <a:schemeClr val="accent2"/>
                    </a:solidFill>
                  </a:rPr>
                  <a:t>1	2	3	4	6	7	5 </a:t>
                </a:r>
                <a:r>
                  <a:rPr lang="en-US" sz="2000">
                    <a:solidFill>
                      <a:srgbClr val="FF0000"/>
                    </a:solidFill>
                  </a:rPr>
                  <a:t>]</a:t>
                </a:r>
                <a:endParaRPr lang="en-US" sz="2000"/>
              </a:p>
            </p:txBody>
          </p:sp>
          <p:sp>
            <p:nvSpPr>
              <p:cNvPr id="10272" name="Text Box 27"/>
              <p:cNvSpPr txBox="1">
                <a:spLocks noChangeArrowheads="1"/>
              </p:cNvSpPr>
              <p:nvPr/>
            </p:nvSpPr>
            <p:spPr bwMode="auto">
              <a:xfrm>
                <a:off x="960" y="3552"/>
                <a:ext cx="37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accent1"/>
                    </a:solidFill>
                  </a:rPr>
                  <a:t>  	i	j</a:t>
                </a:r>
              </a:p>
            </p:txBody>
          </p:sp>
        </p:grpSp>
        <p:sp>
          <p:nvSpPr>
            <p:cNvPr id="10270" name="Text Box 45"/>
            <p:cNvSpPr txBox="1">
              <a:spLocks noChangeArrowheads="1"/>
            </p:cNvSpPr>
            <p:nvPr/>
          </p:nvSpPr>
          <p:spPr bwMode="auto">
            <a:xfrm>
              <a:off x="144" y="3487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Step 2</a:t>
              </a:r>
            </a:p>
          </p:txBody>
        </p: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215900" y="5999163"/>
            <a:ext cx="7620000" cy="728662"/>
            <a:chOff x="136" y="3779"/>
            <a:chExt cx="4800" cy="459"/>
          </a:xfrm>
        </p:grpSpPr>
        <p:grpSp>
          <p:nvGrpSpPr>
            <p:cNvPr id="16" name="Group 66"/>
            <p:cNvGrpSpPr>
              <a:grpSpLocks/>
            </p:cNvGrpSpPr>
            <p:nvPr/>
          </p:nvGrpSpPr>
          <p:grpSpPr bwMode="auto">
            <a:xfrm>
              <a:off x="904" y="3796"/>
              <a:ext cx="4032" cy="442"/>
              <a:chOff x="904" y="3796"/>
              <a:chExt cx="4032" cy="442"/>
            </a:xfrm>
          </p:grpSpPr>
          <p:sp>
            <p:nvSpPr>
              <p:cNvPr id="10267" name="Text Box 28"/>
              <p:cNvSpPr txBox="1">
                <a:spLocks noChangeArrowheads="1"/>
              </p:cNvSpPr>
              <p:nvPr/>
            </p:nvSpPr>
            <p:spPr bwMode="auto">
              <a:xfrm>
                <a:off x="904" y="3796"/>
                <a:ext cx="40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FF0000"/>
                    </a:solidFill>
                  </a:rPr>
                  <a:t>[</a:t>
                </a:r>
                <a:r>
                  <a:rPr lang="en-US" sz="2000"/>
                  <a:t> </a:t>
                </a:r>
                <a:r>
                  <a:rPr lang="en-US" sz="2000">
                    <a:solidFill>
                      <a:schemeClr val="accent2"/>
                    </a:solidFill>
                  </a:rPr>
                  <a:t>1	2	3	4	6	7	5 </a:t>
                </a:r>
                <a:r>
                  <a:rPr lang="en-US" sz="2000">
                    <a:solidFill>
                      <a:srgbClr val="FF0000"/>
                    </a:solidFill>
                  </a:rPr>
                  <a:t>]</a:t>
                </a:r>
                <a:endParaRPr lang="en-US" sz="2000"/>
              </a:p>
            </p:txBody>
          </p:sp>
          <p:sp>
            <p:nvSpPr>
              <p:cNvPr id="10268" name="Text Box 29"/>
              <p:cNvSpPr txBox="1">
                <a:spLocks noChangeArrowheads="1"/>
              </p:cNvSpPr>
              <p:nvPr/>
            </p:nvSpPr>
            <p:spPr bwMode="auto">
              <a:xfrm>
                <a:off x="952" y="3988"/>
                <a:ext cx="37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accent1"/>
                    </a:solidFill>
                  </a:rPr>
                  <a:t>  		i=j</a:t>
                </a:r>
              </a:p>
            </p:txBody>
          </p:sp>
        </p:grpSp>
        <p:sp>
          <p:nvSpPr>
            <p:cNvPr id="10266" name="Text Box 46"/>
            <p:cNvSpPr txBox="1">
              <a:spLocks noChangeArrowheads="1"/>
            </p:cNvSpPr>
            <p:nvPr/>
          </p:nvSpPr>
          <p:spPr bwMode="auto">
            <a:xfrm>
              <a:off x="136" y="3779"/>
              <a:ext cx="66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Step 3</a:t>
              </a:r>
            </a:p>
            <a:p>
              <a:r>
                <a:rPr lang="en-US" sz="2000"/>
                <a:t>Finished</a:t>
              </a:r>
            </a:p>
          </p:txBody>
        </p:sp>
      </p:grpSp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228600" y="2819400"/>
            <a:ext cx="7620000" cy="701675"/>
            <a:chOff x="144" y="1872"/>
            <a:chExt cx="4800" cy="442"/>
          </a:xfrm>
        </p:grpSpPr>
        <p:grpSp>
          <p:nvGrpSpPr>
            <p:cNvPr id="18" name="Group 34"/>
            <p:cNvGrpSpPr>
              <a:grpSpLocks/>
            </p:cNvGrpSpPr>
            <p:nvPr/>
          </p:nvGrpSpPr>
          <p:grpSpPr bwMode="auto">
            <a:xfrm>
              <a:off x="912" y="1872"/>
              <a:ext cx="4032" cy="442"/>
              <a:chOff x="912" y="1872"/>
              <a:chExt cx="4032" cy="442"/>
            </a:xfrm>
          </p:grpSpPr>
          <p:sp>
            <p:nvSpPr>
              <p:cNvPr id="10263" name="Text Box 17"/>
              <p:cNvSpPr txBox="1">
                <a:spLocks noChangeArrowheads="1"/>
              </p:cNvSpPr>
              <p:nvPr/>
            </p:nvSpPr>
            <p:spPr bwMode="auto">
              <a:xfrm>
                <a:off x="912" y="1872"/>
                <a:ext cx="40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FF0000"/>
                    </a:solidFill>
                  </a:rPr>
                  <a:t>[</a:t>
                </a:r>
                <a:r>
                  <a:rPr lang="en-US" sz="2000"/>
                  <a:t> </a:t>
                </a:r>
                <a:r>
                  <a:rPr lang="en-US" sz="2000">
                    <a:solidFill>
                      <a:schemeClr val="accent2"/>
                    </a:solidFill>
                  </a:rPr>
                  <a:t>1	3	2	4	6	7	5 </a:t>
                </a:r>
                <a:r>
                  <a:rPr lang="en-US" sz="2000">
                    <a:solidFill>
                      <a:srgbClr val="FF0000"/>
                    </a:solidFill>
                  </a:rPr>
                  <a:t>]</a:t>
                </a:r>
                <a:endParaRPr lang="en-US" sz="2000"/>
              </a:p>
            </p:txBody>
          </p:sp>
          <p:sp>
            <p:nvSpPr>
              <p:cNvPr id="10264" name="Text Box 18"/>
              <p:cNvSpPr txBox="1">
                <a:spLocks noChangeArrowheads="1"/>
              </p:cNvSpPr>
              <p:nvPr/>
            </p:nvSpPr>
            <p:spPr bwMode="auto">
              <a:xfrm>
                <a:off x="960" y="2064"/>
                <a:ext cx="37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accent1"/>
                    </a:solidFill>
                  </a:rPr>
                  <a:t>  	i			  	j</a:t>
                </a:r>
              </a:p>
            </p:txBody>
          </p:sp>
        </p:grpSp>
        <p:sp>
          <p:nvSpPr>
            <p:cNvPr id="10262" name="Text Box 47"/>
            <p:cNvSpPr txBox="1">
              <a:spLocks noChangeArrowheads="1"/>
            </p:cNvSpPr>
            <p:nvPr/>
          </p:nvSpPr>
          <p:spPr bwMode="auto">
            <a:xfrm>
              <a:off x="144" y="1951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Step 4</a:t>
              </a:r>
            </a:p>
          </p:txBody>
        </p:sp>
      </p:grpSp>
      <p:grpSp>
        <p:nvGrpSpPr>
          <p:cNvPr id="19" name="Group 61"/>
          <p:cNvGrpSpPr>
            <a:grpSpLocks/>
          </p:cNvGrpSpPr>
          <p:nvPr/>
        </p:nvGrpSpPr>
        <p:grpSpPr bwMode="auto">
          <a:xfrm>
            <a:off x="228600" y="2209800"/>
            <a:ext cx="7620000" cy="701675"/>
            <a:chOff x="144" y="1392"/>
            <a:chExt cx="4800" cy="442"/>
          </a:xfrm>
        </p:grpSpPr>
        <p:grpSp>
          <p:nvGrpSpPr>
            <p:cNvPr id="20" name="Group 60"/>
            <p:cNvGrpSpPr>
              <a:grpSpLocks/>
            </p:cNvGrpSpPr>
            <p:nvPr/>
          </p:nvGrpSpPr>
          <p:grpSpPr bwMode="auto">
            <a:xfrm>
              <a:off x="912" y="1392"/>
              <a:ext cx="4032" cy="442"/>
              <a:chOff x="912" y="1392"/>
              <a:chExt cx="4032" cy="442"/>
            </a:xfrm>
          </p:grpSpPr>
          <p:sp>
            <p:nvSpPr>
              <p:cNvPr id="10259" name="Text Box 14"/>
              <p:cNvSpPr txBox="1">
                <a:spLocks noChangeArrowheads="1"/>
              </p:cNvSpPr>
              <p:nvPr/>
            </p:nvSpPr>
            <p:spPr bwMode="auto">
              <a:xfrm>
                <a:off x="912" y="1392"/>
                <a:ext cx="403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FF0000"/>
                    </a:solidFill>
                  </a:rPr>
                  <a:t>[</a:t>
                </a:r>
                <a:r>
                  <a:rPr lang="en-US" sz="2000"/>
                  <a:t> </a:t>
                </a:r>
                <a:r>
                  <a:rPr lang="en-US" sz="2000">
                    <a:solidFill>
                      <a:schemeClr val="accent2"/>
                    </a:solidFill>
                  </a:rPr>
                  <a:t>1	7	2	4	6	3	5 </a:t>
                </a:r>
                <a:r>
                  <a:rPr lang="en-US" sz="2000">
                    <a:solidFill>
                      <a:srgbClr val="FF0000"/>
                    </a:solidFill>
                  </a:rPr>
                  <a:t>]</a:t>
                </a:r>
                <a:endParaRPr lang="en-US" sz="2000"/>
              </a:p>
            </p:txBody>
          </p:sp>
          <p:sp>
            <p:nvSpPr>
              <p:cNvPr id="10260" name="Text Box 15"/>
              <p:cNvSpPr txBox="1">
                <a:spLocks noChangeArrowheads="1"/>
              </p:cNvSpPr>
              <p:nvPr/>
            </p:nvSpPr>
            <p:spPr bwMode="auto">
              <a:xfrm>
                <a:off x="960" y="1584"/>
                <a:ext cx="37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chemeClr val="accent1"/>
                    </a:solidFill>
                  </a:rPr>
                  <a:t>  	i			  	j</a:t>
                </a:r>
              </a:p>
            </p:txBody>
          </p:sp>
        </p:grpSp>
        <p:sp>
          <p:nvSpPr>
            <p:cNvPr id="10258" name="Text Box 48"/>
            <p:cNvSpPr txBox="1">
              <a:spLocks noChangeArrowheads="1"/>
            </p:cNvSpPr>
            <p:nvPr/>
          </p:nvSpPr>
          <p:spPr bwMode="auto">
            <a:xfrm>
              <a:off x="144" y="1471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Step 3</a:t>
              </a:r>
            </a:p>
          </p:txBody>
        </p:sp>
      </p:grpSp>
      <p:grpSp>
        <p:nvGrpSpPr>
          <p:cNvPr id="21" name="Group 70"/>
          <p:cNvGrpSpPr>
            <a:grpSpLocks/>
          </p:cNvGrpSpPr>
          <p:nvPr/>
        </p:nvGrpSpPr>
        <p:grpSpPr bwMode="auto">
          <a:xfrm>
            <a:off x="2514600" y="6019800"/>
            <a:ext cx="1828800" cy="396875"/>
            <a:chOff x="1584" y="3792"/>
            <a:chExt cx="1152" cy="250"/>
          </a:xfrm>
        </p:grpSpPr>
        <p:sp>
          <p:nvSpPr>
            <p:cNvPr id="10255" name="Text Box 68"/>
            <p:cNvSpPr txBox="1">
              <a:spLocks noChangeArrowheads="1"/>
            </p:cNvSpPr>
            <p:nvPr/>
          </p:nvSpPr>
          <p:spPr bwMode="auto">
            <a:xfrm>
              <a:off x="1584" y="3792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0000"/>
                  </a:solidFill>
                </a:rPr>
                <a:t>]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256" name="Text Box 69"/>
            <p:cNvSpPr txBox="1">
              <a:spLocks noChangeArrowheads="1"/>
            </p:cNvSpPr>
            <p:nvPr/>
          </p:nvSpPr>
          <p:spPr bwMode="auto">
            <a:xfrm>
              <a:off x="2544" y="3792"/>
              <a:ext cx="19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FF0000"/>
                  </a:solidFill>
                </a:rPr>
                <a:t>[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20551" name="Rectangle 71"/>
          <p:cNvSpPr>
            <a:spLocks noChangeArrowheads="1"/>
          </p:cNvSpPr>
          <p:nvPr/>
        </p:nvSpPr>
        <p:spPr bwMode="auto">
          <a:xfrm>
            <a:off x="1371600" y="6019800"/>
            <a:ext cx="6096000" cy="457200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762000"/>
          </a:xfrm>
        </p:spPr>
        <p:txBody>
          <a:bodyPr/>
          <a:lstStyle/>
          <a:p>
            <a:r>
              <a:rPr lang="en-US" smtClean="0"/>
              <a:t>Best Case for Quick Sort</a:t>
            </a:r>
          </a:p>
        </p:txBody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>
          <a:xfrm>
            <a:off x="609600" y="1447800"/>
            <a:ext cx="8077200" cy="4724400"/>
          </a:xfrm>
        </p:spPr>
        <p:txBody>
          <a:bodyPr/>
          <a:lstStyle/>
          <a:p>
            <a:r>
              <a:rPr lang="en-US" dirty="0" smtClean="0"/>
              <a:t>Alternately we can use a recurrence relation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T(N) = T(</a:t>
            </a:r>
            <a:r>
              <a:rPr lang="en-US" dirty="0" err="1" smtClean="0"/>
              <a:t>i</a:t>
            </a:r>
            <a:r>
              <a:rPr lang="en-US" dirty="0" smtClean="0"/>
              <a:t>) + T(N – </a:t>
            </a:r>
            <a:r>
              <a:rPr lang="en-US" dirty="0" err="1" smtClean="0"/>
              <a:t>i</a:t>
            </a:r>
            <a:r>
              <a:rPr lang="en-US" dirty="0" smtClean="0"/>
              <a:t> – 1) + </a:t>
            </a:r>
            <a:r>
              <a:rPr lang="en-US" dirty="0" err="1" smtClean="0"/>
              <a:t>cN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 </a:t>
            </a:r>
          </a:p>
          <a:p>
            <a:pPr lvl="1"/>
            <a:r>
              <a:rPr lang="en-US" dirty="0" smtClean="0"/>
              <a:t>T(N) = 2T(N/2) + </a:t>
            </a:r>
            <a:r>
              <a:rPr lang="en-US" dirty="0" err="1" smtClean="0"/>
              <a:t>cN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T(N)/N = T(N/2)/(N/2) + c   </a:t>
            </a:r>
            <a:r>
              <a:rPr lang="en-US" dirty="0" smtClean="0">
                <a:solidFill>
                  <a:srgbClr val="FF0000"/>
                </a:solidFill>
              </a:rPr>
              <a:t>Multiply both sides by 1/N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1268" name="AutoShape 4"/>
          <p:cNvSpPr>
            <a:spLocks/>
          </p:cNvSpPr>
          <p:nvPr/>
        </p:nvSpPr>
        <p:spPr bwMode="auto">
          <a:xfrm>
            <a:off x="2771800" y="1772816"/>
            <a:ext cx="3352800" cy="381000"/>
          </a:xfrm>
          <a:prstGeom prst="borderCallout2">
            <a:avLst>
              <a:gd name="adj1" fmla="val 30000"/>
              <a:gd name="adj2" fmla="val -2273"/>
              <a:gd name="adj3" fmla="val 30000"/>
              <a:gd name="adj4" fmla="val -7056"/>
              <a:gd name="adj5" fmla="val 156667"/>
              <a:gd name="adj6" fmla="val -1188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  <a:spcAft>
                <a:spcPts val="300"/>
              </a:spcAft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LHS: with i elements</a:t>
            </a:r>
            <a:endParaRPr lang="en-US"/>
          </a:p>
        </p:txBody>
      </p:sp>
      <p:sp>
        <p:nvSpPr>
          <p:cNvPr id="11269" name="AutoShape 5"/>
          <p:cNvSpPr>
            <a:spLocks/>
          </p:cNvSpPr>
          <p:nvPr/>
        </p:nvSpPr>
        <p:spPr bwMode="auto">
          <a:xfrm>
            <a:off x="3491880" y="2852936"/>
            <a:ext cx="2209800" cy="838200"/>
          </a:xfrm>
          <a:prstGeom prst="borderCallout2">
            <a:avLst>
              <a:gd name="adj1" fmla="val 13634"/>
              <a:gd name="adj2" fmla="val -3449"/>
              <a:gd name="adj3" fmla="val 13634"/>
              <a:gd name="adj4" fmla="val -10130"/>
              <a:gd name="adj5" fmla="val -18181"/>
              <a:gd name="adj6" fmla="val -1688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  <a:spcAft>
                <a:spcPts val="300"/>
              </a:spcAft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RHS: with N-i elements</a:t>
            </a:r>
            <a:endParaRPr lang="en-US"/>
          </a:p>
        </p:txBody>
      </p:sp>
      <p:sp>
        <p:nvSpPr>
          <p:cNvPr id="11270" name="AutoShape 6"/>
          <p:cNvSpPr>
            <a:spLocks/>
          </p:cNvSpPr>
          <p:nvPr/>
        </p:nvSpPr>
        <p:spPr bwMode="auto">
          <a:xfrm>
            <a:off x="5652120" y="2204864"/>
            <a:ext cx="2470150" cy="1524000"/>
          </a:xfrm>
          <a:prstGeom prst="borderCallout2">
            <a:avLst>
              <a:gd name="adj1" fmla="val 7500"/>
              <a:gd name="adj2" fmla="val -3083"/>
              <a:gd name="adj3" fmla="val 7500"/>
              <a:gd name="adj4" fmla="val -27444"/>
              <a:gd name="adj5" fmla="val 17292"/>
              <a:gd name="adj6" fmla="val -3733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Number of comparison for pivot – constant time.</a:t>
            </a: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772400" cy="685800"/>
          </a:xfrm>
        </p:spPr>
        <p:txBody>
          <a:bodyPr/>
          <a:lstStyle/>
          <a:p>
            <a:r>
              <a:rPr lang="en-US" smtClean="0"/>
              <a:t>Best Case QS Continued ...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r>
              <a:rPr lang="en-US" smtClean="0">
                <a:solidFill>
                  <a:schemeClr val="accent2"/>
                </a:solidFill>
              </a:rPr>
              <a:t>Cut list in ½ for each iteration until 1 element in partition</a:t>
            </a:r>
            <a:endParaRPr lang="en-US" smtClean="0"/>
          </a:p>
          <a:p>
            <a:pPr lvl="1"/>
            <a:r>
              <a:rPr lang="en-US" smtClean="0"/>
              <a:t>T(N)/N = T(N/2)/(N/2) + c</a:t>
            </a:r>
          </a:p>
          <a:p>
            <a:pPr lvl="1"/>
            <a:r>
              <a:rPr lang="en-US" smtClean="0"/>
              <a:t>T(N/2)/(N/2)= T(N/4)/(N/4) + c			</a:t>
            </a:r>
          </a:p>
          <a:p>
            <a:pPr lvl="1"/>
            <a:r>
              <a:rPr lang="en-US" smtClean="0"/>
              <a:t>T(N/4)/(N/4)= T(N/8)/(N/8) + c			</a:t>
            </a:r>
          </a:p>
          <a:p>
            <a:pPr lvl="1"/>
            <a:r>
              <a:rPr lang="en-US" smtClean="0"/>
              <a:t>T(N/8)/(N/8)= T(N/16)/(N/16) + c			</a:t>
            </a:r>
          </a:p>
          <a:p>
            <a:r>
              <a:rPr lang="en-US" smtClean="0">
                <a:solidFill>
                  <a:schemeClr val="accent2"/>
                </a:solidFill>
              </a:rPr>
              <a:t>at some point</a:t>
            </a:r>
            <a:endParaRPr lang="en-US" smtClean="0"/>
          </a:p>
          <a:p>
            <a:pPr lvl="1"/>
            <a:r>
              <a:rPr lang="en-US" smtClean="0"/>
              <a:t>T(2)/(2)= T(1)/(1) + c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Best Case QS Continued ...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28800"/>
            <a:ext cx="8153400" cy="48006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If we add up all equations:</a:t>
            </a:r>
            <a:endParaRPr lang="en-US" dirty="0" smtClean="0"/>
          </a:p>
          <a:p>
            <a:pPr lvl="1"/>
            <a:r>
              <a:rPr lang="en-US" dirty="0" smtClean="0"/>
              <a:t>T(N) + T(N/2) … T(2) = T(N/2) … T(2) +T(1)   + </a:t>
            </a:r>
            <a:r>
              <a:rPr lang="en-US" dirty="0" err="1" smtClean="0"/>
              <a:t>clgN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N + N/2 + N/4 … 2         N/2 + N/4 …2+ 1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Cancel out terms:</a:t>
            </a:r>
          </a:p>
          <a:p>
            <a:pPr lvl="1"/>
            <a:r>
              <a:rPr lang="en-US" dirty="0" smtClean="0"/>
              <a:t>T(N) = T(1) + </a:t>
            </a:r>
            <a:r>
              <a:rPr lang="en-US" dirty="0" err="1" smtClean="0"/>
              <a:t>clgN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N          1</a:t>
            </a:r>
          </a:p>
          <a:p>
            <a:pPr lvl="1"/>
            <a:r>
              <a:rPr lang="en-US" dirty="0" smtClean="0"/>
              <a:t>T(N) = NT(1) + </a:t>
            </a:r>
            <a:r>
              <a:rPr lang="en-US" dirty="0" err="1" smtClean="0"/>
              <a:t>cNlgN</a:t>
            </a:r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T(1) is 1 so:</a:t>
            </a:r>
            <a:endParaRPr lang="en-US" dirty="0" smtClean="0"/>
          </a:p>
          <a:p>
            <a:pPr lvl="1"/>
            <a:r>
              <a:rPr lang="en-US" dirty="0" smtClean="0"/>
              <a:t>T(N) = N + </a:t>
            </a:r>
            <a:r>
              <a:rPr lang="en-US" dirty="0" err="1" smtClean="0"/>
              <a:t>cNlgN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so order </a:t>
            </a:r>
            <a:r>
              <a:rPr lang="en-US" dirty="0" err="1" smtClean="0">
                <a:solidFill>
                  <a:schemeClr val="accent2"/>
                </a:solidFill>
              </a:rPr>
              <a:t>NlgN</a:t>
            </a:r>
            <a:endParaRPr lang="en-US" dirty="0" smtClean="0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1475656" y="2204864"/>
            <a:ext cx="253136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283968" y="2204864"/>
            <a:ext cx="201622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691680" y="3140968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411760" y="3140968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4" name="Group 13"/>
          <p:cNvGrpSpPr/>
          <p:nvPr/>
        </p:nvGrpSpPr>
        <p:grpSpPr>
          <a:xfrm>
            <a:off x="2483768" y="2060848"/>
            <a:ext cx="3240360" cy="72752"/>
            <a:chOff x="2483768" y="2060848"/>
            <a:chExt cx="3240360" cy="72752"/>
          </a:xfrm>
        </p:grpSpPr>
        <p:sp>
          <p:nvSpPr>
            <p:cNvPr id="13324" name="Line 8"/>
            <p:cNvSpPr>
              <a:spLocks noChangeShapeType="1"/>
            </p:cNvSpPr>
            <p:nvPr/>
          </p:nvSpPr>
          <p:spPr bwMode="auto">
            <a:xfrm flipH="1">
              <a:off x="2483768" y="2060848"/>
              <a:ext cx="1512168" cy="720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25" name="Line 9"/>
            <p:cNvSpPr>
              <a:spLocks noChangeShapeType="1"/>
            </p:cNvSpPr>
            <p:nvPr/>
          </p:nvSpPr>
          <p:spPr bwMode="auto">
            <a:xfrm flipH="1">
              <a:off x="4495800" y="2060848"/>
              <a:ext cx="1228328" cy="7275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123728" y="2209800"/>
            <a:ext cx="3816424" cy="283096"/>
            <a:chOff x="1200" y="1392"/>
            <a:chExt cx="2784" cy="192"/>
          </a:xfrm>
        </p:grpSpPr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 flipH="1">
              <a:off x="1200" y="1440"/>
              <a:ext cx="1296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H="1">
              <a:off x="2832" y="1392"/>
              <a:ext cx="1152" cy="19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685800"/>
          </a:xfrm>
        </p:spPr>
        <p:txBody>
          <a:bodyPr/>
          <a:lstStyle/>
          <a:p>
            <a:r>
              <a:rPr lang="en-US" smtClean="0"/>
              <a:t>Worst Case for QS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pPr lvl="1"/>
            <a:r>
              <a:rPr lang="en-US" smtClean="0"/>
              <a:t>T(N) = T(N-1) +cN	N&gt;1</a:t>
            </a:r>
          </a:p>
          <a:p>
            <a:r>
              <a:rPr lang="en-US" smtClean="0">
                <a:solidFill>
                  <a:schemeClr val="accent2"/>
                </a:solidFill>
              </a:rPr>
              <a:t>Reducing the list by choosing the smallest</a:t>
            </a:r>
            <a:endParaRPr lang="en-US" smtClean="0"/>
          </a:p>
          <a:p>
            <a:pPr lvl="1"/>
            <a:r>
              <a:rPr lang="en-US" smtClean="0"/>
              <a:t>T(N-1) = T(N-2) + c(N-1)</a:t>
            </a:r>
          </a:p>
          <a:p>
            <a:pPr lvl="1"/>
            <a:r>
              <a:rPr lang="en-US" smtClean="0"/>
              <a:t>T(N-2) = T(N-3) + c(N-2)</a:t>
            </a:r>
          </a:p>
          <a:p>
            <a:r>
              <a:rPr lang="en-US" smtClean="0">
                <a:solidFill>
                  <a:schemeClr val="accent2"/>
                </a:solidFill>
              </a:rPr>
              <a:t>until</a:t>
            </a:r>
            <a:endParaRPr lang="en-US" smtClean="0"/>
          </a:p>
          <a:p>
            <a:pPr lvl="1"/>
            <a:r>
              <a:rPr lang="en-US" smtClean="0"/>
              <a:t>T(2) = T(1) +c(2)</a:t>
            </a:r>
          </a:p>
        </p:txBody>
      </p:sp>
      <p:sp>
        <p:nvSpPr>
          <p:cNvPr id="14340" name="AutoShape 7"/>
          <p:cNvSpPr>
            <a:spLocks/>
          </p:cNvSpPr>
          <p:nvPr/>
        </p:nvSpPr>
        <p:spPr bwMode="auto">
          <a:xfrm>
            <a:off x="5334000" y="1524000"/>
            <a:ext cx="914400" cy="473075"/>
          </a:xfrm>
          <a:prstGeom prst="borderCallout1">
            <a:avLst>
              <a:gd name="adj1" fmla="val 24162"/>
              <a:gd name="adj2" fmla="val -8333"/>
              <a:gd name="adj3" fmla="val 116444"/>
              <a:gd name="adj4" fmla="val -146356"/>
            </a:avLst>
          </a:prstGeom>
          <a:solidFill>
            <a:schemeClr val="accent1"/>
          </a:solidFill>
          <a:ln w="1587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>
            <a:spAutoFit/>
          </a:bodyPr>
          <a:lstStyle/>
          <a:p>
            <a:r>
              <a:rPr lang="en-US"/>
              <a:t>Pivot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3073400" y="909638"/>
            <a:ext cx="2997200" cy="517525"/>
          </a:xfrm>
        </p:spPr>
        <p:txBody>
          <a:bodyPr/>
          <a:lstStyle/>
          <a:p>
            <a:r>
              <a:rPr lang="en-US"/>
              <a:t>Binary Search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large collections</a:t>
            </a:r>
          </a:p>
          <a:p>
            <a:pPr lvl="1"/>
            <a:r>
              <a:rPr lang="en-US"/>
              <a:t>e.g. telephone book</a:t>
            </a:r>
          </a:p>
          <a:p>
            <a:r>
              <a:rPr lang="en-US"/>
              <a:t>requires - sorted by key</a:t>
            </a:r>
          </a:p>
          <a:p>
            <a:r>
              <a:rPr lang="en-US"/>
              <a:t>principle</a:t>
            </a:r>
          </a:p>
          <a:p>
            <a:pPr lvl="1"/>
            <a:r>
              <a:rPr lang="en-US"/>
              <a:t>distribution of keys?</a:t>
            </a:r>
          </a:p>
          <a:p>
            <a:pPr lvl="1"/>
            <a:r>
              <a:rPr lang="en-US"/>
              <a:t>probe at midpoint</a:t>
            </a:r>
          </a:p>
          <a:p>
            <a:r>
              <a:rPr lang="en-US"/>
              <a:t>pattern</a:t>
            </a:r>
          </a:p>
          <a:p>
            <a:pPr lvl="1"/>
            <a:r>
              <a:rPr lang="en-US"/>
              <a:t>variation of basic</a:t>
            </a:r>
          </a:p>
          <a:p>
            <a:pPr lvl="1"/>
            <a:r>
              <a:rPr lang="en-US"/>
              <a:t>probing</a:t>
            </a:r>
          </a:p>
          <a:p>
            <a:pPr lvl="1"/>
            <a:r>
              <a:rPr lang="en-US"/>
              <a:t>bounds</a:t>
            </a:r>
          </a:p>
          <a:p>
            <a:pPr lvl="2"/>
            <a:r>
              <a:rPr lang="en-US"/>
              <a:t>updating</a:t>
            </a:r>
          </a:p>
          <a:p>
            <a:pPr lvl="1"/>
            <a:r>
              <a:rPr lang="en-US"/>
              <a:t>termination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8538" y="400526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73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00338" y="4652963"/>
            <a:ext cx="306387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74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57800" y="45720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276872"/>
            <a:ext cx="7172325" cy="4122738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Now add up all equations</a:t>
            </a:r>
            <a:endParaRPr lang="en-US" dirty="0" smtClean="0"/>
          </a:p>
          <a:p>
            <a:pPr lvl="1"/>
            <a:r>
              <a:rPr lang="en-US" dirty="0" smtClean="0"/>
              <a:t>T(N) + </a:t>
            </a:r>
            <a:r>
              <a:rPr lang="en-US" dirty="0" smtClean="0">
                <a:sym typeface="Symbol" pitchFamily="18" charset="2"/>
              </a:rPr>
              <a:t>T(N-1) - T(1) = T(N-1) + c </a:t>
            </a:r>
            <a:r>
              <a:rPr lang="en-US" dirty="0" smtClean="0"/>
              <a:t> N</a:t>
            </a:r>
          </a:p>
          <a:p>
            <a:pPr lvl="1"/>
            <a:r>
              <a:rPr lang="en-US" dirty="0" smtClean="0"/>
              <a:t>T(N)  = T(1) + 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cN</a:t>
            </a:r>
            <a:endParaRPr lang="en-US" dirty="0" smtClean="0">
              <a:sym typeface="Symbol" pitchFamily="18" charset="2"/>
            </a:endParaRPr>
          </a:p>
          <a:p>
            <a:pPr lvl="1"/>
            <a:r>
              <a:rPr lang="en-US" dirty="0" smtClean="0">
                <a:sym typeface="Symbol" pitchFamily="18" charset="2"/>
              </a:rPr>
              <a:t>T(N)  =</a:t>
            </a:r>
            <a:r>
              <a:rPr lang="en-US" dirty="0" smtClean="0"/>
              <a:t> 1 + </a:t>
            </a:r>
            <a:r>
              <a:rPr lang="en-US" dirty="0" err="1" smtClean="0"/>
              <a:t>cN</a:t>
            </a:r>
            <a:r>
              <a:rPr lang="en-US" dirty="0" smtClean="0"/>
              <a:t>(N+1)/2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or </a:t>
            </a:r>
            <a:endParaRPr lang="en-US" dirty="0" smtClean="0"/>
          </a:p>
          <a:p>
            <a:pPr lvl="1"/>
            <a:r>
              <a:rPr lang="en-US" dirty="0" smtClean="0"/>
              <a:t>T(N) =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  <a:noFill/>
        </p:spPr>
        <p:txBody>
          <a:bodyPr/>
          <a:lstStyle/>
          <a:p>
            <a:r>
              <a:rPr lang="en-US" smtClean="0"/>
              <a:t>Worst Case for QS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195736" y="2636912"/>
            <a:ext cx="2968543" cy="195064"/>
            <a:chOff x="2195736" y="2636912"/>
            <a:chExt cx="2968543" cy="195064"/>
          </a:xfrm>
        </p:grpSpPr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 flipH="1">
              <a:off x="2195736" y="2636912"/>
              <a:ext cx="1240351" cy="1950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 flipH="1">
              <a:off x="3923928" y="2636912"/>
              <a:ext cx="1240351" cy="1950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Merge Sort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Basic Algorithm</a:t>
            </a:r>
          </a:p>
          <a:p>
            <a:endParaRPr lang="en-CA" dirty="0"/>
          </a:p>
          <a:p>
            <a:pPr>
              <a:buNone/>
            </a:pPr>
            <a:r>
              <a:rPr lang="en-CA" dirty="0" smtClean="0"/>
              <a:t>MERGE-SORT (</a:t>
            </a:r>
            <a:r>
              <a:rPr lang="en-CA" i="1" dirty="0" smtClean="0"/>
              <a:t>A</a:t>
            </a:r>
            <a:r>
              <a:rPr lang="en-CA" dirty="0" smtClean="0"/>
              <a:t>, </a:t>
            </a:r>
            <a:r>
              <a:rPr lang="en-CA" i="1" dirty="0" smtClean="0"/>
              <a:t>p</a:t>
            </a:r>
            <a:r>
              <a:rPr lang="en-CA" dirty="0" smtClean="0"/>
              <a:t>, </a:t>
            </a:r>
            <a:r>
              <a:rPr lang="en-CA" i="1" dirty="0" smtClean="0"/>
              <a:t>r</a:t>
            </a:r>
            <a:r>
              <a:rPr lang="en-CA" dirty="0" smtClean="0"/>
              <a:t>)</a:t>
            </a:r>
          </a:p>
          <a:p>
            <a:pPr>
              <a:buNone/>
            </a:pPr>
            <a:r>
              <a:rPr lang="en-CA" dirty="0" smtClean="0"/>
              <a:t>     IF </a:t>
            </a:r>
            <a:r>
              <a:rPr lang="en-CA" i="1" dirty="0" smtClean="0"/>
              <a:t>p</a:t>
            </a:r>
            <a:r>
              <a:rPr lang="en-CA" dirty="0" smtClean="0"/>
              <a:t> &lt; </a:t>
            </a:r>
            <a:r>
              <a:rPr lang="en-CA" i="1" dirty="0" smtClean="0"/>
              <a:t>r</a:t>
            </a:r>
            <a:r>
              <a:rPr lang="en-CA" dirty="0" smtClean="0"/>
              <a:t>                                                    	// Check for base case</a:t>
            </a:r>
            <a:br>
              <a:rPr lang="en-CA" dirty="0" smtClean="0"/>
            </a:br>
            <a:r>
              <a:rPr lang="en-CA" dirty="0" smtClean="0"/>
              <a:t>         THEN </a:t>
            </a:r>
            <a:r>
              <a:rPr lang="en-CA" i="1" dirty="0" smtClean="0"/>
              <a:t>q</a:t>
            </a:r>
            <a:r>
              <a:rPr lang="en-CA" dirty="0" smtClean="0"/>
              <a:t> = FLOOR[(</a:t>
            </a:r>
            <a:r>
              <a:rPr lang="en-CA" i="1" dirty="0" smtClean="0"/>
              <a:t>p</a:t>
            </a:r>
            <a:r>
              <a:rPr lang="en-CA" dirty="0" smtClean="0"/>
              <a:t> + </a:t>
            </a:r>
            <a:r>
              <a:rPr lang="en-CA" i="1" dirty="0" smtClean="0"/>
              <a:t>r</a:t>
            </a:r>
            <a:r>
              <a:rPr lang="en-CA" dirty="0" smtClean="0"/>
              <a:t>)/2]                // Divide step</a:t>
            </a:r>
            <a:br>
              <a:rPr lang="en-CA" dirty="0" smtClean="0"/>
            </a:br>
            <a:r>
              <a:rPr lang="en-CA" dirty="0" smtClean="0"/>
              <a:t>                MERGE (A, </a:t>
            </a:r>
            <a:r>
              <a:rPr lang="en-CA" i="1" dirty="0" smtClean="0"/>
              <a:t>p</a:t>
            </a:r>
            <a:r>
              <a:rPr lang="en-CA" dirty="0" smtClean="0"/>
              <a:t>, </a:t>
            </a:r>
            <a:r>
              <a:rPr lang="en-CA" i="1" dirty="0" smtClean="0"/>
              <a:t>q</a:t>
            </a:r>
            <a:r>
              <a:rPr lang="en-CA" dirty="0" smtClean="0"/>
              <a:t>)                          	// Conquer step.</a:t>
            </a:r>
            <a:br>
              <a:rPr lang="en-CA" dirty="0" smtClean="0"/>
            </a:br>
            <a:r>
              <a:rPr lang="en-CA" dirty="0" smtClean="0"/>
              <a:t>                MERGE (A, </a:t>
            </a:r>
            <a:r>
              <a:rPr lang="en-CA" i="1" dirty="0" smtClean="0"/>
              <a:t>q</a:t>
            </a:r>
            <a:r>
              <a:rPr lang="en-CA" dirty="0" smtClean="0"/>
              <a:t> + 1, </a:t>
            </a:r>
            <a:r>
              <a:rPr lang="en-CA" i="1" dirty="0" smtClean="0"/>
              <a:t>r</a:t>
            </a:r>
            <a:r>
              <a:rPr lang="en-CA" dirty="0" smtClean="0"/>
              <a:t>)                     	// Conquer step.</a:t>
            </a:r>
            <a:br>
              <a:rPr lang="en-CA" dirty="0" smtClean="0"/>
            </a:br>
            <a:r>
              <a:rPr lang="en-CA" dirty="0" smtClean="0"/>
              <a:t>                Combine (A, </a:t>
            </a:r>
            <a:r>
              <a:rPr lang="en-CA" i="1" dirty="0" smtClean="0"/>
              <a:t>p</a:t>
            </a:r>
            <a:r>
              <a:rPr lang="en-CA" dirty="0" smtClean="0"/>
              <a:t>, </a:t>
            </a:r>
            <a:r>
              <a:rPr lang="en-CA" i="1" dirty="0" smtClean="0"/>
              <a:t>q</a:t>
            </a:r>
            <a:r>
              <a:rPr lang="en-CA" dirty="0" smtClean="0"/>
              <a:t>, </a:t>
            </a:r>
            <a:r>
              <a:rPr lang="en-CA" i="1" dirty="0" smtClean="0"/>
              <a:t>r</a:t>
            </a:r>
            <a:r>
              <a:rPr lang="en-CA" dirty="0" smtClean="0"/>
              <a:t>)                      	// Merge </a:t>
            </a:r>
            <a:r>
              <a:rPr lang="en-CA" dirty="0" err="1" smtClean="0"/>
              <a:t>sublists</a:t>
            </a:r>
            <a:r>
              <a:rPr lang="en-CA" dirty="0" smtClean="0"/>
              <a:t>.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334" y="909638"/>
            <a:ext cx="2539335" cy="522265"/>
          </a:xfrm>
        </p:spPr>
        <p:txBody>
          <a:bodyPr/>
          <a:lstStyle/>
          <a:p>
            <a:r>
              <a:rPr lang="en-CA" dirty="0" smtClean="0"/>
              <a:t>Merge Sort.</a:t>
            </a:r>
            <a:endParaRPr lang="en-CA" dirty="0"/>
          </a:p>
        </p:txBody>
      </p:sp>
      <p:pic>
        <p:nvPicPr>
          <p:cNvPr id="59394" name="Picture 2" descr="http://www.personal.kent.edu/%7Ermuhamma/Algorithms/MyAlgorithms/Sorting/Gifs/mergeSor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348880"/>
            <a:ext cx="5143500" cy="351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216" y="909638"/>
            <a:ext cx="2667575" cy="522265"/>
          </a:xfrm>
        </p:spPr>
        <p:txBody>
          <a:bodyPr/>
          <a:lstStyle/>
          <a:p>
            <a:r>
              <a:rPr lang="en-CA" dirty="0" smtClean="0"/>
              <a:t>Merge Sort..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CA" sz="1400" dirty="0" err="1" smtClean="0">
                <a:latin typeface="Courier New" pitchFamily="49" charset="0"/>
                <a:cs typeface="Courier New" pitchFamily="49" charset="0"/>
              </a:rPr>
              <a:t>m_sort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numbers[], </a:t>
            </a:r>
            <a:r>
              <a:rPr lang="en-CA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temp[], </a:t>
            </a:r>
            <a:r>
              <a:rPr lang="en-CA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left, </a:t>
            </a:r>
            <a:r>
              <a:rPr lang="en-CA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right)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        </a:t>
            </a:r>
            <a:r>
              <a:rPr lang="en-CA" sz="1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mid;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       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(right &gt; left)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        {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            mid = (right + left) / 2;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            </a:t>
            </a:r>
            <a:r>
              <a:rPr lang="en-CA" sz="1400" dirty="0" err="1" smtClean="0">
                <a:latin typeface="Courier New" pitchFamily="49" charset="0"/>
                <a:cs typeface="Courier New" pitchFamily="49" charset="0"/>
              </a:rPr>
              <a:t>m_sort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(numbers, temp, left, mid);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            </a:t>
            </a:r>
            <a:r>
              <a:rPr lang="en-CA" sz="1400" dirty="0" err="1" smtClean="0">
                <a:latin typeface="Courier New" pitchFamily="49" charset="0"/>
                <a:cs typeface="Courier New" pitchFamily="49" charset="0"/>
              </a:rPr>
              <a:t>m_sort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(numbers, temp, mid+1, right);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            merge(numbers, temp, left, mid+1, right);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        }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CA" sz="1400" dirty="0" smtClean="0">
                <a:latin typeface="Courier New" pitchFamily="49" charset="0"/>
                <a:cs typeface="Courier New" pitchFamily="49" charset="0"/>
              </a:rPr>
            </a:br>
            <a:endParaRPr lang="en-CA" sz="14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211960" y="736826"/>
            <a:ext cx="4536504" cy="1468038"/>
            <a:chOff x="4211960" y="736826"/>
            <a:chExt cx="4536504" cy="1468038"/>
          </a:xfrm>
        </p:grpSpPr>
        <p:sp>
          <p:nvSpPr>
            <p:cNvPr id="4" name="AutoShape 2"/>
            <p:cNvSpPr>
              <a:spLocks noChangeArrowheads="1"/>
            </p:cNvSpPr>
            <p:nvPr/>
          </p:nvSpPr>
          <p:spPr bwMode="auto">
            <a:xfrm>
              <a:off x="6156176" y="736826"/>
              <a:ext cx="2592288" cy="840230"/>
            </a:xfrm>
            <a:prstGeom prst="wedgeRectCallout">
              <a:avLst>
                <a:gd name="adj1" fmla="val -83077"/>
                <a:gd name="adj2" fmla="val 9817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CA" dirty="0" smtClean="0"/>
                <a:t>Temp array used to hold values during the combine phase</a:t>
              </a:r>
              <a:endParaRPr lang="en-CA" sz="1800" b="1" dirty="0">
                <a:latin typeface="Arial" charset="0"/>
              </a:endParaRPr>
            </a:p>
          </p:txBody>
        </p:sp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4211960" y="1988840"/>
              <a:ext cx="1080120" cy="21602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27784" y="1988840"/>
            <a:ext cx="3641576" cy="712465"/>
            <a:chOff x="2627784" y="1988840"/>
            <a:chExt cx="3641576" cy="712465"/>
          </a:xfrm>
        </p:grpSpPr>
        <p:sp>
          <p:nvSpPr>
            <p:cNvPr id="6" name="AutoShape 2"/>
            <p:cNvSpPr>
              <a:spLocks noChangeArrowheads="1"/>
            </p:cNvSpPr>
            <p:nvPr/>
          </p:nvSpPr>
          <p:spPr bwMode="auto">
            <a:xfrm>
              <a:off x="4211960" y="2348880"/>
              <a:ext cx="2057400" cy="352425"/>
            </a:xfrm>
            <a:prstGeom prst="wedgeRectCallout">
              <a:avLst>
                <a:gd name="adj1" fmla="val -78340"/>
                <a:gd name="adj2" fmla="val -8777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CA" sz="1800" b="0" dirty="0" smtClean="0">
                  <a:latin typeface="Arial" charset="0"/>
                </a:rPr>
                <a:t>List to be sorted</a:t>
              </a:r>
              <a:endParaRPr lang="en-CA" sz="1800" b="0" dirty="0">
                <a:latin typeface="Arial" charset="0"/>
              </a:endParaRPr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2627784" y="1988840"/>
              <a:ext cx="1368152" cy="21602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08104" y="1988840"/>
            <a:ext cx="3137520" cy="1388416"/>
            <a:chOff x="5508104" y="1988840"/>
            <a:chExt cx="3137520" cy="1388416"/>
          </a:xfrm>
        </p:grpSpPr>
        <p:sp>
          <p:nvSpPr>
            <p:cNvPr id="10" name="AutoShape 2"/>
            <p:cNvSpPr>
              <a:spLocks noChangeArrowheads="1"/>
            </p:cNvSpPr>
            <p:nvPr/>
          </p:nvSpPr>
          <p:spPr bwMode="auto">
            <a:xfrm>
              <a:off x="6588224" y="2537026"/>
              <a:ext cx="2057400" cy="840230"/>
            </a:xfrm>
            <a:prstGeom prst="wedgeRectCallout">
              <a:avLst>
                <a:gd name="adj1" fmla="val -44655"/>
                <a:gd name="adj2" fmla="val -8925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CA" sz="1800" b="1" dirty="0" smtClean="0">
                  <a:latin typeface="Arial" charset="0"/>
                </a:rPr>
                <a:t>Left and Right bound of partition</a:t>
              </a:r>
              <a:endParaRPr lang="en-CA" sz="1800" b="1" dirty="0">
                <a:latin typeface="Arial" charset="0"/>
              </a:endParaRPr>
            </a:p>
          </p:txBody>
        </p:sp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5508104" y="1988840"/>
              <a:ext cx="2016224" cy="21602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332656"/>
            <a:ext cx="2924056" cy="522265"/>
          </a:xfrm>
        </p:spPr>
        <p:txBody>
          <a:bodyPr/>
          <a:lstStyle/>
          <a:p>
            <a:r>
              <a:rPr lang="en-CA" dirty="0" smtClean="0"/>
              <a:t>Merge Sort....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908720"/>
            <a:ext cx="7172325" cy="5949280"/>
          </a:xfrm>
        </p:spPr>
        <p:txBody>
          <a:bodyPr/>
          <a:lstStyle/>
          <a:p>
            <a:pPr>
              <a:buNone/>
            </a:pP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void merge(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numbers[],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temp[],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left,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mid,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right){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</a:t>
            </a:r>
            <a:endParaRPr lang="en-CA" sz="1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left_end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num_elements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left_end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= mid - 1;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= left;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num_elements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= right - left + 1;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((left &lt;=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left_end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) &amp;&amp; (mid &lt;= right))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 {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 </a:t>
            </a: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(numbers[left] &lt;= numbers[mid])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 {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         temp[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] = numbers[left];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        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+ 1;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         left = left +1;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 }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 </a:t>
            </a: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         temp[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] = numbers[mid];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        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+ 1;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         mid = mid + 1;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         }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 }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(left &lt;=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left_end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</a:t>
            </a:r>
            <a:r>
              <a:rPr lang="en-CA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	temp[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] = numbers[left];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	left = left + 1;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+ 1;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}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(mid &lt;= right)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{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</a:t>
            </a:r>
            <a:r>
              <a:rPr lang="en-CA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temp[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] = numbers[mid];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	mid = mid + 1;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	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tmp_pos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+ 1;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CA" sz="1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 }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</a:t>
            </a:r>
            <a:r>
              <a:rPr lang="en-CA" sz="1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num_elements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CA" sz="1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++)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    {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 </a:t>
            </a:r>
            <a:r>
              <a:rPr lang="en-CA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numbers[right] = temp[right];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 </a:t>
            </a:r>
            <a:r>
              <a:rPr lang="en-CA" sz="1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right = right - 1;</a:t>
            </a:r>
            <a:br>
              <a:rPr lang="en-CA" sz="1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     }</a:t>
            </a:r>
            <a:endParaRPr lang="en-CA" sz="1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CA" sz="1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CA" sz="10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331640" y="1332257"/>
            <a:ext cx="6737920" cy="2672807"/>
            <a:chOff x="1331640" y="1332257"/>
            <a:chExt cx="6737920" cy="2672807"/>
          </a:xfrm>
        </p:grpSpPr>
        <p:sp>
          <p:nvSpPr>
            <p:cNvPr id="4" name="AutoShape 2"/>
            <p:cNvSpPr>
              <a:spLocks noChangeArrowheads="1"/>
            </p:cNvSpPr>
            <p:nvPr/>
          </p:nvSpPr>
          <p:spPr bwMode="auto">
            <a:xfrm>
              <a:off x="6012160" y="1332257"/>
              <a:ext cx="2057400" cy="1089529"/>
            </a:xfrm>
            <a:prstGeom prst="wedgeRectCallout">
              <a:avLst>
                <a:gd name="adj1" fmla="val -71322"/>
                <a:gd name="adj2" fmla="val 4165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CA" sz="1800" b="1" dirty="0" smtClean="0">
                  <a:latin typeface="Arial" charset="0"/>
                </a:rPr>
                <a:t>Two lists are merged to the temp array until 1 is exhausted.</a:t>
              </a:r>
              <a:endParaRPr lang="en-CA" sz="1800" b="1" dirty="0">
                <a:latin typeface="Arial" charset="0"/>
              </a:endParaRPr>
            </a:p>
          </p:txBody>
        </p:sp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331640" y="1916832"/>
              <a:ext cx="4248472" cy="2088232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331640" y="4005064"/>
            <a:ext cx="7416824" cy="1800200"/>
            <a:chOff x="1331640" y="4005064"/>
            <a:chExt cx="7416824" cy="1800200"/>
          </a:xfrm>
        </p:grpSpPr>
        <p:sp>
          <p:nvSpPr>
            <p:cNvPr id="7" name="AutoShape 2"/>
            <p:cNvSpPr>
              <a:spLocks noChangeArrowheads="1"/>
            </p:cNvSpPr>
            <p:nvPr/>
          </p:nvSpPr>
          <p:spPr bwMode="auto">
            <a:xfrm>
              <a:off x="5292080" y="4149080"/>
              <a:ext cx="3456384" cy="840230"/>
            </a:xfrm>
            <a:prstGeom prst="wedgeRectCallout">
              <a:avLst>
                <a:gd name="adj1" fmla="val -64216"/>
                <a:gd name="adj2" fmla="val 125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CA" sz="1800" b="1" dirty="0" smtClean="0">
                  <a:latin typeface="Arial" charset="0"/>
                </a:rPr>
                <a:t>Copy over the rest of the elements from the non empty </a:t>
              </a:r>
              <a:r>
                <a:rPr lang="en-CA" sz="1800" b="1" dirty="0" err="1" smtClean="0">
                  <a:latin typeface="Arial" charset="0"/>
                </a:rPr>
                <a:t>sublist</a:t>
              </a:r>
              <a:r>
                <a:rPr lang="en-CA" sz="1800" b="1" dirty="0" smtClean="0">
                  <a:latin typeface="Arial" charset="0"/>
                </a:rPr>
                <a:t>.</a:t>
              </a:r>
              <a:endParaRPr lang="en-CA" sz="1800" b="1" dirty="0">
                <a:latin typeface="Arial" charset="0"/>
              </a:endParaRPr>
            </a:p>
          </p:txBody>
        </p:sp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1331640" y="4005064"/>
              <a:ext cx="3456384" cy="18002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31640" y="5157192"/>
            <a:ext cx="7164288" cy="1368152"/>
            <a:chOff x="1331640" y="5157192"/>
            <a:chExt cx="7164288" cy="1368152"/>
          </a:xfrm>
        </p:grpSpPr>
        <p:sp>
          <p:nvSpPr>
            <p:cNvPr id="10" name="AutoShape 2"/>
            <p:cNvSpPr>
              <a:spLocks noChangeArrowheads="1"/>
            </p:cNvSpPr>
            <p:nvPr/>
          </p:nvSpPr>
          <p:spPr bwMode="auto">
            <a:xfrm>
              <a:off x="5292080" y="5157192"/>
              <a:ext cx="3203848" cy="1089529"/>
            </a:xfrm>
            <a:prstGeom prst="wedgeRectCallout">
              <a:avLst>
                <a:gd name="adj1" fmla="val -66099"/>
                <a:gd name="adj2" fmla="val 3370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CA" sz="1800" b="1" dirty="0" smtClean="0">
                  <a:latin typeface="Arial" charset="0"/>
                </a:rPr>
                <a:t>Copy back the merged elements from temp to original input array “numbers”</a:t>
              </a:r>
              <a:endParaRPr lang="en-CA" sz="1800" b="1" dirty="0">
                <a:latin typeface="Arial" charset="0"/>
              </a:endParaRPr>
            </a:p>
          </p:txBody>
        </p:sp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1331640" y="5805264"/>
              <a:ext cx="3456384" cy="720080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324100" y="909638"/>
            <a:ext cx="4521200" cy="517525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java.util.Arrays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/>
              <a:t>Class providing </a:t>
            </a:r>
            <a:r>
              <a:rPr lang="en-US" sz="1600">
                <a:latin typeface="Courier New" pitchFamily="49" charset="0"/>
              </a:rPr>
              <a:t>static</a:t>
            </a:r>
            <a:r>
              <a:rPr lang="en-US" sz="1600"/>
              <a:t> methods to manipulate arrays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like </a:t>
            </a:r>
            <a:r>
              <a:rPr lang="en-US" sz="1600">
                <a:latin typeface="Courier New" pitchFamily="49" charset="0"/>
              </a:rPr>
              <a:t>java.Lang.Math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don’t need to create an instance of Arrays</a:t>
            </a:r>
          </a:p>
          <a:p>
            <a:pPr>
              <a:lnSpc>
                <a:spcPct val="80000"/>
              </a:lnSpc>
            </a:pPr>
            <a:r>
              <a:rPr lang="en-US" sz="1600"/>
              <a:t>Provides search and sort among other operations</a:t>
            </a:r>
          </a:p>
          <a:p>
            <a:pPr>
              <a:lnSpc>
                <a:spcPct val="80000"/>
              </a:lnSpc>
            </a:pPr>
            <a:r>
              <a:rPr lang="en-US" sz="1600"/>
              <a:t>Searching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uses binary search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array must be sorted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one version for each primitive type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object version requires class implement </a:t>
            </a:r>
            <a:r>
              <a:rPr lang="en-US" sz="1600">
                <a:latin typeface="Courier New" pitchFamily="49" charset="0"/>
              </a:rPr>
              <a:t>Comparable</a:t>
            </a:r>
          </a:p>
          <a:p>
            <a:pPr lvl="2">
              <a:lnSpc>
                <a:spcPct val="80000"/>
              </a:lnSpc>
            </a:pPr>
            <a:r>
              <a:rPr lang="en-US" sz="1600">
                <a:latin typeface="Courier New" pitchFamily="49" charset="0"/>
              </a:rPr>
              <a:t>String</a:t>
            </a:r>
            <a:r>
              <a:rPr lang="en-US" sz="1600"/>
              <a:t> implements </a:t>
            </a:r>
            <a:r>
              <a:rPr lang="en-US" sz="1600">
                <a:latin typeface="Courier New" pitchFamily="49" charset="0"/>
              </a:rPr>
              <a:t>Comparable</a:t>
            </a:r>
            <a:endParaRPr lang="en-US" sz="1600"/>
          </a:p>
          <a:p>
            <a:pPr>
              <a:lnSpc>
                <a:spcPct val="80000"/>
              </a:lnSpc>
            </a:pPr>
            <a:r>
              <a:rPr lang="en-US" sz="1600">
                <a:latin typeface="Courier New" pitchFamily="49" charset="0"/>
              </a:rPr>
              <a:t>Sorting</a:t>
            </a:r>
            <a:endParaRPr lang="en-US" sz="1600"/>
          </a:p>
          <a:p>
            <a:pPr lvl="1">
              <a:lnSpc>
                <a:spcPct val="80000"/>
              </a:lnSpc>
            </a:pPr>
            <a:r>
              <a:rPr lang="en-US" sz="1600"/>
              <a:t>uses modified quicksort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one version for each primitive type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object version requires class implement </a:t>
            </a:r>
            <a:r>
              <a:rPr lang="en-US" sz="1600">
                <a:latin typeface="Courier New" pitchFamily="49" charset="0"/>
              </a:rPr>
              <a:t>Comparable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>
            <p:ph/>
          </p:nvPr>
        </p:nvGraphicFramePr>
        <p:xfrm>
          <a:off x="985838" y="2281238"/>
          <a:ext cx="7172325" cy="2447925"/>
        </p:xfrm>
        <a:graphic>
          <a:graphicData uri="http://schemas.openxmlformats.org/presentationml/2006/ole">
            <p:oleObj spid="_x0000_s37890" name="Document" r:id="rId3" imgW="5487631" imgH="1872950" progId="Word.Document.8">
              <p:embed/>
            </p:oleObj>
          </a:graphicData>
        </a:graphic>
      </p:graphicFrame>
      <p:sp>
        <p:nvSpPr>
          <p:cNvPr id="3789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CA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2" name="Object 1024"/>
          <p:cNvGraphicFramePr>
            <a:graphicFrameLocks noChangeAspect="1"/>
          </p:cNvGraphicFramePr>
          <p:nvPr>
            <p:ph/>
          </p:nvPr>
        </p:nvGraphicFramePr>
        <p:xfrm>
          <a:off x="1358900" y="2387600"/>
          <a:ext cx="6900863" cy="2232025"/>
        </p:xfrm>
        <a:graphic>
          <a:graphicData uri="http://schemas.openxmlformats.org/presentationml/2006/ole">
            <p:oleObj spid="_x0000_s54272" name="Document" r:id="rId3" imgW="5899231" imgH="1908261" progId="Word.Document.8">
              <p:embed/>
            </p:oleObj>
          </a:graphicData>
        </a:graphic>
      </p:graphicFrame>
      <p:sp>
        <p:nvSpPr>
          <p:cNvPr id="38915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6" name="Object 1024"/>
          <p:cNvGraphicFramePr>
            <a:graphicFrameLocks noChangeAspect="1"/>
          </p:cNvGraphicFramePr>
          <p:nvPr>
            <p:ph/>
          </p:nvPr>
        </p:nvGraphicFramePr>
        <p:xfrm>
          <a:off x="2278063" y="930275"/>
          <a:ext cx="4584700" cy="5148263"/>
        </p:xfrm>
        <a:graphic>
          <a:graphicData uri="http://schemas.openxmlformats.org/presentationml/2006/ole">
            <p:oleObj spid="_x0000_s55296" name="Document" r:id="rId3" imgW="5487631" imgH="6162934" progId="Word.Document.8">
              <p:embed/>
            </p:oleObj>
          </a:graphicData>
        </a:graphic>
      </p:graphicFrame>
      <p:sp>
        <p:nvSpPr>
          <p:cNvPr id="39939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>
            <p:ph/>
          </p:nvPr>
        </p:nvGraphicFramePr>
        <p:xfrm>
          <a:off x="1200150" y="2613025"/>
          <a:ext cx="7062788" cy="1781175"/>
        </p:xfrm>
        <a:graphic>
          <a:graphicData uri="http://schemas.openxmlformats.org/presentationml/2006/ole">
            <p:oleObj spid="_x0000_s40962" name="Document" r:id="rId3" imgW="5993218" imgH="1511547" progId="Word.Document.8">
              <p:embed/>
            </p:oleObj>
          </a:graphicData>
        </a:graphic>
      </p:graphicFrame>
      <p:sp>
        <p:nvSpPr>
          <p:cNvPr id="40963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608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  <a:p>
            <a:pPr lvl="1"/>
            <a:r>
              <a:rPr lang="en-US" dirty="0"/>
              <a:t>worst case</a:t>
            </a:r>
          </a:p>
          <a:p>
            <a:pPr lvl="1"/>
            <a:r>
              <a:rPr lang="en-US" dirty="0"/>
              <a:t>each probe eliminates 1/2 remaining entries</a:t>
            </a:r>
          </a:p>
          <a:p>
            <a:pPr lvl="1"/>
            <a:r>
              <a:rPr lang="en-US" dirty="0">
                <a:latin typeface="Courier New" pitchFamily="49" charset="0"/>
              </a:rPr>
              <a:t>O(log n)</a:t>
            </a:r>
          </a:p>
          <a:p>
            <a:r>
              <a:rPr lang="en-US" dirty="0"/>
              <a:t>iterative implementation</a:t>
            </a:r>
          </a:p>
          <a:p>
            <a:pPr lvl="1"/>
            <a:r>
              <a:rPr lang="en-US" dirty="0"/>
              <a:t>parameters</a:t>
            </a:r>
          </a:p>
          <a:p>
            <a:pPr lvl="1"/>
            <a:r>
              <a:rPr lang="en-US" dirty="0"/>
              <a:t>termination</a:t>
            </a:r>
          </a:p>
          <a:p>
            <a:pPr lvl="1"/>
            <a:r>
              <a:rPr lang="en-US" dirty="0"/>
              <a:t>adjusting </a:t>
            </a:r>
            <a:r>
              <a:rPr lang="en-US" dirty="0">
                <a:latin typeface="Courier New" pitchFamily="49" charset="0"/>
              </a:rPr>
              <a:t>lo</a:t>
            </a:r>
            <a:r>
              <a:rPr lang="en-US" dirty="0"/>
              <a:t> &amp; </a:t>
            </a:r>
            <a:r>
              <a:rPr lang="en-US" dirty="0">
                <a:latin typeface="Courier New" pitchFamily="49" charset="0"/>
              </a:rPr>
              <a:t>hi</a:t>
            </a:r>
          </a:p>
          <a:p>
            <a:r>
              <a:rPr lang="en-US" dirty="0"/>
              <a:t>recursive implementation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4608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8538" y="198913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8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36576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89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46482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2930443" y="909638"/>
            <a:ext cx="3283114" cy="52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81" tIns="25432" rIns="63581" bIns="25432">
            <a:spAutoFit/>
          </a:bodyPr>
          <a:lstStyle/>
          <a:p>
            <a:pPr algn="ctr" defTabSz="915988" eaLnBrk="0" hangingPunct="0">
              <a:lnSpc>
                <a:spcPct val="85000"/>
              </a:lnSpc>
            </a:pPr>
            <a:r>
              <a:rPr lang="en-US" sz="3600" b="0" dirty="0">
                <a:solidFill>
                  <a:schemeClr val="accent2"/>
                </a:solidFill>
              </a:rPr>
              <a:t>Binary Search</a:t>
            </a:r>
            <a:r>
              <a:rPr lang="en-US" sz="3600" b="0" dirty="0" smtClean="0">
                <a:solidFill>
                  <a:schemeClr val="accent2"/>
                </a:solidFill>
              </a:rPr>
              <a:t>..</a:t>
            </a:r>
            <a:endParaRPr lang="en-US" sz="3600" b="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>
            <p:ph/>
          </p:nvPr>
        </p:nvGraphicFramePr>
        <p:xfrm>
          <a:off x="985838" y="1109663"/>
          <a:ext cx="7170737" cy="4789487"/>
        </p:xfrm>
        <a:graphic>
          <a:graphicData uri="http://schemas.openxmlformats.org/presentationml/2006/ole">
            <p:oleObj spid="_x0000_s41986" name="Document" r:id="rId3" imgW="5487631" imgH="3665187" progId="Word.Document.8">
              <p:embed/>
            </p:oleObj>
          </a:graphicData>
        </a:graphic>
      </p:graphicFrame>
      <p:sp>
        <p:nvSpPr>
          <p:cNvPr id="41987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6629400" y="152400"/>
            <a:ext cx="2057400" cy="488950"/>
          </a:xfrm>
          <a:prstGeom prst="wedgeRectCallout">
            <a:avLst>
              <a:gd name="adj1" fmla="val -60106"/>
              <a:gd name="adj2" fmla="val 13896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400"/>
              <a:t>Choose the middle element as the pivot</a:t>
            </a:r>
          </a:p>
        </p:txBody>
      </p:sp>
      <p:grpSp>
        <p:nvGrpSpPr>
          <p:cNvPr id="41992" name="Group 8"/>
          <p:cNvGrpSpPr>
            <a:grpSpLocks/>
          </p:cNvGrpSpPr>
          <p:nvPr/>
        </p:nvGrpSpPr>
        <p:grpSpPr bwMode="auto">
          <a:xfrm>
            <a:off x="838200" y="381000"/>
            <a:ext cx="3429000" cy="2209800"/>
            <a:chOff x="528" y="240"/>
            <a:chExt cx="2160" cy="1392"/>
          </a:xfrm>
        </p:grpSpPr>
        <p:sp>
          <p:nvSpPr>
            <p:cNvPr id="41990" name="AutoShape 6"/>
            <p:cNvSpPr>
              <a:spLocks noChangeArrowheads="1"/>
            </p:cNvSpPr>
            <p:nvPr/>
          </p:nvSpPr>
          <p:spPr bwMode="auto">
            <a:xfrm>
              <a:off x="528" y="240"/>
              <a:ext cx="1296" cy="429"/>
            </a:xfrm>
            <a:prstGeom prst="wedgeRectCallout">
              <a:avLst>
                <a:gd name="adj1" fmla="val 48532"/>
                <a:gd name="adj2" fmla="val 17261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Elements &lt; the pivot are placed in a left sublist</a:t>
              </a:r>
            </a:p>
          </p:txBody>
        </p:sp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1344" y="1200"/>
              <a:ext cx="1344" cy="43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1995" name="Group 11"/>
          <p:cNvGrpSpPr>
            <a:grpSpLocks/>
          </p:cNvGrpSpPr>
          <p:nvPr/>
        </p:nvGrpSpPr>
        <p:grpSpPr bwMode="auto">
          <a:xfrm>
            <a:off x="6477000" y="2133600"/>
            <a:ext cx="2362200" cy="1595438"/>
            <a:chOff x="4080" y="1344"/>
            <a:chExt cx="1488" cy="1005"/>
          </a:xfrm>
        </p:grpSpPr>
        <p:sp>
          <p:nvSpPr>
            <p:cNvPr id="41993" name="AutoShape 9"/>
            <p:cNvSpPr>
              <a:spLocks noChangeArrowheads="1"/>
            </p:cNvSpPr>
            <p:nvPr/>
          </p:nvSpPr>
          <p:spPr bwMode="auto">
            <a:xfrm>
              <a:off x="4272" y="1920"/>
              <a:ext cx="1296" cy="429"/>
            </a:xfrm>
            <a:prstGeom prst="wedgeRectCallout">
              <a:avLst>
                <a:gd name="adj1" fmla="val -33486"/>
                <a:gd name="adj2" fmla="val -11526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Those elements &gt; the pivot are placed in a right sublist.</a:t>
              </a:r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4080" y="1344"/>
              <a:ext cx="432" cy="28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1998" name="Group 14"/>
          <p:cNvGrpSpPr>
            <a:grpSpLocks/>
          </p:cNvGrpSpPr>
          <p:nvPr/>
        </p:nvGrpSpPr>
        <p:grpSpPr bwMode="auto">
          <a:xfrm>
            <a:off x="5867400" y="2057400"/>
            <a:ext cx="2362200" cy="2552700"/>
            <a:chOff x="3696" y="1296"/>
            <a:chExt cx="1488" cy="1608"/>
          </a:xfrm>
        </p:grpSpPr>
        <p:sp>
          <p:nvSpPr>
            <p:cNvPr id="41996" name="AutoShape 12"/>
            <p:cNvSpPr>
              <a:spLocks noChangeArrowheads="1"/>
            </p:cNvSpPr>
            <p:nvPr/>
          </p:nvSpPr>
          <p:spPr bwMode="auto">
            <a:xfrm>
              <a:off x="3888" y="2112"/>
              <a:ext cx="1296" cy="792"/>
            </a:xfrm>
            <a:prstGeom prst="wedgeRectCallout">
              <a:avLst>
                <a:gd name="adj1" fmla="val -39736"/>
                <a:gd name="adj2" fmla="val -10492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Normally the pivot is combined with the left or right sub-list so one partition creates exactly 2 sub-lists.</a:t>
              </a:r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3696" y="1296"/>
              <a:ext cx="384" cy="38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1999" name="AutoShape 15"/>
          <p:cNvSpPr>
            <a:spLocks noChangeArrowheads="1"/>
          </p:cNvSpPr>
          <p:nvPr/>
        </p:nvSpPr>
        <p:spPr bwMode="auto">
          <a:xfrm>
            <a:off x="2438400" y="579438"/>
            <a:ext cx="2057400" cy="873125"/>
          </a:xfrm>
          <a:prstGeom prst="wedgeRectCallout">
            <a:avLst>
              <a:gd name="adj1" fmla="val -19292"/>
              <a:gd name="adj2" fmla="val 110907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400"/>
              <a:t>For each sub-list the middle is chosen and the partitioning continues.</a:t>
            </a:r>
          </a:p>
        </p:txBody>
      </p:sp>
      <p:grpSp>
        <p:nvGrpSpPr>
          <p:cNvPr id="42003" name="Group 19"/>
          <p:cNvGrpSpPr>
            <a:grpSpLocks/>
          </p:cNvGrpSpPr>
          <p:nvPr/>
        </p:nvGrpSpPr>
        <p:grpSpPr bwMode="auto">
          <a:xfrm>
            <a:off x="228600" y="3352800"/>
            <a:ext cx="6934200" cy="2209800"/>
            <a:chOff x="144" y="2112"/>
            <a:chExt cx="4368" cy="1392"/>
          </a:xfrm>
        </p:grpSpPr>
        <p:sp>
          <p:nvSpPr>
            <p:cNvPr id="42001" name="AutoShape 17"/>
            <p:cNvSpPr>
              <a:spLocks noChangeArrowheads="1"/>
            </p:cNvSpPr>
            <p:nvPr/>
          </p:nvSpPr>
          <p:spPr bwMode="auto">
            <a:xfrm>
              <a:off x="144" y="2112"/>
              <a:ext cx="1296" cy="429"/>
            </a:xfrm>
            <a:prstGeom prst="wedgeRectCallout">
              <a:avLst>
                <a:gd name="adj1" fmla="val 37579"/>
                <a:gd name="adj2" fmla="val 19032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When only lists with 1 element exist then order is achieved.</a:t>
              </a:r>
            </a:p>
          </p:txBody>
        </p:sp>
        <p:sp>
          <p:nvSpPr>
            <p:cNvPr id="42002" name="Rectangle 18"/>
            <p:cNvSpPr>
              <a:spLocks noChangeArrowheads="1"/>
            </p:cNvSpPr>
            <p:nvPr/>
          </p:nvSpPr>
          <p:spPr bwMode="auto">
            <a:xfrm>
              <a:off x="1296" y="3168"/>
              <a:ext cx="3216" cy="3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 autoUpdateAnimBg="0"/>
      <p:bldP spid="41999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0" name="Object 0"/>
          <p:cNvGraphicFramePr>
            <a:graphicFrameLocks noChangeAspect="1"/>
          </p:cNvGraphicFramePr>
          <p:nvPr>
            <p:ph/>
          </p:nvPr>
        </p:nvGraphicFramePr>
        <p:xfrm>
          <a:off x="1011238" y="2613025"/>
          <a:ext cx="7572375" cy="1781175"/>
        </p:xfrm>
        <a:graphic>
          <a:graphicData uri="http://schemas.openxmlformats.org/presentationml/2006/ole">
            <p:oleObj spid="_x0000_s56320" name="Document" r:id="rId3" imgW="6423903" imgH="1511547" progId="Word.Document.8">
              <p:embed/>
            </p:oleObj>
          </a:graphicData>
        </a:graphic>
      </p:graphicFrame>
      <p:sp>
        <p:nvSpPr>
          <p:cNvPr id="4301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44" name="Object 0"/>
          <p:cNvGraphicFramePr>
            <a:graphicFrameLocks noChangeAspect="1"/>
          </p:cNvGraphicFramePr>
          <p:nvPr>
            <p:ph/>
          </p:nvPr>
        </p:nvGraphicFramePr>
        <p:xfrm>
          <a:off x="1374775" y="909638"/>
          <a:ext cx="6392863" cy="5191125"/>
        </p:xfrm>
        <a:graphic>
          <a:graphicData uri="http://schemas.openxmlformats.org/presentationml/2006/ole">
            <p:oleObj spid="_x0000_s57344" name="Document" r:id="rId3" imgW="5487631" imgH="4456452" progId="Word.Document.8">
              <p:embed/>
            </p:oleObj>
          </a:graphicData>
        </a:graphic>
      </p:graphicFrame>
      <p:sp>
        <p:nvSpPr>
          <p:cNvPr id="45059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68" name="Object 0"/>
          <p:cNvGraphicFramePr>
            <a:graphicFrameLocks noChangeAspect="1"/>
          </p:cNvGraphicFramePr>
          <p:nvPr>
            <p:ph/>
          </p:nvPr>
        </p:nvGraphicFramePr>
        <p:xfrm>
          <a:off x="985838" y="2600325"/>
          <a:ext cx="7148512" cy="1804988"/>
        </p:xfrm>
        <a:graphic>
          <a:graphicData uri="http://schemas.openxmlformats.org/presentationml/2006/ole">
            <p:oleObj spid="_x0000_s58368" name="Document" r:id="rId3" imgW="5629513" imgH="1426512" progId="Word.Document.8">
              <p:embed/>
            </p:oleObj>
          </a:graphicData>
        </a:graphic>
      </p:graphicFrame>
      <p:sp>
        <p:nvSpPr>
          <p:cNvPr id="44035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533400"/>
            <a:ext cx="2844800" cy="517525"/>
          </a:xfrm>
        </p:spPr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09600" y="1447800"/>
            <a:ext cx="8083550" cy="4291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/**	This method sorts a class list of a specified size into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ascending order by name using insertion sort.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list	the class list to be sorted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@param	nStd	number of students.		*/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void sort ( Student list[], int nStd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Student	temp;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i;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j;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for ( i=nStd-2 ; i&gt;=0 ; i--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temp = list[i];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j = i + 1;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while ( j &lt; nStd &amp;&amp; list[j].getName().compareTo(temp.getName()) &lt; 0 )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list[j-1] = list[j];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j = j + 1;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list[j-1] = temp;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sort</a:t>
            </a:r>
          </a:p>
        </p:txBody>
      </p:sp>
      <p:grpSp>
        <p:nvGrpSpPr>
          <p:cNvPr id="49158" name="Group 6"/>
          <p:cNvGrpSpPr>
            <a:grpSpLocks/>
          </p:cNvGrpSpPr>
          <p:nvPr/>
        </p:nvGrpSpPr>
        <p:grpSpPr bwMode="auto">
          <a:xfrm>
            <a:off x="2971800" y="1238250"/>
            <a:ext cx="5486400" cy="1504950"/>
            <a:chOff x="1872" y="780"/>
            <a:chExt cx="3456" cy="948"/>
          </a:xfrm>
        </p:grpSpPr>
        <p:sp>
          <p:nvSpPr>
            <p:cNvPr id="49156" name="AutoShape 4"/>
            <p:cNvSpPr>
              <a:spLocks noChangeArrowheads="1"/>
            </p:cNvSpPr>
            <p:nvPr/>
          </p:nvSpPr>
          <p:spPr bwMode="auto">
            <a:xfrm>
              <a:off x="3552" y="780"/>
              <a:ext cx="1776" cy="429"/>
            </a:xfrm>
            <a:prstGeom prst="wedgeRectCallout">
              <a:avLst>
                <a:gd name="adj1" fmla="val -64019"/>
                <a:gd name="adj2" fmla="val 14487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The array and the number of students in the array are passed into the sort method</a:t>
              </a:r>
            </a:p>
          </p:txBody>
        </p:sp>
        <p:sp>
          <p:nvSpPr>
            <p:cNvPr id="49157" name="Rectangle 5"/>
            <p:cNvSpPr>
              <a:spLocks noChangeArrowheads="1"/>
            </p:cNvSpPr>
            <p:nvPr/>
          </p:nvSpPr>
          <p:spPr bwMode="auto">
            <a:xfrm>
              <a:off x="1872" y="1632"/>
              <a:ext cx="1440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61" name="Group 9"/>
          <p:cNvGrpSpPr>
            <a:grpSpLocks/>
          </p:cNvGrpSpPr>
          <p:nvPr/>
        </p:nvGrpSpPr>
        <p:grpSpPr bwMode="auto">
          <a:xfrm>
            <a:off x="1600200" y="3124200"/>
            <a:ext cx="7010400" cy="762000"/>
            <a:chOff x="1008" y="1968"/>
            <a:chExt cx="4416" cy="480"/>
          </a:xfrm>
        </p:grpSpPr>
        <p:sp>
          <p:nvSpPr>
            <p:cNvPr id="49159" name="AutoShape 7"/>
            <p:cNvSpPr>
              <a:spLocks noChangeArrowheads="1"/>
            </p:cNvSpPr>
            <p:nvPr/>
          </p:nvSpPr>
          <p:spPr bwMode="auto">
            <a:xfrm>
              <a:off x="3072" y="1968"/>
              <a:ext cx="2352" cy="429"/>
            </a:xfrm>
            <a:prstGeom prst="wedgeRectCallout">
              <a:avLst>
                <a:gd name="adj1" fmla="val -60245"/>
                <a:gd name="adj2" fmla="val 3018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Start at the second last element and work down, because we know that a list with 1 item is by definition sorted.</a:t>
              </a:r>
            </a:p>
          </p:txBody>
        </p:sp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1008" y="2304"/>
              <a:ext cx="1824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64" name="Group 12"/>
          <p:cNvGrpSpPr>
            <a:grpSpLocks/>
          </p:cNvGrpSpPr>
          <p:nvPr/>
        </p:nvGrpSpPr>
        <p:grpSpPr bwMode="auto">
          <a:xfrm>
            <a:off x="2020888" y="3330575"/>
            <a:ext cx="6403975" cy="873125"/>
            <a:chOff x="1273" y="2098"/>
            <a:chExt cx="4034" cy="550"/>
          </a:xfrm>
        </p:grpSpPr>
        <p:sp>
          <p:nvSpPr>
            <p:cNvPr id="49162" name="AutoShape 10"/>
            <p:cNvSpPr>
              <a:spLocks noChangeArrowheads="1"/>
            </p:cNvSpPr>
            <p:nvPr/>
          </p:nvSpPr>
          <p:spPr bwMode="auto">
            <a:xfrm>
              <a:off x="3291" y="2098"/>
              <a:ext cx="2016" cy="550"/>
            </a:xfrm>
            <a:prstGeom prst="wedgeRectCallout">
              <a:avLst>
                <a:gd name="adj1" fmla="val -101139"/>
                <a:gd name="adj2" fmla="val 2490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Set temp to the current item, we know this item will be moved up in the list (right) and the items to it’s right will be move down.</a:t>
              </a:r>
            </a:p>
          </p:txBody>
        </p:sp>
        <p:sp>
          <p:nvSpPr>
            <p:cNvPr id="49163" name="Rectangle 11"/>
            <p:cNvSpPr>
              <a:spLocks noChangeArrowheads="1"/>
            </p:cNvSpPr>
            <p:nvPr/>
          </p:nvSpPr>
          <p:spPr bwMode="auto">
            <a:xfrm>
              <a:off x="1273" y="2448"/>
              <a:ext cx="983" cy="10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67" name="Group 15"/>
          <p:cNvGrpSpPr>
            <a:grpSpLocks/>
          </p:cNvGrpSpPr>
          <p:nvPr/>
        </p:nvGrpSpPr>
        <p:grpSpPr bwMode="auto">
          <a:xfrm>
            <a:off x="2022475" y="3657600"/>
            <a:ext cx="5902325" cy="581025"/>
            <a:chOff x="1274" y="2304"/>
            <a:chExt cx="3718" cy="366"/>
          </a:xfrm>
        </p:grpSpPr>
        <p:sp>
          <p:nvSpPr>
            <p:cNvPr id="49165" name="AutoShape 13"/>
            <p:cNvSpPr>
              <a:spLocks noChangeArrowheads="1"/>
            </p:cNvSpPr>
            <p:nvPr/>
          </p:nvSpPr>
          <p:spPr bwMode="auto">
            <a:xfrm>
              <a:off x="3696" y="2304"/>
              <a:ext cx="1296" cy="308"/>
            </a:xfrm>
            <a:prstGeom prst="wedgeRectCallout">
              <a:avLst>
                <a:gd name="adj1" fmla="val -183718"/>
                <a:gd name="adj2" fmla="val 5584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‘j’ is the index to the element right of i.</a:t>
              </a:r>
            </a:p>
          </p:txBody>
        </p:sp>
        <p:sp>
          <p:nvSpPr>
            <p:cNvPr id="49166" name="Rectangle 14"/>
            <p:cNvSpPr>
              <a:spLocks noChangeArrowheads="1"/>
            </p:cNvSpPr>
            <p:nvPr/>
          </p:nvSpPr>
          <p:spPr bwMode="auto">
            <a:xfrm>
              <a:off x="1274" y="2562"/>
              <a:ext cx="679" cy="10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70" name="Group 18"/>
          <p:cNvGrpSpPr>
            <a:grpSpLocks/>
          </p:cNvGrpSpPr>
          <p:nvPr/>
        </p:nvGrpSpPr>
        <p:grpSpPr bwMode="auto">
          <a:xfrm>
            <a:off x="3886200" y="2381250"/>
            <a:ext cx="4724400" cy="2006600"/>
            <a:chOff x="2448" y="1500"/>
            <a:chExt cx="2976" cy="1264"/>
          </a:xfrm>
        </p:grpSpPr>
        <p:sp>
          <p:nvSpPr>
            <p:cNvPr id="49168" name="AutoShape 16"/>
            <p:cNvSpPr>
              <a:spLocks noChangeArrowheads="1"/>
            </p:cNvSpPr>
            <p:nvPr/>
          </p:nvSpPr>
          <p:spPr bwMode="auto">
            <a:xfrm>
              <a:off x="3696" y="1500"/>
              <a:ext cx="1728" cy="550"/>
            </a:xfrm>
            <a:prstGeom prst="wedgeRectCallout">
              <a:avLst>
                <a:gd name="adj1" fmla="val -30787"/>
                <a:gd name="adj2" fmla="val 15509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Keep comparing the i</a:t>
              </a:r>
              <a:r>
                <a:rPr lang="en-US" sz="1400" baseline="30000"/>
                <a:t>th</a:t>
              </a:r>
              <a:r>
                <a:rPr lang="en-US" sz="1400"/>
                <a:t> element (temp) to the j</a:t>
              </a:r>
              <a:r>
                <a:rPr lang="en-US" sz="1400" baseline="30000"/>
                <a:t>th</a:t>
              </a:r>
              <a:r>
                <a:rPr lang="en-US" sz="1400"/>
                <a:t> element while i</a:t>
              </a:r>
              <a:r>
                <a:rPr lang="en-US" sz="1400" baseline="30000"/>
                <a:t>th</a:t>
              </a:r>
              <a:r>
                <a:rPr lang="en-US" sz="1400"/>
                <a:t> element is less then the j</a:t>
              </a:r>
              <a:r>
                <a:rPr lang="en-US" sz="1400" baseline="30000"/>
                <a:t>th</a:t>
              </a:r>
              <a:r>
                <a:rPr lang="en-US" sz="1400"/>
                <a:t> element.</a:t>
              </a:r>
            </a:p>
          </p:txBody>
        </p: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2448" y="2640"/>
              <a:ext cx="2770" cy="12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73" name="Group 21"/>
          <p:cNvGrpSpPr>
            <a:grpSpLocks/>
          </p:cNvGrpSpPr>
          <p:nvPr/>
        </p:nvGrpSpPr>
        <p:grpSpPr bwMode="auto">
          <a:xfrm>
            <a:off x="2759075" y="3124200"/>
            <a:ext cx="4708525" cy="1279525"/>
            <a:chOff x="1738" y="1968"/>
            <a:chExt cx="2966" cy="806"/>
          </a:xfrm>
        </p:grpSpPr>
        <p:sp>
          <p:nvSpPr>
            <p:cNvPr id="49171" name="AutoShape 19"/>
            <p:cNvSpPr>
              <a:spLocks noChangeArrowheads="1"/>
            </p:cNvSpPr>
            <p:nvPr/>
          </p:nvSpPr>
          <p:spPr bwMode="auto">
            <a:xfrm>
              <a:off x="3408" y="1968"/>
              <a:ext cx="1296" cy="429"/>
            </a:xfrm>
            <a:prstGeom prst="wedgeRectCallout">
              <a:avLst>
                <a:gd name="adj1" fmla="val -135569"/>
                <a:gd name="adj2" fmla="val 10804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Must also make sure we don’t over index the array.</a:t>
              </a:r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1738" y="2662"/>
              <a:ext cx="544" cy="11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76" name="Group 24"/>
          <p:cNvGrpSpPr>
            <a:grpSpLocks/>
          </p:cNvGrpSpPr>
          <p:nvPr/>
        </p:nvGrpSpPr>
        <p:grpSpPr bwMode="auto">
          <a:xfrm>
            <a:off x="2514600" y="4419600"/>
            <a:ext cx="5334000" cy="1370013"/>
            <a:chOff x="1584" y="2784"/>
            <a:chExt cx="3360" cy="863"/>
          </a:xfrm>
        </p:grpSpPr>
        <p:sp>
          <p:nvSpPr>
            <p:cNvPr id="49174" name="AutoShape 22"/>
            <p:cNvSpPr>
              <a:spLocks noChangeArrowheads="1"/>
            </p:cNvSpPr>
            <p:nvPr/>
          </p:nvSpPr>
          <p:spPr bwMode="auto">
            <a:xfrm>
              <a:off x="3648" y="2976"/>
              <a:ext cx="1296" cy="671"/>
            </a:xfrm>
            <a:prstGeom prst="wedgeRectCallout">
              <a:avLst>
                <a:gd name="adj1" fmla="val -117745"/>
                <a:gd name="adj2" fmla="val -4836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Each time the i</a:t>
              </a:r>
              <a:r>
                <a:rPr lang="en-US" sz="1400" baseline="30000"/>
                <a:t>th</a:t>
              </a:r>
              <a:r>
                <a:rPr lang="en-US" sz="1400"/>
                <a:t> element is less then the j</a:t>
              </a:r>
              <a:r>
                <a:rPr lang="en-US" sz="1400" baseline="30000"/>
                <a:t>th</a:t>
              </a:r>
              <a:r>
                <a:rPr lang="en-US" sz="1400"/>
                <a:t> element, move the j</a:t>
              </a:r>
              <a:r>
                <a:rPr lang="en-US" sz="1400" baseline="30000"/>
                <a:t>th</a:t>
              </a:r>
              <a:r>
                <a:rPr lang="en-US" sz="1400"/>
                <a:t> element down 1 cell. Increment j.</a:t>
              </a:r>
            </a:p>
          </p:txBody>
        </p:sp>
        <p:sp>
          <p:nvSpPr>
            <p:cNvPr id="49175" name="Rectangle 23"/>
            <p:cNvSpPr>
              <a:spLocks noChangeArrowheads="1"/>
            </p:cNvSpPr>
            <p:nvPr/>
          </p:nvSpPr>
          <p:spPr bwMode="auto">
            <a:xfrm>
              <a:off x="1584" y="2784"/>
              <a:ext cx="1200" cy="24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9179" name="Group 27"/>
          <p:cNvGrpSpPr>
            <a:grpSpLocks/>
          </p:cNvGrpSpPr>
          <p:nvPr/>
        </p:nvGrpSpPr>
        <p:grpSpPr bwMode="auto">
          <a:xfrm>
            <a:off x="2057400" y="4953000"/>
            <a:ext cx="3962400" cy="1482725"/>
            <a:chOff x="1296" y="3120"/>
            <a:chExt cx="2496" cy="934"/>
          </a:xfrm>
        </p:grpSpPr>
        <p:sp>
          <p:nvSpPr>
            <p:cNvPr id="49177" name="AutoShape 25"/>
            <p:cNvSpPr>
              <a:spLocks noChangeArrowheads="1"/>
            </p:cNvSpPr>
            <p:nvPr/>
          </p:nvSpPr>
          <p:spPr bwMode="auto">
            <a:xfrm>
              <a:off x="2496" y="3504"/>
              <a:ext cx="1296" cy="550"/>
            </a:xfrm>
            <a:prstGeom prst="wedgeRectCallout">
              <a:avLst>
                <a:gd name="adj1" fmla="val -67977"/>
                <a:gd name="adj2" fmla="val -9472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We have found the insertion point so put the ith element (temp) into that cell.</a:t>
              </a:r>
            </a:p>
          </p:txBody>
        </p:sp>
        <p:sp>
          <p:nvSpPr>
            <p:cNvPr id="49178" name="Rectangle 26"/>
            <p:cNvSpPr>
              <a:spLocks noChangeArrowheads="1"/>
            </p:cNvSpPr>
            <p:nvPr/>
          </p:nvSpPr>
          <p:spPr bwMode="auto">
            <a:xfrm>
              <a:off x="1296" y="3120"/>
              <a:ext cx="100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918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13100" y="533400"/>
            <a:ext cx="2514600" cy="517525"/>
          </a:xfrm>
        </p:spPr>
        <p:txBody>
          <a:bodyPr/>
          <a:lstStyle/>
          <a:p>
            <a:r>
              <a:rPr lang="en-US"/>
              <a:t>Bubble Sort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762000" y="1447800"/>
            <a:ext cx="7616825" cy="4291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/**	This method sorts a class list of a specified size into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 	 **	ascending order by name using exchange sort.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 	 **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 	 **	@param	list	the class list to be sorted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 	 **	@param	nStd	number of students.				*/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void sort ( Student list[], int nStd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Student	temp;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i;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j;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for ( i=nStd-1 ; i&gt;=1 ; i--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for ( j=0 ; j&lt;i ; j++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if ( list[j+1].getName().compareTo(list[j].getName()) &lt; 0 )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temp = list[j];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list[j] = list[j+1];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list[j+1] = temp;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sort</a:t>
            </a:r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2268538" y="2971800"/>
            <a:ext cx="2684462" cy="887413"/>
            <a:chOff x="1429" y="1872"/>
            <a:chExt cx="1691" cy="559"/>
          </a:xfrm>
        </p:grpSpPr>
        <p:sp>
          <p:nvSpPr>
            <p:cNvPr id="50180" name="AutoShape 4"/>
            <p:cNvSpPr>
              <a:spLocks noChangeArrowheads="1"/>
            </p:cNvSpPr>
            <p:nvPr/>
          </p:nvSpPr>
          <p:spPr bwMode="auto">
            <a:xfrm>
              <a:off x="2160" y="1872"/>
              <a:ext cx="960" cy="187"/>
            </a:xfrm>
            <a:prstGeom prst="wedgeRectCallout">
              <a:avLst>
                <a:gd name="adj1" fmla="val -75208"/>
                <a:gd name="adj2" fmla="val 17459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Do n-1 passes.</a:t>
              </a:r>
            </a:p>
          </p:txBody>
        </p:sp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1429" y="2298"/>
              <a:ext cx="491" cy="13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0185" name="Group 9"/>
          <p:cNvGrpSpPr>
            <a:grpSpLocks/>
          </p:cNvGrpSpPr>
          <p:nvPr/>
        </p:nvGrpSpPr>
        <p:grpSpPr bwMode="auto">
          <a:xfrm>
            <a:off x="3276600" y="2733675"/>
            <a:ext cx="5410200" cy="1152525"/>
            <a:chOff x="2064" y="1722"/>
            <a:chExt cx="3408" cy="726"/>
          </a:xfrm>
        </p:grpSpPr>
        <p:sp>
          <p:nvSpPr>
            <p:cNvPr id="50183" name="AutoShape 7"/>
            <p:cNvSpPr>
              <a:spLocks noChangeArrowheads="1"/>
            </p:cNvSpPr>
            <p:nvPr/>
          </p:nvSpPr>
          <p:spPr bwMode="auto">
            <a:xfrm>
              <a:off x="3264" y="1722"/>
              <a:ext cx="2208" cy="429"/>
            </a:xfrm>
            <a:prstGeom prst="wedgeRectCallout">
              <a:avLst>
                <a:gd name="adj1" fmla="val -91532"/>
                <a:gd name="adj2" fmla="val 8380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We don’t have to check the very first element after n-1 passes, since a single element by definition is sorted.</a:t>
              </a:r>
            </a:p>
          </p:txBody>
        </p:sp>
        <p:sp>
          <p:nvSpPr>
            <p:cNvPr id="50184" name="Rectangle 8"/>
            <p:cNvSpPr>
              <a:spLocks noChangeArrowheads="1"/>
            </p:cNvSpPr>
            <p:nvPr/>
          </p:nvSpPr>
          <p:spPr bwMode="auto">
            <a:xfrm>
              <a:off x="2064" y="2304"/>
              <a:ext cx="28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0188" name="Group 12"/>
          <p:cNvGrpSpPr>
            <a:grpSpLocks/>
          </p:cNvGrpSpPr>
          <p:nvPr/>
        </p:nvGrpSpPr>
        <p:grpSpPr bwMode="auto">
          <a:xfrm>
            <a:off x="304800" y="3695700"/>
            <a:ext cx="3498850" cy="2025650"/>
            <a:chOff x="192" y="2328"/>
            <a:chExt cx="2204" cy="1276"/>
          </a:xfrm>
        </p:grpSpPr>
        <p:sp>
          <p:nvSpPr>
            <p:cNvPr id="50186" name="AutoShape 10"/>
            <p:cNvSpPr>
              <a:spLocks noChangeArrowheads="1"/>
            </p:cNvSpPr>
            <p:nvPr/>
          </p:nvSpPr>
          <p:spPr bwMode="auto">
            <a:xfrm>
              <a:off x="192" y="2328"/>
              <a:ext cx="960" cy="1276"/>
            </a:xfrm>
            <a:prstGeom prst="wedgeRectCallout">
              <a:avLst>
                <a:gd name="adj1" fmla="val 106148"/>
                <a:gd name="adj2" fmla="val -3487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The inner loop is run from the bottom up to i. For every pass the largest element will bubble to the top. So i is reduce after each pass by 1.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1706" y="2429"/>
              <a:ext cx="690" cy="11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0191" name="Group 15"/>
          <p:cNvGrpSpPr>
            <a:grpSpLocks/>
          </p:cNvGrpSpPr>
          <p:nvPr/>
        </p:nvGrpSpPr>
        <p:grpSpPr bwMode="auto">
          <a:xfrm>
            <a:off x="3048000" y="4038600"/>
            <a:ext cx="5181600" cy="1711325"/>
            <a:chOff x="1920" y="2544"/>
            <a:chExt cx="3264" cy="1078"/>
          </a:xfrm>
        </p:grpSpPr>
        <p:sp>
          <p:nvSpPr>
            <p:cNvPr id="50189" name="AutoShape 13"/>
            <p:cNvSpPr>
              <a:spLocks noChangeArrowheads="1"/>
            </p:cNvSpPr>
            <p:nvPr/>
          </p:nvSpPr>
          <p:spPr bwMode="auto">
            <a:xfrm>
              <a:off x="3888" y="3072"/>
              <a:ext cx="1296" cy="550"/>
            </a:xfrm>
            <a:prstGeom prst="wedgeRectCallout">
              <a:avLst>
                <a:gd name="adj1" fmla="val -46838"/>
                <a:gd name="adj2" fmla="val -12236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Check to see if adjacent elements are out of order, if they are then swap them.</a:t>
              </a:r>
            </a:p>
          </p:txBody>
        </p:sp>
        <p:sp>
          <p:nvSpPr>
            <p:cNvPr id="50190" name="Rectangle 14"/>
            <p:cNvSpPr>
              <a:spLocks noChangeArrowheads="1"/>
            </p:cNvSpPr>
            <p:nvPr/>
          </p:nvSpPr>
          <p:spPr bwMode="auto">
            <a:xfrm>
              <a:off x="1920" y="2544"/>
              <a:ext cx="3092" cy="119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0194" name="Group 18"/>
          <p:cNvGrpSpPr>
            <a:grpSpLocks/>
          </p:cNvGrpSpPr>
          <p:nvPr/>
        </p:nvGrpSpPr>
        <p:grpSpPr bwMode="auto">
          <a:xfrm>
            <a:off x="2895600" y="4267200"/>
            <a:ext cx="2133600" cy="1543050"/>
            <a:chOff x="1824" y="2688"/>
            <a:chExt cx="1344" cy="972"/>
          </a:xfrm>
        </p:grpSpPr>
        <p:sp>
          <p:nvSpPr>
            <p:cNvPr id="50192" name="AutoShape 16"/>
            <p:cNvSpPr>
              <a:spLocks noChangeArrowheads="1"/>
            </p:cNvSpPr>
            <p:nvPr/>
          </p:nvSpPr>
          <p:spPr bwMode="auto">
            <a:xfrm>
              <a:off x="1824" y="3473"/>
              <a:ext cx="960" cy="187"/>
            </a:xfrm>
            <a:prstGeom prst="wedgeRectCallout">
              <a:avLst>
                <a:gd name="adj1" fmla="val 14481"/>
                <a:gd name="adj2" fmla="val -26016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Does the swap.</a:t>
              </a:r>
            </a:p>
          </p:txBody>
        </p:sp>
        <p:sp>
          <p:nvSpPr>
            <p:cNvPr id="50193" name="Rectangle 17"/>
            <p:cNvSpPr>
              <a:spLocks noChangeArrowheads="1"/>
            </p:cNvSpPr>
            <p:nvPr/>
          </p:nvSpPr>
          <p:spPr bwMode="auto">
            <a:xfrm>
              <a:off x="1920" y="2688"/>
              <a:ext cx="1248" cy="38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0195" name="AutoShape 1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9013" y="193675"/>
            <a:ext cx="2133600" cy="517525"/>
          </a:xfrm>
        </p:spPr>
        <p:txBody>
          <a:bodyPr/>
          <a:lstStyle/>
          <a:p>
            <a:r>
              <a:rPr lang="en-US"/>
              <a:t>QuickSort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609600" y="741363"/>
            <a:ext cx="8385175" cy="5751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void quicksort ( Student list[], int left, int right ) {	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lNdx;	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index of left item to be exchanged</a:t>
            </a:r>
            <a:endParaRPr lang="en-CA" sz="1200" b="0" noProof="1">
              <a:latin typeface="Courier New" pitchFamily="49" charset="0"/>
            </a:endParaRP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rNdx;	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index of right item to be excahnged</a:t>
            </a:r>
            <a:endParaRPr lang="en-CA" sz="1200" b="0" noProof="1">
              <a:latin typeface="Courier New" pitchFamily="49" charset="0"/>
            </a:endParaRP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String	pivot;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key of pivot item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Student	temp;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left &lt; right ) { 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more than one element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/* partition */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lNdx = left;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rNdx = right;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pivot = list[(lNdx+rNdx)/2].getName();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do {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while ( lNdx &lt; right &amp;&amp; list[lNdx].getName().compareTo(pivot) &lt; 0 ) {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lNdx = lNdx + 1;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};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while ( rNdx &gt; left &amp;&amp; pivot.compareTo(list[rNdx].getName()) &lt; 0 ) {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rNdx = rNdx - 1;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};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if ( lNdx &lt;= rNdx ) {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temp = list[lNdx];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list[lNdx] = list[rNdx];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list[rNdx] = temp;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lNdx = lNdx + 1;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rNdx = rNdx - 1;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};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 while ( lNdx &lt;= rNdx ) 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/* sort partitions */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quicksort(list,left,rNdx);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quicksort(list,lNdx,right);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	</a:t>
            </a:r>
          </a:p>
          <a:p>
            <a:pPr defTabSz="46196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quicksort</a:t>
            </a:r>
            <a:endParaRPr lang="en-CA" sz="1200" b="0" noProof="1">
              <a:latin typeface="Courier New" pitchFamily="49" charset="0"/>
            </a:endParaRPr>
          </a:p>
        </p:txBody>
      </p:sp>
      <p:grpSp>
        <p:nvGrpSpPr>
          <p:cNvPr id="51206" name="Group 6"/>
          <p:cNvGrpSpPr>
            <a:grpSpLocks/>
          </p:cNvGrpSpPr>
          <p:nvPr/>
        </p:nvGrpSpPr>
        <p:grpSpPr bwMode="auto">
          <a:xfrm>
            <a:off x="3429000" y="762000"/>
            <a:ext cx="2590800" cy="1250950"/>
            <a:chOff x="2160" y="480"/>
            <a:chExt cx="1632" cy="788"/>
          </a:xfrm>
        </p:grpSpPr>
        <p:sp>
          <p:nvSpPr>
            <p:cNvPr id="51204" name="AutoShape 4"/>
            <p:cNvSpPr>
              <a:spLocks noChangeArrowheads="1"/>
            </p:cNvSpPr>
            <p:nvPr/>
          </p:nvSpPr>
          <p:spPr bwMode="auto">
            <a:xfrm>
              <a:off x="2496" y="960"/>
              <a:ext cx="1296" cy="308"/>
            </a:xfrm>
            <a:prstGeom prst="wedgeRectCallout">
              <a:avLst>
                <a:gd name="adj1" fmla="val -24847"/>
                <a:gd name="adj2" fmla="val -16103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The student list is passed in.</a:t>
              </a:r>
            </a:p>
          </p:txBody>
        </p:sp>
        <p:sp>
          <p:nvSpPr>
            <p:cNvPr id="51205" name="Rectangle 5"/>
            <p:cNvSpPr>
              <a:spLocks noChangeArrowheads="1"/>
            </p:cNvSpPr>
            <p:nvPr/>
          </p:nvSpPr>
          <p:spPr bwMode="auto">
            <a:xfrm>
              <a:off x="2160" y="480"/>
              <a:ext cx="864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09" name="Group 9"/>
          <p:cNvGrpSpPr>
            <a:grpSpLocks/>
          </p:cNvGrpSpPr>
          <p:nvPr/>
        </p:nvGrpSpPr>
        <p:grpSpPr bwMode="auto">
          <a:xfrm>
            <a:off x="4924425" y="776288"/>
            <a:ext cx="2847975" cy="1812925"/>
            <a:chOff x="3102" y="489"/>
            <a:chExt cx="1794" cy="1142"/>
          </a:xfrm>
        </p:grpSpPr>
        <p:sp>
          <p:nvSpPr>
            <p:cNvPr id="51207" name="AutoShape 7"/>
            <p:cNvSpPr>
              <a:spLocks noChangeArrowheads="1"/>
            </p:cNvSpPr>
            <p:nvPr/>
          </p:nvSpPr>
          <p:spPr bwMode="auto">
            <a:xfrm>
              <a:off x="3600" y="960"/>
              <a:ext cx="1296" cy="671"/>
            </a:xfrm>
            <a:prstGeom prst="wedgeRectCallout">
              <a:avLst>
                <a:gd name="adj1" fmla="val -41282"/>
                <a:gd name="adj2" fmla="val -10320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The left and right boundary points of the partition are also passed in. These mark the sub-list.</a:t>
              </a:r>
            </a:p>
          </p:txBody>
        </p:sp>
        <p:sp>
          <p:nvSpPr>
            <p:cNvPr id="51208" name="Rectangle 8"/>
            <p:cNvSpPr>
              <a:spLocks noChangeArrowheads="1"/>
            </p:cNvSpPr>
            <p:nvPr/>
          </p:nvSpPr>
          <p:spPr bwMode="auto">
            <a:xfrm>
              <a:off x="3102" y="489"/>
              <a:ext cx="1116" cy="10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1210" name="AutoShape 10"/>
          <p:cNvSpPr>
            <a:spLocks noChangeArrowheads="1"/>
          </p:cNvSpPr>
          <p:nvPr/>
        </p:nvSpPr>
        <p:spPr bwMode="auto">
          <a:xfrm>
            <a:off x="4572000" y="1219200"/>
            <a:ext cx="4191000" cy="873125"/>
          </a:xfrm>
          <a:prstGeom prst="wedgeRectCallout">
            <a:avLst>
              <a:gd name="adj1" fmla="val -10301"/>
              <a:gd name="adj2" fmla="val 5527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400"/>
              <a:t>Note, there is no additional memory allocated, this is an in-place sort. Once the elements are partitioned they are also sorted relative to other partitions.</a:t>
            </a:r>
          </a:p>
        </p:txBody>
      </p:sp>
      <p:grpSp>
        <p:nvGrpSpPr>
          <p:cNvPr id="51214" name="Group 14"/>
          <p:cNvGrpSpPr>
            <a:grpSpLocks/>
          </p:cNvGrpSpPr>
          <p:nvPr/>
        </p:nvGrpSpPr>
        <p:grpSpPr bwMode="auto">
          <a:xfrm>
            <a:off x="193675" y="1893888"/>
            <a:ext cx="3159125" cy="1833562"/>
            <a:chOff x="122" y="1193"/>
            <a:chExt cx="1990" cy="1155"/>
          </a:xfrm>
        </p:grpSpPr>
        <p:sp>
          <p:nvSpPr>
            <p:cNvPr id="51212" name="AutoShape 12"/>
            <p:cNvSpPr>
              <a:spLocks noChangeArrowheads="1"/>
            </p:cNvSpPr>
            <p:nvPr/>
          </p:nvSpPr>
          <p:spPr bwMode="auto">
            <a:xfrm>
              <a:off x="122" y="1193"/>
              <a:ext cx="816" cy="1155"/>
            </a:xfrm>
            <a:prstGeom prst="wedgeRectCallout">
              <a:avLst>
                <a:gd name="adj1" fmla="val 90931"/>
                <a:gd name="adj2" fmla="val -1935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Temporary indexes initialised to the sub-list boundary points, Used during the partitioning process.</a:t>
              </a: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1296" y="1392"/>
              <a:ext cx="816" cy="24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17" name="Group 17"/>
          <p:cNvGrpSpPr>
            <a:grpSpLocks/>
          </p:cNvGrpSpPr>
          <p:nvPr/>
        </p:nvGrpSpPr>
        <p:grpSpPr bwMode="auto">
          <a:xfrm>
            <a:off x="2057400" y="1495425"/>
            <a:ext cx="5867400" cy="1323975"/>
            <a:chOff x="1296" y="942"/>
            <a:chExt cx="3696" cy="834"/>
          </a:xfrm>
        </p:grpSpPr>
        <p:sp>
          <p:nvSpPr>
            <p:cNvPr id="51215" name="AutoShape 15"/>
            <p:cNvSpPr>
              <a:spLocks noChangeArrowheads="1"/>
            </p:cNvSpPr>
            <p:nvPr/>
          </p:nvSpPr>
          <p:spPr bwMode="auto">
            <a:xfrm>
              <a:off x="3168" y="942"/>
              <a:ext cx="1824" cy="550"/>
            </a:xfrm>
            <a:prstGeom prst="wedgeRectCallout">
              <a:avLst>
                <a:gd name="adj1" fmla="val -41995"/>
                <a:gd name="adj2" fmla="val 7527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Pivot is chosen as the middle element of the sub-list, this ensures we do not get a degenerate case.</a:t>
              </a:r>
            </a:p>
          </p:txBody>
        </p:sp>
        <p:sp>
          <p:nvSpPr>
            <p:cNvPr id="51216" name="Rectangle 16"/>
            <p:cNvSpPr>
              <a:spLocks noChangeArrowheads="1"/>
            </p:cNvSpPr>
            <p:nvPr/>
          </p:nvSpPr>
          <p:spPr bwMode="auto">
            <a:xfrm>
              <a:off x="1296" y="1632"/>
              <a:ext cx="2304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22" name="Group 22"/>
          <p:cNvGrpSpPr>
            <a:grpSpLocks/>
          </p:cNvGrpSpPr>
          <p:nvPr/>
        </p:nvGrpSpPr>
        <p:grpSpPr bwMode="auto">
          <a:xfrm>
            <a:off x="2438400" y="2971800"/>
            <a:ext cx="6477000" cy="2362200"/>
            <a:chOff x="1536" y="1872"/>
            <a:chExt cx="4080" cy="1488"/>
          </a:xfrm>
        </p:grpSpPr>
        <p:sp>
          <p:nvSpPr>
            <p:cNvPr id="51218" name="AutoShape 18"/>
            <p:cNvSpPr>
              <a:spLocks noChangeArrowheads="1"/>
            </p:cNvSpPr>
            <p:nvPr/>
          </p:nvSpPr>
          <p:spPr bwMode="auto">
            <a:xfrm>
              <a:off x="3504" y="2417"/>
              <a:ext cx="1584" cy="671"/>
            </a:xfrm>
            <a:prstGeom prst="wedgeRectCallout">
              <a:avLst>
                <a:gd name="adj1" fmla="val 23801"/>
                <a:gd name="adj2" fmla="val 3926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Partitioning process which will separate the list into 2 sub-lists, left to the pivot and from the pivot to the right</a:t>
              </a:r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1536" y="1872"/>
              <a:ext cx="4080" cy="148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23" name="Group 23"/>
          <p:cNvGrpSpPr>
            <a:grpSpLocks/>
          </p:cNvGrpSpPr>
          <p:nvPr/>
        </p:nvGrpSpPr>
        <p:grpSpPr bwMode="auto">
          <a:xfrm>
            <a:off x="2057400" y="5486400"/>
            <a:ext cx="6172200" cy="873125"/>
            <a:chOff x="1296" y="3456"/>
            <a:chExt cx="3888" cy="550"/>
          </a:xfrm>
        </p:grpSpPr>
        <p:sp>
          <p:nvSpPr>
            <p:cNvPr id="51220" name="AutoShape 20"/>
            <p:cNvSpPr>
              <a:spLocks noChangeArrowheads="1"/>
            </p:cNvSpPr>
            <p:nvPr/>
          </p:nvSpPr>
          <p:spPr bwMode="auto">
            <a:xfrm>
              <a:off x="3168" y="3456"/>
              <a:ext cx="2016" cy="550"/>
            </a:xfrm>
            <a:prstGeom prst="wedgeRectCallout">
              <a:avLst>
                <a:gd name="adj1" fmla="val -60667"/>
                <a:gd name="adj2" fmla="val -745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Each sub list is then recursively sorted. Note that all we are passing are the new end points of the sub-lists.</a:t>
              </a:r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1296" y="3600"/>
              <a:ext cx="1632" cy="24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1224" name="AutoShape 2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 animBg="1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819400"/>
            <a:ext cx="2667000" cy="609600"/>
          </a:xfrm>
        </p:spPr>
        <p:txBody>
          <a:bodyPr wrap="square" lIns="91567" tIns="45785" rIns="91567" bIns="45785"/>
          <a:lstStyle/>
          <a:p>
            <a:r>
              <a:rPr lang="en-US"/>
              <a:t>The End</a:t>
            </a:r>
          </a:p>
        </p:txBody>
      </p:sp>
      <p:sp>
        <p:nvSpPr>
          <p:cNvPr id="48131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088313" y="5878513"/>
            <a:ext cx="611187" cy="4572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909638"/>
            <a:ext cx="2590800" cy="517525"/>
          </a:xfrm>
        </p:spPr>
        <p:txBody>
          <a:bodyPr/>
          <a:lstStyle/>
          <a:p>
            <a:pPr defTabSz="914400"/>
            <a:r>
              <a:rPr lang="en-US"/>
              <a:t>Comparison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orders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O(n)</a:t>
            </a:r>
            <a:r>
              <a:rPr lang="en-US"/>
              <a:t> vs </a:t>
            </a:r>
            <a:r>
              <a:rPr lang="en-US">
                <a:latin typeface="Courier New" pitchFamily="49" charset="0"/>
              </a:rPr>
              <a:t>O(lg n)</a:t>
            </a:r>
            <a:endParaRPr lang="en-US"/>
          </a:p>
          <a:p>
            <a:pPr defTabSz="914400"/>
            <a:r>
              <a:rPr lang="en-US"/>
              <a:t>requirements</a:t>
            </a:r>
          </a:p>
          <a:p>
            <a:pPr marL="685800" lvl="1" indent="-228600" defTabSz="914400"/>
            <a:r>
              <a:rPr lang="en-US"/>
              <a:t>unsorted vs sorted</a:t>
            </a:r>
          </a:p>
          <a:p>
            <a:pPr defTabSz="914400"/>
            <a:r>
              <a:rPr lang="en-US"/>
              <a:t>complexity of code</a:t>
            </a:r>
          </a:p>
          <a:p>
            <a:pPr marL="685800" lvl="1" indent="-228600" defTabSz="914400"/>
            <a:r>
              <a:rPr lang="en-US"/>
              <a:t>programmer time</a:t>
            </a:r>
          </a:p>
          <a:p>
            <a:pPr marL="685800" lvl="1" indent="-228600" defTabSz="914400"/>
            <a:r>
              <a:rPr lang="en-US"/>
              <a:t>maintenance</a:t>
            </a:r>
          </a:p>
          <a:p>
            <a:pPr defTabSz="914400"/>
            <a:r>
              <a:rPr lang="en-US"/>
              <a:t>size of </a:t>
            </a:r>
            <a:r>
              <a:rPr lang="en-US">
                <a:latin typeface="Courier New" pitchFamily="49" charset="0"/>
              </a:rPr>
              <a:t>n</a:t>
            </a:r>
            <a:endParaRPr lang="en-US"/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n</a:t>
            </a:r>
            <a:r>
              <a:rPr lang="en-US">
                <a:latin typeface="Courier New" pitchFamily="49" charset="0"/>
                <a:sym typeface="Symbol" pitchFamily="18" charset="2"/>
              </a:rPr>
              <a:t></a:t>
            </a:r>
            <a:r>
              <a:rPr lang="en-US">
                <a:latin typeface="Courier New" pitchFamily="49" charset="0"/>
              </a:rPr>
              <a:t>32</a:t>
            </a:r>
            <a:endParaRPr lang="en-US"/>
          </a:p>
          <a:p>
            <a:pPr defTabSz="914400"/>
            <a:r>
              <a:rPr lang="en-US"/>
              <a:t>comparison statistics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35375" y="49418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76822" y="2130425"/>
            <a:ext cx="1590357" cy="522265"/>
          </a:xfrm>
        </p:spPr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>
                <a:latin typeface="Arial" charset="0"/>
              </a:rPr>
              <a:t>Executive ability is deciding quickly and getting someone else to do the work.</a:t>
            </a:r>
          </a:p>
          <a:p>
            <a:pPr algn="l"/>
            <a:r>
              <a:rPr lang="en-US" b="1">
                <a:latin typeface="Arial" charset="0"/>
              </a:rPr>
              <a:t>			John G. Pollard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>
          <a:xfrm>
            <a:off x="3784600" y="909638"/>
            <a:ext cx="1574800" cy="517525"/>
          </a:xfrm>
        </p:spPr>
        <p:txBody>
          <a:bodyPr/>
          <a:lstStyle/>
          <a:p>
            <a:r>
              <a:rPr lang="en-US"/>
              <a:t>Sorting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reports</a:t>
            </a:r>
          </a:p>
          <a:p>
            <a:pPr lvl="1"/>
            <a:r>
              <a:rPr lang="en-US"/>
              <a:t>in name or id number order</a:t>
            </a:r>
          </a:p>
          <a:p>
            <a:r>
              <a:rPr lang="en-US"/>
              <a:t>ordering by key</a:t>
            </a:r>
          </a:p>
          <a:p>
            <a:pPr lvl="1"/>
            <a:r>
              <a:rPr lang="en-US"/>
              <a:t>subsorts</a:t>
            </a:r>
          </a:p>
          <a:p>
            <a:pPr lvl="2"/>
            <a:r>
              <a:rPr lang="en-US"/>
              <a:t>e.g. by course within department</a:t>
            </a:r>
          </a:p>
          <a:p>
            <a:r>
              <a:rPr lang="en-US"/>
              <a:t>sort key</a:t>
            </a:r>
          </a:p>
          <a:p>
            <a:pPr lvl="1"/>
            <a:r>
              <a:rPr lang="en-US"/>
              <a:t>duplicate keys</a:t>
            </a:r>
          </a:p>
          <a:p>
            <a:r>
              <a:rPr lang="en-US"/>
              <a:t>internal </a:t>
            </a:r>
            <a:r>
              <a:rPr lang="en-US" i="1"/>
              <a:t>vs</a:t>
            </a:r>
            <a:r>
              <a:rPr lang="en-US"/>
              <a:t> external sorting</a:t>
            </a:r>
          </a:p>
          <a:p>
            <a:r>
              <a:rPr lang="en-US" i="1"/>
              <a:t>in situ</a:t>
            </a:r>
          </a:p>
          <a:p>
            <a:r>
              <a:rPr lang="en-US"/>
              <a:t>stable</a:t>
            </a:r>
          </a:p>
          <a:p>
            <a:pPr lvl="1"/>
            <a:r>
              <a:rPr lang="en-US"/>
              <a:t>depends on implementation</a:t>
            </a:r>
          </a:p>
          <a:p>
            <a:pPr lvl="1"/>
            <a:r>
              <a:rPr lang="en-US"/>
              <a:t>required for subsorts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94100" y="909638"/>
            <a:ext cx="1955800" cy="517525"/>
          </a:xfrm>
        </p:spPr>
        <p:txBody>
          <a:bodyPr/>
          <a:lstStyle/>
          <a:p>
            <a:r>
              <a:rPr lang="en-US"/>
              <a:t> Analysis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order</a:t>
            </a:r>
          </a:p>
          <a:p>
            <a:pPr lvl="1"/>
            <a:r>
              <a:rPr lang="en-US"/>
              <a:t>key comparison</a:t>
            </a:r>
          </a:p>
          <a:p>
            <a:pPr lvl="1"/>
            <a:r>
              <a:rPr lang="en-US"/>
              <a:t>simple </a:t>
            </a:r>
            <a:r>
              <a:rPr lang="en-US">
                <a:latin typeface="Courier New" pitchFamily="49" charset="0"/>
              </a:rPr>
              <a:t>O(n</a:t>
            </a:r>
            <a:r>
              <a:rPr lang="en-US" baseline="30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)</a:t>
            </a:r>
            <a:endParaRPr lang="en-US"/>
          </a:p>
          <a:p>
            <a:pPr lvl="1"/>
            <a:r>
              <a:rPr lang="en-US"/>
              <a:t>best </a:t>
            </a:r>
            <a:r>
              <a:rPr lang="en-US">
                <a:latin typeface="Courier New" pitchFamily="49" charset="0"/>
              </a:rPr>
              <a:t>O(n lg n)</a:t>
            </a:r>
            <a:endParaRPr lang="en-US"/>
          </a:p>
          <a:p>
            <a:r>
              <a:rPr lang="en-US"/>
              <a:t>simple</a:t>
            </a:r>
          </a:p>
          <a:p>
            <a:pPr lvl="1"/>
            <a:r>
              <a:rPr lang="en-US"/>
              <a:t>pass</a:t>
            </a:r>
          </a:p>
          <a:p>
            <a:pPr lvl="2"/>
            <a:r>
              <a:rPr lang="en-US"/>
              <a:t>sorted &amp; unsorted segments</a:t>
            </a:r>
          </a:p>
          <a:p>
            <a:r>
              <a:rPr lang="en-US"/>
              <a:t>better</a:t>
            </a:r>
          </a:p>
          <a:p>
            <a:pPr lvl="1"/>
            <a:r>
              <a:rPr lang="en-US"/>
              <a:t>divide-and-conquer</a:t>
            </a:r>
          </a:p>
        </p:txBody>
      </p:sp>
      <p:sp>
        <p:nvSpPr>
          <p:cNvPr id="471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975" y="36449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P03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1P03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P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P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1P03</Template>
  <TotalTime>1556</TotalTime>
  <Words>2191</Words>
  <Application>Microsoft Office PowerPoint</Application>
  <PresentationFormat>On-screen Show (4:3)</PresentationFormat>
  <Paragraphs>638</Paragraphs>
  <Slides>57</Slides>
  <Notes>1</Notes>
  <HiddenSlides>28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0" baseType="lpstr">
      <vt:lpstr>1P03</vt:lpstr>
      <vt:lpstr>Document</vt:lpstr>
      <vt:lpstr>Microsoft Word Document</vt:lpstr>
      <vt:lpstr>Searching</vt:lpstr>
      <vt:lpstr>Searching</vt:lpstr>
      <vt:lpstr>Sequential (Linear) Search</vt:lpstr>
      <vt:lpstr>Binary Search</vt:lpstr>
      <vt:lpstr> </vt:lpstr>
      <vt:lpstr>Comparison</vt:lpstr>
      <vt:lpstr>Sorting</vt:lpstr>
      <vt:lpstr>Sorting</vt:lpstr>
      <vt:lpstr> Analysis</vt:lpstr>
      <vt:lpstr>Selection Sort</vt:lpstr>
      <vt:lpstr>E.g. Producing a Sorted Class List</vt:lpstr>
      <vt:lpstr>Fig 11.1</vt:lpstr>
      <vt:lpstr>Fig 11.2</vt:lpstr>
      <vt:lpstr>Table 11.1</vt:lpstr>
      <vt:lpstr>Fig 11.4</vt:lpstr>
      <vt:lpstr>Fig 11.5</vt:lpstr>
      <vt:lpstr>Table 11.2</vt:lpstr>
      <vt:lpstr>Table 11.3</vt:lpstr>
      <vt:lpstr>Fig 11.7</vt:lpstr>
      <vt:lpstr>Fig 11.8</vt:lpstr>
      <vt:lpstr>Fig 11.10</vt:lpstr>
      <vt:lpstr>Transcripts</vt:lpstr>
      <vt:lpstr>Transcripts.</vt:lpstr>
      <vt:lpstr>Binary Search Example</vt:lpstr>
      <vt:lpstr>Binary Search Iterative</vt:lpstr>
      <vt:lpstr>Binary Search Recursive</vt:lpstr>
      <vt:lpstr>Selection Sort</vt:lpstr>
      <vt:lpstr>Selection Sort.</vt:lpstr>
      <vt:lpstr>Insertion Sort</vt:lpstr>
      <vt:lpstr>Exchange (Bubble) Sort</vt:lpstr>
      <vt:lpstr>QuickSort</vt:lpstr>
      <vt:lpstr>Implementation</vt:lpstr>
      <vt:lpstr>Partitioning a List</vt:lpstr>
      <vt:lpstr>Partitioning a List Cont…</vt:lpstr>
      <vt:lpstr>Partitioning a List Cont…</vt:lpstr>
      <vt:lpstr>Best Case for Quick Sort</vt:lpstr>
      <vt:lpstr>Best Case QS Continued ...</vt:lpstr>
      <vt:lpstr>Best Case QS Continued ...</vt:lpstr>
      <vt:lpstr>Worst Case for QS</vt:lpstr>
      <vt:lpstr>Worst Case for QS</vt:lpstr>
      <vt:lpstr>Merge Sort</vt:lpstr>
      <vt:lpstr>Merge Sort.</vt:lpstr>
      <vt:lpstr>Merge Sort..</vt:lpstr>
      <vt:lpstr>Merge Sort....</vt:lpstr>
      <vt:lpstr>java.util.Arrays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Insertion Sort</vt:lpstr>
      <vt:lpstr>Bubble Sort</vt:lpstr>
      <vt:lpstr>QuickSort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 Searching &amp; Sorting</dc:title>
  <dc:creator>Hughes</dc:creator>
  <cp:lastModifiedBy>Dave Bockus</cp:lastModifiedBy>
  <cp:revision>33</cp:revision>
  <dcterms:created xsi:type="dcterms:W3CDTF">2003-03-23T23:18:44Z</dcterms:created>
  <dcterms:modified xsi:type="dcterms:W3CDTF">2013-03-28T18:11:26Z</dcterms:modified>
</cp:coreProperties>
</file>