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8" r:id="rId4"/>
    <p:sldId id="290" r:id="rId5"/>
    <p:sldId id="291" r:id="rId6"/>
    <p:sldId id="292" r:id="rId7"/>
    <p:sldId id="259" r:id="rId8"/>
    <p:sldId id="260" r:id="rId9"/>
    <p:sldId id="261" r:id="rId10"/>
    <p:sldId id="296" r:id="rId11"/>
    <p:sldId id="297" r:id="rId12"/>
    <p:sldId id="298" r:id="rId13"/>
    <p:sldId id="299" r:id="rId14"/>
    <p:sldId id="262" r:id="rId15"/>
    <p:sldId id="301" r:id="rId16"/>
    <p:sldId id="263" r:id="rId17"/>
    <p:sldId id="266" r:id="rId18"/>
    <p:sldId id="265" r:id="rId19"/>
    <p:sldId id="267" r:id="rId20"/>
    <p:sldId id="295" r:id="rId21"/>
    <p:sldId id="306" r:id="rId22"/>
    <p:sldId id="293" r:id="rId23"/>
    <p:sldId id="264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9" r:id="rId42"/>
    <p:sldId id="285" r:id="rId43"/>
    <p:sldId id="286" r:id="rId44"/>
    <p:sldId id="287" r:id="rId45"/>
    <p:sldId id="288" r:id="rId46"/>
    <p:sldId id="294" r:id="rId47"/>
    <p:sldId id="302" r:id="rId48"/>
    <p:sldId id="303" r:id="rId49"/>
    <p:sldId id="304" r:id="rId50"/>
    <p:sldId id="305" r:id="rId51"/>
    <p:sldId id="300" r:id="rId52"/>
  </p:sldIdLst>
  <p:sldSz cx="9144000" cy="6858000" type="screen4x3"/>
  <p:notesSz cx="6985000" cy="9271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34B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146" y="-90"/>
      </p:cViewPr>
      <p:guideLst>
        <p:guide orient="horz" pos="2920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Data Structures and Abstraction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02565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8.</a:t>
            </a:r>
            <a:fld id="{ABF3CEDD-9C2B-4C5F-BC21-684EC77142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2002/03</a:t>
            </a:r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9510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8.</a:t>
            </a:r>
            <a:fld id="{B653877B-7F73-4794-BD91-3528FA3FF8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/>
            <a:r>
              <a:rPr lang="en-US" sz="1400" b="0"/>
              <a:t>COSC 1P03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88" tIns="25435" rIns="63588" bIns="2543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r" defTabSz="915988" eaLnBrk="0" hangingPunct="0"/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lnSpc>
                <a:spcPct val="97000"/>
              </a:lnSpc>
            </a:pPr>
            <a:r>
              <a:rPr lang="en-US" sz="1200" b="0"/>
              <a:t>8.</a:t>
            </a:r>
            <a:fld id="{F80AE3E7-01DE-4ED3-90C5-50B4499CA0CC}" type="slidenum">
              <a:rPr lang="en-US" sz="1200" b="0"/>
              <a:pPr defTabSz="915988" eaLnBrk="0" hangingPunct="0"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15" tIns="44513" rIns="90615" bIns="44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69863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1.xml"/><Relationship Id="rId7" Type="http://schemas.openxmlformats.org/officeDocument/2006/relationships/slide" Target="slide35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11" Type="http://schemas.openxmlformats.org/officeDocument/2006/relationships/slide" Target="slide39.xml"/><Relationship Id="rId5" Type="http://schemas.openxmlformats.org/officeDocument/2006/relationships/slide" Target="slide33.xml"/><Relationship Id="rId10" Type="http://schemas.openxmlformats.org/officeDocument/2006/relationships/slide" Target="slide38.xml"/><Relationship Id="rId4" Type="http://schemas.openxmlformats.org/officeDocument/2006/relationships/slide" Target="slide32.xml"/><Relationship Id="rId9" Type="http://schemas.openxmlformats.org/officeDocument/2006/relationships/slide" Target="slide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7.xml"/><Relationship Id="rId7" Type="http://schemas.openxmlformats.org/officeDocument/2006/relationships/slide" Target="slide45.xml"/><Relationship Id="rId2" Type="http://schemas.openxmlformats.org/officeDocument/2006/relationships/hyperlink" Target="http://www2.hig.no/~algmet/animat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44.xml"/><Relationship Id="rId5" Type="http://schemas.openxmlformats.org/officeDocument/2006/relationships/slide" Target="slide43.xml"/><Relationship Id="rId4" Type="http://schemas.openxmlformats.org/officeDocument/2006/relationships/slide" Target="slide42.xml"/><Relationship Id="rId9" Type="http://schemas.openxmlformats.org/officeDocument/2006/relationships/slide" Target="slide5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6.xml"/><Relationship Id="rId4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slide" Target="slid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slide" Target="slid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slide" Target="slide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slide" Target="slid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slide" Target="slide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slide" Target="slide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slide" Target="slide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slide" Target="slide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slide" Target="slide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slide" Target="slide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slide" Target="slide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9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slide" Target="slide1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0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slide" Target="slide1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4" Type="http://schemas.openxmlformats.org/officeDocument/2006/relationships/slide" Target="slide1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4" Type="http://schemas.openxmlformats.org/officeDocument/2006/relationships/slide" Target="slide1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slide" Target="slide18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0100" y="981075"/>
            <a:ext cx="2184400" cy="2098675"/>
          </a:xfrm>
        </p:spPr>
        <p:txBody>
          <a:bodyPr/>
          <a:lstStyle/>
          <a:p>
            <a:r>
              <a:rPr lang="en-US"/>
              <a:t>Recursion</a:t>
            </a:r>
            <a:br>
              <a:rPr lang="en-US"/>
            </a:br>
            <a:r>
              <a:rPr lang="en-US" sz="2400"/>
              <a:t>Recursion</a:t>
            </a:r>
            <a:br>
              <a:rPr lang="en-US" sz="2400"/>
            </a:br>
            <a:r>
              <a:rPr lang="en-US" sz="2000"/>
              <a:t>Recursion</a:t>
            </a:r>
            <a:br>
              <a:rPr lang="en-US" sz="2000"/>
            </a:br>
            <a:r>
              <a:rPr lang="en-US" sz="1800"/>
              <a:t>Recursion</a:t>
            </a:r>
            <a:br>
              <a:rPr lang="en-US" sz="1800"/>
            </a:br>
            <a:r>
              <a:rPr lang="en-US" sz="1600"/>
              <a:t>Recursion</a:t>
            </a:r>
            <a:br>
              <a:rPr lang="en-US" sz="1600"/>
            </a:br>
            <a:r>
              <a:rPr lang="en-US" sz="1400"/>
              <a:t>Recursion</a:t>
            </a:r>
            <a:br>
              <a:rPr lang="en-US" sz="1400"/>
            </a:br>
            <a:r>
              <a:rPr lang="en-US" sz="1200"/>
              <a:t>Recursion</a:t>
            </a:r>
            <a:br>
              <a:rPr lang="en-US" sz="1200"/>
            </a:br>
            <a:r>
              <a:rPr lang="en-US" sz="1000"/>
              <a:t>Recursion</a:t>
            </a:r>
            <a:br>
              <a:rPr lang="en-US" sz="1000"/>
            </a:br>
            <a:r>
              <a:rPr lang="en-US" sz="800"/>
              <a:t>Recursion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Just be thankful you're not getting all the government you're paying for.</a:t>
            </a:r>
          </a:p>
          <a:p>
            <a:pPr algn="l"/>
            <a:r>
              <a:rPr lang="en-US" b="1">
                <a:latin typeface="Arial" charset="0"/>
              </a:rPr>
              <a:t>			Will Rogers (1879-1935)</a:t>
            </a:r>
            <a:r>
              <a:rPr lang="en-U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315200" cy="517525"/>
          </a:xfrm>
        </p:spPr>
        <p:txBody>
          <a:bodyPr/>
          <a:lstStyle/>
          <a:p>
            <a:r>
              <a:rPr lang="en-US"/>
              <a:t>What the Machine does - Call Entry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5562600" cy="2819400"/>
          </a:xfrm>
        </p:spPr>
        <p:txBody>
          <a:bodyPr/>
          <a:lstStyle/>
          <a:p>
            <a:r>
              <a:rPr lang="en-US"/>
              <a:t>Each program has a “Call Stack”. </a:t>
            </a:r>
          </a:p>
          <a:p>
            <a:pPr lvl="1"/>
            <a:r>
              <a:rPr lang="en-US"/>
              <a:t>When a method is called the state of the system is stored in a </a:t>
            </a:r>
            <a:r>
              <a:rPr lang="en-US">
                <a:solidFill>
                  <a:schemeClr val="accent2"/>
                </a:solidFill>
              </a:rPr>
              <a:t>Call Frame</a:t>
            </a:r>
            <a:r>
              <a:rPr lang="en-US"/>
              <a:t>.</a:t>
            </a:r>
          </a:p>
          <a:p>
            <a:pPr lvl="1"/>
            <a:r>
              <a:rPr lang="en-US"/>
              <a:t>This includes all local variables and state information. </a:t>
            </a:r>
          </a:p>
          <a:p>
            <a:pPr lvl="2"/>
            <a:r>
              <a:rPr lang="en-US"/>
              <a:t>It is like taking a snap shot of the system. </a:t>
            </a:r>
          </a:p>
        </p:txBody>
      </p:sp>
      <p:grpSp>
        <p:nvGrpSpPr>
          <p:cNvPr id="51218" name="Group 1042"/>
          <p:cNvGrpSpPr>
            <a:grpSpLocks/>
          </p:cNvGrpSpPr>
          <p:nvPr/>
        </p:nvGrpSpPr>
        <p:grpSpPr bwMode="auto">
          <a:xfrm>
            <a:off x="685800" y="4191000"/>
            <a:ext cx="7010400" cy="1635125"/>
            <a:chOff x="432" y="2640"/>
            <a:chExt cx="4416" cy="1030"/>
          </a:xfrm>
        </p:grpSpPr>
        <p:sp>
          <p:nvSpPr>
            <p:cNvPr id="51205" name="Rectangle 1029"/>
            <p:cNvSpPr>
              <a:spLocks noChangeArrowheads="1"/>
            </p:cNvSpPr>
            <p:nvPr/>
          </p:nvSpPr>
          <p:spPr bwMode="auto">
            <a:xfrm>
              <a:off x="432" y="2640"/>
              <a:ext cx="4416" cy="10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206" name="Line 1030"/>
            <p:cNvSpPr>
              <a:spLocks noChangeShapeType="1"/>
            </p:cNvSpPr>
            <p:nvPr/>
          </p:nvSpPr>
          <p:spPr bwMode="auto">
            <a:xfrm>
              <a:off x="1255" y="2640"/>
              <a:ext cx="0" cy="1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207" name="Line 1031"/>
            <p:cNvSpPr>
              <a:spLocks noChangeShapeType="1"/>
            </p:cNvSpPr>
            <p:nvPr/>
          </p:nvSpPr>
          <p:spPr bwMode="auto">
            <a:xfrm>
              <a:off x="2902" y="2640"/>
              <a:ext cx="0" cy="1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208" name="Text Box 1032"/>
            <p:cNvSpPr txBox="1">
              <a:spLocks noChangeArrowheads="1"/>
            </p:cNvSpPr>
            <p:nvPr/>
          </p:nvSpPr>
          <p:spPr bwMode="auto">
            <a:xfrm>
              <a:off x="1440" y="2773"/>
              <a:ext cx="1197" cy="7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100000"/>
                </a:lnSpc>
              </a:pPr>
              <a:r>
                <a:rPr lang="en-US" sz="1000" b="0"/>
                <a:t>Local Variables and Parameters are declared. </a:t>
              </a:r>
            </a:p>
            <a:p>
              <a:pPr>
                <a:lnSpc>
                  <a:spcPct val="100000"/>
                </a:lnSpc>
              </a:pPr>
              <a:endParaRPr lang="en-US" sz="1000" b="0"/>
            </a:p>
            <a:p>
              <a:pPr>
                <a:lnSpc>
                  <a:spcPct val="100000"/>
                </a:lnSpc>
              </a:pPr>
              <a:r>
                <a:rPr lang="en-US" sz="1000" b="0"/>
                <a:t>Current state of </a:t>
              </a:r>
              <a:r>
                <a:rPr lang="en-US" sz="1000" b="0">
                  <a:solidFill>
                    <a:srgbClr val="FF0066"/>
                  </a:solidFill>
                </a:rPr>
                <a:t>Method A</a:t>
              </a:r>
              <a:r>
                <a:rPr lang="en-US" sz="1000" b="0"/>
                <a:t> is stored when Method B is Called, including local variables</a:t>
              </a:r>
            </a:p>
          </p:txBody>
        </p:sp>
        <p:sp>
          <p:nvSpPr>
            <p:cNvPr id="51209" name="Rectangle 1033"/>
            <p:cNvSpPr>
              <a:spLocks noChangeArrowheads="1"/>
            </p:cNvSpPr>
            <p:nvPr/>
          </p:nvSpPr>
          <p:spPr bwMode="auto">
            <a:xfrm>
              <a:off x="507" y="2719"/>
              <a:ext cx="673" cy="8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100000"/>
                </a:lnSpc>
              </a:pPr>
              <a:r>
                <a:rPr lang="en-US" sz="1000" b="0"/>
                <a:t>System state and local variables of </a:t>
              </a:r>
              <a:r>
                <a:rPr lang="en-US" sz="1000" b="0">
                  <a:solidFill>
                    <a:srgbClr val="FF0066"/>
                  </a:solidFill>
                </a:rPr>
                <a:t>Main</a:t>
              </a:r>
              <a:r>
                <a:rPr lang="en-US" sz="1000" b="0"/>
                <a:t> Method</a:t>
              </a:r>
            </a:p>
          </p:txBody>
        </p:sp>
      </p:grpSp>
      <p:sp>
        <p:nvSpPr>
          <p:cNvPr id="51210" name="Line 1034"/>
          <p:cNvSpPr>
            <a:spLocks noChangeShapeType="1"/>
          </p:cNvSpPr>
          <p:nvPr/>
        </p:nvSpPr>
        <p:spPr bwMode="auto">
          <a:xfrm flipV="1">
            <a:off x="4648200" y="5943600"/>
            <a:ext cx="0" cy="376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1211" name="Text Box 1035"/>
          <p:cNvSpPr txBox="1">
            <a:spLocks noChangeArrowheads="1"/>
          </p:cNvSpPr>
          <p:nvPr/>
        </p:nvSpPr>
        <p:spPr bwMode="auto">
          <a:xfrm>
            <a:off x="5029200" y="5867400"/>
            <a:ext cx="2138363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000" b="0"/>
              <a:t>Method B is called, forcing Method A to be suspended</a:t>
            </a:r>
          </a:p>
        </p:txBody>
      </p:sp>
      <p:sp>
        <p:nvSpPr>
          <p:cNvPr id="51212" name="Line 1036"/>
          <p:cNvSpPr>
            <a:spLocks noChangeShapeType="1"/>
          </p:cNvSpPr>
          <p:nvPr/>
        </p:nvSpPr>
        <p:spPr bwMode="auto">
          <a:xfrm flipV="1">
            <a:off x="1981200" y="5943600"/>
            <a:ext cx="0" cy="376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1213" name="Text Box 1037"/>
          <p:cNvSpPr txBox="1">
            <a:spLocks noChangeArrowheads="1"/>
          </p:cNvSpPr>
          <p:nvPr/>
        </p:nvSpPr>
        <p:spPr bwMode="auto">
          <a:xfrm>
            <a:off x="2209800" y="5943600"/>
            <a:ext cx="2138363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000" b="0"/>
              <a:t>Method A is Called</a:t>
            </a:r>
          </a:p>
        </p:txBody>
      </p:sp>
      <p:sp>
        <p:nvSpPr>
          <p:cNvPr id="51214" name="Text Box 1038"/>
          <p:cNvSpPr txBox="1">
            <a:spLocks noChangeArrowheads="1"/>
          </p:cNvSpPr>
          <p:nvPr/>
        </p:nvSpPr>
        <p:spPr bwMode="auto">
          <a:xfrm>
            <a:off x="685800" y="3505200"/>
            <a:ext cx="76200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</a:pPr>
            <a:r>
              <a:rPr lang="en-US"/>
              <a:t>Call Stack with Call Frames for each suspend process</a:t>
            </a:r>
          </a:p>
        </p:txBody>
      </p:sp>
      <p:sp>
        <p:nvSpPr>
          <p:cNvPr id="51215" name="Text Box 1039"/>
          <p:cNvSpPr txBox="1">
            <a:spLocks noChangeArrowheads="1"/>
          </p:cNvSpPr>
          <p:nvPr/>
        </p:nvSpPr>
        <p:spPr bwMode="auto">
          <a:xfrm>
            <a:off x="5791200" y="685800"/>
            <a:ext cx="2743200" cy="259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Method B{…}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Method A 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Call </a:t>
            </a:r>
            <a:r>
              <a:rPr lang="en-US" b="0">
                <a:solidFill>
                  <a:srgbClr val="FF0066"/>
                </a:solidFill>
              </a:rPr>
              <a:t>Method B</a:t>
            </a:r>
            <a:endParaRPr lang="en-US" b="0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}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Main(){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 Call </a:t>
            </a:r>
            <a:r>
              <a:rPr lang="en-US" b="0">
                <a:solidFill>
                  <a:srgbClr val="FF0066"/>
                </a:solidFill>
              </a:rPr>
              <a:t>Method A</a:t>
            </a:r>
            <a:endParaRPr lang="en-US" b="0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}</a:t>
            </a:r>
          </a:p>
        </p:txBody>
      </p:sp>
      <p:sp>
        <p:nvSpPr>
          <p:cNvPr id="51216" name="Line 1040"/>
          <p:cNvSpPr>
            <a:spLocks noChangeShapeType="1"/>
          </p:cNvSpPr>
          <p:nvPr/>
        </p:nvSpPr>
        <p:spPr bwMode="auto">
          <a:xfrm>
            <a:off x="5486400" y="7620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17" name="Text Box 1041"/>
          <p:cNvSpPr txBox="1">
            <a:spLocks noChangeArrowheads="1"/>
          </p:cNvSpPr>
          <p:nvPr/>
        </p:nvSpPr>
        <p:spPr bwMode="auto">
          <a:xfrm>
            <a:off x="4876800" y="4419600"/>
            <a:ext cx="1900238" cy="1131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000" b="0"/>
              <a:t>Local Variables and Parameters are declared.</a:t>
            </a:r>
          </a:p>
          <a:p>
            <a:pPr>
              <a:lnSpc>
                <a:spcPct val="100000"/>
              </a:lnSpc>
            </a:pPr>
            <a:endParaRPr lang="en-US" sz="1000" b="0"/>
          </a:p>
          <a:p>
            <a:pPr>
              <a:lnSpc>
                <a:spcPct val="100000"/>
              </a:lnSpc>
            </a:pPr>
            <a:r>
              <a:rPr lang="en-US" sz="1000" b="0"/>
              <a:t>Current state of </a:t>
            </a:r>
            <a:r>
              <a:rPr lang="en-US" sz="1000" b="0">
                <a:solidFill>
                  <a:srgbClr val="FF0066"/>
                </a:solidFill>
              </a:rPr>
              <a:t>Method B</a:t>
            </a:r>
            <a:r>
              <a:rPr lang="en-US" sz="1000" b="0"/>
              <a:t> is stored when Method C is Called, including local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09638"/>
            <a:ext cx="7620000" cy="517525"/>
          </a:xfrm>
        </p:spPr>
        <p:txBody>
          <a:bodyPr/>
          <a:lstStyle/>
          <a:p>
            <a:r>
              <a:rPr lang="en-US"/>
              <a:t>What the Machine does - Call Return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/>
              <a:t>When a method returns:</a:t>
            </a:r>
          </a:p>
          <a:p>
            <a:pPr lvl="1"/>
            <a:r>
              <a:rPr lang="en-US"/>
              <a:t>The call frame is removed from the stack</a:t>
            </a:r>
          </a:p>
          <a:p>
            <a:pPr lvl="1"/>
            <a:r>
              <a:rPr lang="en-US"/>
              <a:t>Local variables of previous AR are restored.</a:t>
            </a:r>
          </a:p>
          <a:p>
            <a:pPr lvl="1"/>
            <a:r>
              <a:rPr lang="en-US"/>
              <a:t>System continues from this returned state.</a:t>
            </a:r>
          </a:p>
          <a:p>
            <a:r>
              <a:rPr lang="en-US"/>
              <a:t>Since a call frame stores a system state, we can say a history is also stored. </a:t>
            </a:r>
          </a:p>
          <a:p>
            <a:pPr lvl="1"/>
            <a:r>
              <a:rPr lang="en-US"/>
              <a:t>Previous values, Previous locations. </a:t>
            </a:r>
          </a:p>
          <a:p>
            <a:pPr lvl="1"/>
            <a:r>
              <a:rPr lang="en-US"/>
              <a:t>History is a state of suspended animation which can be woke at the correct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1027"/>
          <p:cNvSpPr txBox="1">
            <a:spLocks noChangeArrowheads="1"/>
          </p:cNvSpPr>
          <p:nvPr/>
        </p:nvSpPr>
        <p:spPr bwMode="auto">
          <a:xfrm>
            <a:off x="457200" y="1143000"/>
            <a:ext cx="320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b="0"/>
              <a:t>We wish to print the list forward and backward using recursion.</a:t>
            </a:r>
          </a:p>
        </p:txBody>
      </p:sp>
      <p:sp>
        <p:nvSpPr>
          <p:cNvPr id="53252" name="Text Box 1028"/>
          <p:cNvSpPr txBox="1">
            <a:spLocks noChangeArrowheads="1"/>
          </p:cNvSpPr>
          <p:nvPr/>
        </p:nvSpPr>
        <p:spPr bwMode="auto">
          <a:xfrm>
            <a:off x="4267200" y="1066800"/>
            <a:ext cx="41148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>
                <a:solidFill>
                  <a:schemeClr val="accent1"/>
                </a:solidFill>
              </a:rPr>
              <a:t>PrintList</a:t>
            </a:r>
            <a:r>
              <a:rPr lang="en-CA" b="0" noProof="1"/>
              <a:t> (node ptr){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/>
              <a:t>    if (ptr != null) 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/>
              <a:t>        print(ptr.data);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/>
              <a:t>        </a:t>
            </a:r>
            <a:r>
              <a:rPr lang="en-CA" b="0" noProof="1">
                <a:solidFill>
                  <a:schemeClr val="accent1"/>
                </a:solidFill>
              </a:rPr>
              <a:t>PrintList</a:t>
            </a:r>
            <a:r>
              <a:rPr lang="en-CA" b="0" noProof="1"/>
              <a:t>(ptr.next);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/>
              <a:t>        print(ptr.data);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b="0" noProof="1"/>
              <a:t>     }</a:t>
            </a:r>
            <a:br>
              <a:rPr lang="en-CA" b="0" noProof="1"/>
            </a:br>
            <a:r>
              <a:rPr lang="en-CA" b="0" noProof="1"/>
              <a:t>} </a:t>
            </a:r>
          </a:p>
        </p:txBody>
      </p:sp>
      <p:grpSp>
        <p:nvGrpSpPr>
          <p:cNvPr id="53253" name="Group 1029"/>
          <p:cNvGrpSpPr>
            <a:grpSpLocks/>
          </p:cNvGrpSpPr>
          <p:nvPr/>
        </p:nvGrpSpPr>
        <p:grpSpPr bwMode="auto">
          <a:xfrm>
            <a:off x="838200" y="4191000"/>
            <a:ext cx="7061200" cy="520700"/>
            <a:chOff x="144" y="3112"/>
            <a:chExt cx="4448" cy="328"/>
          </a:xfrm>
        </p:grpSpPr>
        <p:grpSp>
          <p:nvGrpSpPr>
            <p:cNvPr id="53254" name="Group 1030"/>
            <p:cNvGrpSpPr>
              <a:grpSpLocks/>
            </p:cNvGrpSpPr>
            <p:nvPr/>
          </p:nvGrpSpPr>
          <p:grpSpPr bwMode="auto">
            <a:xfrm>
              <a:off x="768" y="3112"/>
              <a:ext cx="3824" cy="328"/>
              <a:chOff x="816" y="2008"/>
              <a:chExt cx="3824" cy="328"/>
            </a:xfrm>
          </p:grpSpPr>
          <p:grpSp>
            <p:nvGrpSpPr>
              <p:cNvPr id="53255" name="Group 1031"/>
              <p:cNvGrpSpPr>
                <a:grpSpLocks/>
              </p:cNvGrpSpPr>
              <p:nvPr/>
            </p:nvGrpSpPr>
            <p:grpSpPr bwMode="auto">
              <a:xfrm>
                <a:off x="1185" y="2024"/>
                <a:ext cx="715" cy="312"/>
                <a:chOff x="0" y="0"/>
                <a:chExt cx="20000" cy="20000"/>
              </a:xfrm>
            </p:grpSpPr>
            <p:sp>
              <p:nvSpPr>
                <p:cNvPr id="53256" name="Rectangle 103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57" name="Line 1033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3258" name="Group 1034"/>
              <p:cNvGrpSpPr>
                <a:grpSpLocks/>
              </p:cNvGrpSpPr>
              <p:nvPr/>
            </p:nvGrpSpPr>
            <p:grpSpPr bwMode="auto">
              <a:xfrm>
                <a:off x="2105" y="2024"/>
                <a:ext cx="714" cy="312"/>
                <a:chOff x="0" y="0"/>
                <a:chExt cx="20000" cy="20000"/>
              </a:xfrm>
            </p:grpSpPr>
            <p:sp>
              <p:nvSpPr>
                <p:cNvPr id="53259" name="Rectangle 10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60" name="Line 1036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3261" name="Group 1037"/>
              <p:cNvGrpSpPr>
                <a:grpSpLocks/>
              </p:cNvGrpSpPr>
              <p:nvPr/>
            </p:nvGrpSpPr>
            <p:grpSpPr bwMode="auto">
              <a:xfrm>
                <a:off x="1719" y="2153"/>
                <a:ext cx="353" cy="72"/>
                <a:chOff x="0" y="0"/>
                <a:chExt cx="19998" cy="20000"/>
              </a:xfrm>
            </p:grpSpPr>
            <p:sp>
              <p:nvSpPr>
                <p:cNvPr id="53262" name="Oval 103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63" name="Line 1039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3264" name="Group 1040"/>
              <p:cNvGrpSpPr>
                <a:grpSpLocks/>
              </p:cNvGrpSpPr>
              <p:nvPr/>
            </p:nvGrpSpPr>
            <p:grpSpPr bwMode="auto">
              <a:xfrm>
                <a:off x="816" y="2153"/>
                <a:ext cx="353" cy="72"/>
                <a:chOff x="0" y="0"/>
                <a:chExt cx="19998" cy="20000"/>
              </a:xfrm>
            </p:grpSpPr>
            <p:sp>
              <p:nvSpPr>
                <p:cNvPr id="53265" name="Oval 104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66" name="Line 1042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3267" name="Group 1043"/>
              <p:cNvGrpSpPr>
                <a:grpSpLocks/>
              </p:cNvGrpSpPr>
              <p:nvPr/>
            </p:nvGrpSpPr>
            <p:grpSpPr bwMode="auto">
              <a:xfrm>
                <a:off x="2696" y="2157"/>
                <a:ext cx="353" cy="72"/>
                <a:chOff x="0" y="0"/>
                <a:chExt cx="19998" cy="20000"/>
              </a:xfrm>
            </p:grpSpPr>
            <p:sp>
              <p:nvSpPr>
                <p:cNvPr id="53268" name="Oval 104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69" name="Line 1045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3270" name="Group 1046"/>
              <p:cNvGrpSpPr>
                <a:grpSpLocks/>
              </p:cNvGrpSpPr>
              <p:nvPr/>
            </p:nvGrpSpPr>
            <p:grpSpPr bwMode="auto">
              <a:xfrm>
                <a:off x="3925" y="2008"/>
                <a:ext cx="715" cy="311"/>
                <a:chOff x="8352" y="1443"/>
                <a:chExt cx="1306" cy="454"/>
              </a:xfrm>
            </p:grpSpPr>
            <p:grpSp>
              <p:nvGrpSpPr>
                <p:cNvPr id="53271" name="Group 1047"/>
                <p:cNvGrpSpPr>
                  <a:grpSpLocks/>
                </p:cNvGrpSpPr>
                <p:nvPr/>
              </p:nvGrpSpPr>
              <p:grpSpPr bwMode="auto">
                <a:xfrm>
                  <a:off x="8352" y="1443"/>
                  <a:ext cx="1306" cy="454"/>
                  <a:chOff x="0" y="0"/>
                  <a:chExt cx="20000" cy="20000"/>
                </a:xfrm>
              </p:grpSpPr>
              <p:sp>
                <p:nvSpPr>
                  <p:cNvPr id="53272" name="Rectangle 104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0000" cy="20000"/>
                  </a:xfrm>
                  <a:prstGeom prst="rect">
                    <a:avLst/>
                  </a:prstGeom>
                  <a:noFill/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3273" name="Line 1049"/>
                  <p:cNvSpPr>
                    <a:spLocks noChangeShapeType="1"/>
                  </p:cNvSpPr>
                  <p:nvPr/>
                </p:nvSpPr>
                <p:spPr bwMode="auto">
                  <a:xfrm>
                    <a:off x="10138" y="0"/>
                    <a:ext cx="15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grpSp>
              <p:nvGrpSpPr>
                <p:cNvPr id="53274" name="Group 1050"/>
                <p:cNvGrpSpPr>
                  <a:grpSpLocks/>
                </p:cNvGrpSpPr>
                <p:nvPr/>
              </p:nvGrpSpPr>
              <p:grpSpPr bwMode="auto">
                <a:xfrm>
                  <a:off x="9132" y="1495"/>
                  <a:ext cx="316" cy="316"/>
                  <a:chOff x="0" y="0"/>
                  <a:chExt cx="20001" cy="20000"/>
                </a:xfrm>
              </p:grpSpPr>
              <p:sp>
                <p:nvSpPr>
                  <p:cNvPr id="53275" name="Oval 1051"/>
                  <p:cNvSpPr>
                    <a:spLocks noChangeArrowheads="1"/>
                  </p:cNvSpPr>
                  <p:nvPr/>
                </p:nvSpPr>
                <p:spPr bwMode="auto">
                  <a:xfrm>
                    <a:off x="4747" y="2848"/>
                    <a:ext cx="11456" cy="1240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3276" name="Line 10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20001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sp>
              <p:nvSpPr>
                <p:cNvPr id="53277" name="Rectangle 1053"/>
                <p:cNvSpPr>
                  <a:spLocks noChangeArrowheads="1"/>
                </p:cNvSpPr>
                <p:nvPr/>
              </p:nvSpPr>
              <p:spPr bwMode="auto">
                <a:xfrm>
                  <a:off x="8457" y="1494"/>
                  <a:ext cx="436" cy="301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000"/>
                    <a:t>D</a:t>
                  </a:r>
                  <a:endParaRPr lang="en-US" sz="800" b="0"/>
                </a:p>
              </p:txBody>
            </p:sp>
          </p:grpSp>
          <p:sp>
            <p:nvSpPr>
              <p:cNvPr id="53278" name="Rectangle 1054"/>
              <p:cNvSpPr>
                <a:spLocks noChangeArrowheads="1"/>
              </p:cNvSpPr>
              <p:nvPr/>
            </p:nvSpPr>
            <p:spPr bwMode="auto">
              <a:xfrm>
                <a:off x="1235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A</a:t>
                </a:r>
                <a:endParaRPr lang="en-US" sz="1000" b="0"/>
              </a:p>
            </p:txBody>
          </p:sp>
          <p:sp>
            <p:nvSpPr>
              <p:cNvPr id="53279" name="Rectangle 1055"/>
              <p:cNvSpPr>
                <a:spLocks noChangeArrowheads="1"/>
              </p:cNvSpPr>
              <p:nvPr/>
            </p:nvSpPr>
            <p:spPr bwMode="auto">
              <a:xfrm>
                <a:off x="2162" y="2070"/>
                <a:ext cx="239" cy="20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B</a:t>
                </a:r>
                <a:endParaRPr lang="en-US" sz="800" b="0"/>
              </a:p>
            </p:txBody>
          </p:sp>
          <p:grpSp>
            <p:nvGrpSpPr>
              <p:cNvPr id="53280" name="Group 1056"/>
              <p:cNvGrpSpPr>
                <a:grpSpLocks/>
              </p:cNvGrpSpPr>
              <p:nvPr/>
            </p:nvGrpSpPr>
            <p:grpSpPr bwMode="auto">
              <a:xfrm>
                <a:off x="3022" y="2024"/>
                <a:ext cx="715" cy="312"/>
                <a:chOff x="0" y="0"/>
                <a:chExt cx="20000" cy="20000"/>
              </a:xfrm>
            </p:grpSpPr>
            <p:sp>
              <p:nvSpPr>
                <p:cNvPr id="53281" name="Rectangle 10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82" name="Line 1058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53283" name="Rectangle 1059"/>
              <p:cNvSpPr>
                <a:spLocks noChangeArrowheads="1"/>
              </p:cNvSpPr>
              <p:nvPr/>
            </p:nvSpPr>
            <p:spPr bwMode="auto">
              <a:xfrm>
                <a:off x="3080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C</a:t>
                </a:r>
                <a:endParaRPr lang="en-US" sz="800" b="0"/>
              </a:p>
            </p:txBody>
          </p:sp>
          <p:grpSp>
            <p:nvGrpSpPr>
              <p:cNvPr id="53284" name="Group 1060"/>
              <p:cNvGrpSpPr>
                <a:grpSpLocks/>
              </p:cNvGrpSpPr>
              <p:nvPr/>
            </p:nvGrpSpPr>
            <p:grpSpPr bwMode="auto">
              <a:xfrm>
                <a:off x="3580" y="2153"/>
                <a:ext cx="354" cy="72"/>
                <a:chOff x="0" y="0"/>
                <a:chExt cx="19998" cy="20000"/>
              </a:xfrm>
            </p:grpSpPr>
            <p:sp>
              <p:nvSpPr>
                <p:cNvPr id="53285" name="Oval 106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3286" name="Line 1062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sp>
          <p:nvSpPr>
            <p:cNvPr id="53287" name="Text Box 1063"/>
            <p:cNvSpPr txBox="1">
              <a:spLocks noChangeArrowheads="1"/>
            </p:cNvSpPr>
            <p:nvPr/>
          </p:nvSpPr>
          <p:spPr bwMode="auto">
            <a:xfrm>
              <a:off x="144" y="312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Head</a:t>
              </a:r>
            </a:p>
          </p:txBody>
        </p:sp>
      </p:grpSp>
      <p:sp>
        <p:nvSpPr>
          <p:cNvPr id="53288" name="Text Box 1064"/>
          <p:cNvSpPr txBox="1">
            <a:spLocks noChangeArrowheads="1"/>
          </p:cNvSpPr>
          <p:nvPr/>
        </p:nvSpPr>
        <p:spPr bwMode="auto">
          <a:xfrm>
            <a:off x="990600" y="5334000"/>
            <a:ext cx="7467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b="0"/>
              <a:t>The result of the code would be:</a:t>
            </a:r>
          </a:p>
          <a:p>
            <a:pPr lvl="4"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A B C D D C B A</a:t>
            </a:r>
            <a:endParaRPr lang="en-US" b="0"/>
          </a:p>
        </p:txBody>
      </p:sp>
      <p:sp>
        <p:nvSpPr>
          <p:cNvPr id="53289" name="Rectangle 1065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304800"/>
            <a:ext cx="4597400" cy="517525"/>
          </a:xfrm>
        </p:spPr>
        <p:txBody>
          <a:bodyPr/>
          <a:lstStyle/>
          <a:p>
            <a:r>
              <a:rPr lang="en-US"/>
              <a:t>Example of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1026"/>
          <p:cNvSpPr>
            <a:spLocks noChangeArrowheads="1"/>
          </p:cNvSpPr>
          <p:nvPr/>
        </p:nvSpPr>
        <p:spPr bwMode="auto">
          <a:xfrm>
            <a:off x="3505200" y="1905000"/>
            <a:ext cx="3733800" cy="457200"/>
          </a:xfrm>
          <a:prstGeom prst="leftArrow">
            <a:avLst>
              <a:gd name="adj1" fmla="val 61111"/>
              <a:gd name="adj2" fmla="val 231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Ptr.Next =&gt; Node C</a:t>
            </a:r>
          </a:p>
        </p:txBody>
      </p:sp>
      <p:sp>
        <p:nvSpPr>
          <p:cNvPr id="54275" name="AutoShape 1027"/>
          <p:cNvSpPr>
            <a:spLocks noChangeArrowheads="1"/>
          </p:cNvSpPr>
          <p:nvPr/>
        </p:nvSpPr>
        <p:spPr bwMode="auto">
          <a:xfrm>
            <a:off x="3505200" y="1905000"/>
            <a:ext cx="3733800" cy="457200"/>
          </a:xfrm>
          <a:prstGeom prst="leftArrow">
            <a:avLst>
              <a:gd name="adj1" fmla="val 61111"/>
              <a:gd name="adj2" fmla="val 231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Ptr.Next =&gt; Node D</a:t>
            </a:r>
          </a:p>
        </p:txBody>
      </p:sp>
      <p:sp>
        <p:nvSpPr>
          <p:cNvPr id="54276" name="Rectangle 1028"/>
          <p:cNvSpPr>
            <a:spLocks noChangeArrowheads="1"/>
          </p:cNvSpPr>
          <p:nvPr/>
        </p:nvSpPr>
        <p:spPr bwMode="auto">
          <a:xfrm>
            <a:off x="1600200" y="4114800"/>
            <a:ext cx="6705600" cy="19812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            </a:t>
            </a:r>
          </a:p>
        </p:txBody>
      </p:sp>
      <p:sp>
        <p:nvSpPr>
          <p:cNvPr id="54277" name="Rectangle 1029"/>
          <p:cNvSpPr>
            <a:spLocks noChangeArrowheads="1"/>
          </p:cNvSpPr>
          <p:nvPr/>
        </p:nvSpPr>
        <p:spPr bwMode="auto">
          <a:xfrm>
            <a:off x="6019800" y="4800600"/>
            <a:ext cx="1524000" cy="7620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78" name="Rectangle 1030"/>
          <p:cNvSpPr>
            <a:spLocks noChangeArrowheads="1"/>
          </p:cNvSpPr>
          <p:nvPr/>
        </p:nvSpPr>
        <p:spPr bwMode="auto">
          <a:xfrm>
            <a:off x="4495800" y="4648200"/>
            <a:ext cx="3200400" cy="1066800"/>
          </a:xfrm>
          <a:prstGeom prst="rect">
            <a:avLst/>
          </a:prstGeom>
          <a:noFill/>
          <a:ln w="25400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279" name="Rectangle 1031"/>
          <p:cNvSpPr>
            <a:spLocks noChangeArrowheads="1"/>
          </p:cNvSpPr>
          <p:nvPr/>
        </p:nvSpPr>
        <p:spPr bwMode="auto">
          <a:xfrm>
            <a:off x="3200400" y="4495800"/>
            <a:ext cx="4627563" cy="1411288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280" name="Rectangle 1032"/>
          <p:cNvSpPr>
            <a:spLocks noChangeArrowheads="1"/>
          </p:cNvSpPr>
          <p:nvPr/>
        </p:nvSpPr>
        <p:spPr bwMode="auto">
          <a:xfrm>
            <a:off x="4495800" y="4648200"/>
            <a:ext cx="3200400" cy="10668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281" name="Rectangle 1033"/>
          <p:cNvSpPr>
            <a:spLocks noChangeArrowheads="1"/>
          </p:cNvSpPr>
          <p:nvPr/>
        </p:nvSpPr>
        <p:spPr bwMode="auto">
          <a:xfrm>
            <a:off x="6019800" y="4800600"/>
            <a:ext cx="1524000" cy="7620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54282" name="Group 1034"/>
          <p:cNvGrpSpPr>
            <a:grpSpLocks/>
          </p:cNvGrpSpPr>
          <p:nvPr/>
        </p:nvGrpSpPr>
        <p:grpSpPr bwMode="auto">
          <a:xfrm>
            <a:off x="228600" y="4940300"/>
            <a:ext cx="7061200" cy="520700"/>
            <a:chOff x="144" y="3112"/>
            <a:chExt cx="4448" cy="328"/>
          </a:xfrm>
        </p:grpSpPr>
        <p:grpSp>
          <p:nvGrpSpPr>
            <p:cNvPr id="54283" name="Group 1035"/>
            <p:cNvGrpSpPr>
              <a:grpSpLocks/>
            </p:cNvGrpSpPr>
            <p:nvPr/>
          </p:nvGrpSpPr>
          <p:grpSpPr bwMode="auto">
            <a:xfrm>
              <a:off x="768" y="3112"/>
              <a:ext cx="3824" cy="328"/>
              <a:chOff x="816" y="2008"/>
              <a:chExt cx="3824" cy="328"/>
            </a:xfrm>
          </p:grpSpPr>
          <p:grpSp>
            <p:nvGrpSpPr>
              <p:cNvPr id="54284" name="Group 1036"/>
              <p:cNvGrpSpPr>
                <a:grpSpLocks/>
              </p:cNvGrpSpPr>
              <p:nvPr/>
            </p:nvGrpSpPr>
            <p:grpSpPr bwMode="auto">
              <a:xfrm>
                <a:off x="1185" y="2024"/>
                <a:ext cx="715" cy="312"/>
                <a:chOff x="0" y="0"/>
                <a:chExt cx="20000" cy="20000"/>
              </a:xfrm>
            </p:grpSpPr>
            <p:sp>
              <p:nvSpPr>
                <p:cNvPr id="5428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286" name="Line 1038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4287" name="Group 1039"/>
              <p:cNvGrpSpPr>
                <a:grpSpLocks/>
              </p:cNvGrpSpPr>
              <p:nvPr/>
            </p:nvGrpSpPr>
            <p:grpSpPr bwMode="auto">
              <a:xfrm>
                <a:off x="2105" y="2024"/>
                <a:ext cx="714" cy="312"/>
                <a:chOff x="0" y="0"/>
                <a:chExt cx="20000" cy="20000"/>
              </a:xfrm>
            </p:grpSpPr>
            <p:sp>
              <p:nvSpPr>
                <p:cNvPr id="5428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289" name="Line 1041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4290" name="Group 1042"/>
              <p:cNvGrpSpPr>
                <a:grpSpLocks/>
              </p:cNvGrpSpPr>
              <p:nvPr/>
            </p:nvGrpSpPr>
            <p:grpSpPr bwMode="auto">
              <a:xfrm>
                <a:off x="1719" y="2153"/>
                <a:ext cx="353" cy="72"/>
                <a:chOff x="0" y="0"/>
                <a:chExt cx="19998" cy="20000"/>
              </a:xfrm>
            </p:grpSpPr>
            <p:sp>
              <p:nvSpPr>
                <p:cNvPr id="54291" name="Oval 104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292" name="Line 1044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4293" name="Group 1045"/>
              <p:cNvGrpSpPr>
                <a:grpSpLocks/>
              </p:cNvGrpSpPr>
              <p:nvPr/>
            </p:nvGrpSpPr>
            <p:grpSpPr bwMode="auto">
              <a:xfrm>
                <a:off x="816" y="2153"/>
                <a:ext cx="353" cy="72"/>
                <a:chOff x="0" y="0"/>
                <a:chExt cx="19998" cy="20000"/>
              </a:xfrm>
            </p:grpSpPr>
            <p:sp>
              <p:nvSpPr>
                <p:cNvPr id="54294" name="Oval 10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295" name="Line 1047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4296" name="Group 1048"/>
              <p:cNvGrpSpPr>
                <a:grpSpLocks/>
              </p:cNvGrpSpPr>
              <p:nvPr/>
            </p:nvGrpSpPr>
            <p:grpSpPr bwMode="auto">
              <a:xfrm>
                <a:off x="2696" y="2157"/>
                <a:ext cx="353" cy="72"/>
                <a:chOff x="0" y="0"/>
                <a:chExt cx="19998" cy="20000"/>
              </a:xfrm>
            </p:grpSpPr>
            <p:sp>
              <p:nvSpPr>
                <p:cNvPr id="54297" name="Oval 104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298" name="Line 1050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4299" name="Group 1051"/>
              <p:cNvGrpSpPr>
                <a:grpSpLocks/>
              </p:cNvGrpSpPr>
              <p:nvPr/>
            </p:nvGrpSpPr>
            <p:grpSpPr bwMode="auto">
              <a:xfrm>
                <a:off x="3925" y="2008"/>
                <a:ext cx="715" cy="311"/>
                <a:chOff x="8352" y="1443"/>
                <a:chExt cx="1306" cy="454"/>
              </a:xfrm>
            </p:grpSpPr>
            <p:grpSp>
              <p:nvGrpSpPr>
                <p:cNvPr id="54300" name="Group 1052"/>
                <p:cNvGrpSpPr>
                  <a:grpSpLocks/>
                </p:cNvGrpSpPr>
                <p:nvPr/>
              </p:nvGrpSpPr>
              <p:grpSpPr bwMode="auto">
                <a:xfrm>
                  <a:off x="8352" y="1443"/>
                  <a:ext cx="1306" cy="454"/>
                  <a:chOff x="0" y="0"/>
                  <a:chExt cx="20000" cy="20000"/>
                </a:xfrm>
              </p:grpSpPr>
              <p:sp>
                <p:nvSpPr>
                  <p:cNvPr id="54301" name="Rectangle 105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0000" cy="20000"/>
                  </a:xfrm>
                  <a:prstGeom prst="rect">
                    <a:avLst/>
                  </a:prstGeom>
                  <a:noFill/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4302" name="Line 1054"/>
                  <p:cNvSpPr>
                    <a:spLocks noChangeShapeType="1"/>
                  </p:cNvSpPr>
                  <p:nvPr/>
                </p:nvSpPr>
                <p:spPr bwMode="auto">
                  <a:xfrm>
                    <a:off x="10138" y="0"/>
                    <a:ext cx="15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grpSp>
              <p:nvGrpSpPr>
                <p:cNvPr id="54303" name="Group 1055"/>
                <p:cNvGrpSpPr>
                  <a:grpSpLocks/>
                </p:cNvGrpSpPr>
                <p:nvPr/>
              </p:nvGrpSpPr>
              <p:grpSpPr bwMode="auto">
                <a:xfrm>
                  <a:off x="9132" y="1495"/>
                  <a:ext cx="316" cy="316"/>
                  <a:chOff x="0" y="0"/>
                  <a:chExt cx="20001" cy="20000"/>
                </a:xfrm>
              </p:grpSpPr>
              <p:sp>
                <p:nvSpPr>
                  <p:cNvPr id="54304" name="Oval 1056"/>
                  <p:cNvSpPr>
                    <a:spLocks noChangeArrowheads="1"/>
                  </p:cNvSpPr>
                  <p:nvPr/>
                </p:nvSpPr>
                <p:spPr bwMode="auto">
                  <a:xfrm>
                    <a:off x="4747" y="2848"/>
                    <a:ext cx="11456" cy="1240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4305" name="Line 10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20001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sp>
              <p:nvSpPr>
                <p:cNvPr id="54306" name="Rectangle 1058"/>
                <p:cNvSpPr>
                  <a:spLocks noChangeArrowheads="1"/>
                </p:cNvSpPr>
                <p:nvPr/>
              </p:nvSpPr>
              <p:spPr bwMode="auto">
                <a:xfrm>
                  <a:off x="8457" y="1494"/>
                  <a:ext cx="436" cy="301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000"/>
                    <a:t>D</a:t>
                  </a:r>
                  <a:endParaRPr lang="en-US" sz="800" b="0"/>
                </a:p>
              </p:txBody>
            </p:sp>
          </p:grpSp>
          <p:sp>
            <p:nvSpPr>
              <p:cNvPr id="54307" name="Rectangle 1059"/>
              <p:cNvSpPr>
                <a:spLocks noChangeArrowheads="1"/>
              </p:cNvSpPr>
              <p:nvPr/>
            </p:nvSpPr>
            <p:spPr bwMode="auto">
              <a:xfrm>
                <a:off x="1235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A</a:t>
                </a:r>
                <a:endParaRPr lang="en-US" sz="1000" b="0"/>
              </a:p>
            </p:txBody>
          </p:sp>
          <p:sp>
            <p:nvSpPr>
              <p:cNvPr id="54308" name="Rectangle 1060"/>
              <p:cNvSpPr>
                <a:spLocks noChangeArrowheads="1"/>
              </p:cNvSpPr>
              <p:nvPr/>
            </p:nvSpPr>
            <p:spPr bwMode="auto">
              <a:xfrm>
                <a:off x="2162" y="2070"/>
                <a:ext cx="239" cy="20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B</a:t>
                </a:r>
                <a:endParaRPr lang="en-US" sz="800" b="0"/>
              </a:p>
            </p:txBody>
          </p:sp>
          <p:grpSp>
            <p:nvGrpSpPr>
              <p:cNvPr id="54309" name="Group 1061"/>
              <p:cNvGrpSpPr>
                <a:grpSpLocks/>
              </p:cNvGrpSpPr>
              <p:nvPr/>
            </p:nvGrpSpPr>
            <p:grpSpPr bwMode="auto">
              <a:xfrm>
                <a:off x="3022" y="2024"/>
                <a:ext cx="715" cy="312"/>
                <a:chOff x="0" y="0"/>
                <a:chExt cx="20000" cy="20000"/>
              </a:xfrm>
            </p:grpSpPr>
            <p:sp>
              <p:nvSpPr>
                <p:cNvPr id="5431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311" name="Line 1063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54312" name="Rectangle 1064"/>
              <p:cNvSpPr>
                <a:spLocks noChangeArrowheads="1"/>
              </p:cNvSpPr>
              <p:nvPr/>
            </p:nvSpPr>
            <p:spPr bwMode="auto">
              <a:xfrm>
                <a:off x="3080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C</a:t>
                </a:r>
                <a:endParaRPr lang="en-US" sz="800" b="0"/>
              </a:p>
            </p:txBody>
          </p:sp>
          <p:grpSp>
            <p:nvGrpSpPr>
              <p:cNvPr id="54313" name="Group 1065"/>
              <p:cNvGrpSpPr>
                <a:grpSpLocks/>
              </p:cNvGrpSpPr>
              <p:nvPr/>
            </p:nvGrpSpPr>
            <p:grpSpPr bwMode="auto">
              <a:xfrm>
                <a:off x="3580" y="2153"/>
                <a:ext cx="354" cy="72"/>
                <a:chOff x="0" y="0"/>
                <a:chExt cx="19998" cy="20000"/>
              </a:xfrm>
            </p:grpSpPr>
            <p:sp>
              <p:nvSpPr>
                <p:cNvPr id="54314" name="Oval 106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4315" name="Line 1067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sp>
          <p:nvSpPr>
            <p:cNvPr id="54316" name="Text Box 1068"/>
            <p:cNvSpPr txBox="1">
              <a:spLocks noChangeArrowheads="1"/>
            </p:cNvSpPr>
            <p:nvPr/>
          </p:nvSpPr>
          <p:spPr bwMode="auto">
            <a:xfrm>
              <a:off x="144" y="312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Head</a:t>
              </a:r>
            </a:p>
          </p:txBody>
        </p:sp>
      </p:grpSp>
      <p:sp>
        <p:nvSpPr>
          <p:cNvPr id="54317" name="Text Box 1069"/>
          <p:cNvSpPr txBox="1">
            <a:spLocks noChangeArrowheads="1"/>
          </p:cNvSpPr>
          <p:nvPr/>
        </p:nvSpPr>
        <p:spPr bwMode="auto">
          <a:xfrm>
            <a:off x="0" y="838200"/>
            <a:ext cx="34290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PrintList (node ptr){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    if (ptr != null) 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        print(ptr.data);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        PrintList(ptr.next);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        print(ptr.data);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CA" sz="2400" b="0" noProof="1"/>
              <a:t>     }</a:t>
            </a:r>
            <a:br>
              <a:rPr lang="en-CA" sz="2400" b="0" noProof="1"/>
            </a:br>
            <a:r>
              <a:rPr lang="en-CA" sz="2400" b="0" noProof="1"/>
              <a:t>}</a:t>
            </a:r>
            <a:r>
              <a:rPr lang="en-CA" b="0" noProof="1"/>
              <a:t> </a:t>
            </a:r>
          </a:p>
        </p:txBody>
      </p:sp>
      <p:sp>
        <p:nvSpPr>
          <p:cNvPr id="54318" name="AutoShape 1070"/>
          <p:cNvSpPr>
            <a:spLocks noChangeArrowheads="1"/>
          </p:cNvSpPr>
          <p:nvPr/>
        </p:nvSpPr>
        <p:spPr bwMode="auto">
          <a:xfrm>
            <a:off x="3352800" y="685800"/>
            <a:ext cx="3733800" cy="457200"/>
          </a:xfrm>
          <a:prstGeom prst="leftArrow">
            <a:avLst>
              <a:gd name="adj1" fmla="val 61111"/>
              <a:gd name="adj2" fmla="val 231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Entry Ptr =&gt; Node A</a:t>
            </a:r>
          </a:p>
        </p:txBody>
      </p:sp>
      <p:sp>
        <p:nvSpPr>
          <p:cNvPr id="54319" name="Text Box 1071"/>
          <p:cNvSpPr txBox="1">
            <a:spLocks noChangeArrowheads="1"/>
          </p:cNvSpPr>
          <p:nvPr/>
        </p:nvSpPr>
        <p:spPr bwMode="auto">
          <a:xfrm>
            <a:off x="55626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A</a:t>
            </a:r>
            <a:endParaRPr lang="en-US" b="0"/>
          </a:p>
        </p:txBody>
      </p:sp>
      <p:sp>
        <p:nvSpPr>
          <p:cNvPr id="54320" name="Text Box 1072"/>
          <p:cNvSpPr txBox="1">
            <a:spLocks noChangeArrowheads="1"/>
          </p:cNvSpPr>
          <p:nvPr/>
        </p:nvSpPr>
        <p:spPr bwMode="auto">
          <a:xfrm>
            <a:off x="58674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B</a:t>
            </a:r>
            <a:endParaRPr lang="en-US" b="0"/>
          </a:p>
        </p:txBody>
      </p:sp>
      <p:sp>
        <p:nvSpPr>
          <p:cNvPr id="54321" name="Text Box 1073"/>
          <p:cNvSpPr txBox="1">
            <a:spLocks noChangeArrowheads="1"/>
          </p:cNvSpPr>
          <p:nvPr/>
        </p:nvSpPr>
        <p:spPr bwMode="auto">
          <a:xfrm>
            <a:off x="61722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C</a:t>
            </a:r>
            <a:endParaRPr lang="en-US" b="0"/>
          </a:p>
        </p:txBody>
      </p:sp>
      <p:sp>
        <p:nvSpPr>
          <p:cNvPr id="54322" name="Text Box 1074"/>
          <p:cNvSpPr txBox="1">
            <a:spLocks noChangeArrowheads="1"/>
          </p:cNvSpPr>
          <p:nvPr/>
        </p:nvSpPr>
        <p:spPr bwMode="auto">
          <a:xfrm>
            <a:off x="64770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D</a:t>
            </a:r>
            <a:endParaRPr lang="en-US" b="0"/>
          </a:p>
        </p:txBody>
      </p:sp>
      <p:sp>
        <p:nvSpPr>
          <p:cNvPr id="54323" name="Text Box 1075"/>
          <p:cNvSpPr txBox="1">
            <a:spLocks noChangeArrowheads="1"/>
          </p:cNvSpPr>
          <p:nvPr/>
        </p:nvSpPr>
        <p:spPr bwMode="auto">
          <a:xfrm>
            <a:off x="67818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D</a:t>
            </a:r>
            <a:endParaRPr lang="en-US" b="0"/>
          </a:p>
        </p:txBody>
      </p:sp>
      <p:sp>
        <p:nvSpPr>
          <p:cNvPr id="54324" name="Text Box 1076"/>
          <p:cNvSpPr txBox="1">
            <a:spLocks noChangeArrowheads="1"/>
          </p:cNvSpPr>
          <p:nvPr/>
        </p:nvSpPr>
        <p:spPr bwMode="auto">
          <a:xfrm>
            <a:off x="70866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C</a:t>
            </a:r>
            <a:endParaRPr lang="en-US" b="0"/>
          </a:p>
        </p:txBody>
      </p:sp>
      <p:sp>
        <p:nvSpPr>
          <p:cNvPr id="54325" name="Text Box 1077"/>
          <p:cNvSpPr txBox="1">
            <a:spLocks noChangeArrowheads="1"/>
          </p:cNvSpPr>
          <p:nvPr/>
        </p:nvSpPr>
        <p:spPr bwMode="auto">
          <a:xfrm>
            <a:off x="73914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B</a:t>
            </a:r>
            <a:endParaRPr lang="en-US" b="0"/>
          </a:p>
        </p:txBody>
      </p:sp>
      <p:sp>
        <p:nvSpPr>
          <p:cNvPr id="54326" name="Text Box 1078"/>
          <p:cNvSpPr txBox="1">
            <a:spLocks noChangeArrowheads="1"/>
          </p:cNvSpPr>
          <p:nvPr/>
        </p:nvSpPr>
        <p:spPr bwMode="auto">
          <a:xfrm>
            <a:off x="76962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A</a:t>
            </a:r>
            <a:endParaRPr lang="en-US" b="0"/>
          </a:p>
        </p:txBody>
      </p:sp>
      <p:sp>
        <p:nvSpPr>
          <p:cNvPr id="54327" name="Rectangle 1079"/>
          <p:cNvSpPr>
            <a:spLocks noChangeArrowheads="1"/>
          </p:cNvSpPr>
          <p:nvPr/>
        </p:nvSpPr>
        <p:spPr bwMode="auto">
          <a:xfrm>
            <a:off x="3208338" y="4495800"/>
            <a:ext cx="4614862" cy="14112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328" name="Rectangle 1080"/>
          <p:cNvSpPr>
            <a:spLocks noChangeArrowheads="1"/>
          </p:cNvSpPr>
          <p:nvPr/>
        </p:nvSpPr>
        <p:spPr bwMode="auto">
          <a:xfrm>
            <a:off x="1600200" y="4114800"/>
            <a:ext cx="6705600" cy="1981200"/>
          </a:xfrm>
          <a:prstGeom prst="rect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29" name="AutoShape 1081"/>
          <p:cNvSpPr>
            <a:spLocks noChangeArrowheads="1"/>
          </p:cNvSpPr>
          <p:nvPr/>
        </p:nvSpPr>
        <p:spPr bwMode="auto">
          <a:xfrm>
            <a:off x="3505200" y="1905000"/>
            <a:ext cx="3733800" cy="457200"/>
          </a:xfrm>
          <a:prstGeom prst="leftArrow">
            <a:avLst>
              <a:gd name="adj1" fmla="val 61111"/>
              <a:gd name="adj2" fmla="val 231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Ptr.Next =&gt; Node B</a:t>
            </a:r>
          </a:p>
        </p:txBody>
      </p:sp>
      <p:sp>
        <p:nvSpPr>
          <p:cNvPr id="54330" name="AutoShape 1082"/>
          <p:cNvSpPr>
            <a:spLocks noChangeArrowheads="1"/>
          </p:cNvSpPr>
          <p:nvPr/>
        </p:nvSpPr>
        <p:spPr bwMode="auto">
          <a:xfrm>
            <a:off x="3352800" y="16002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1" name="AutoShape 1083"/>
          <p:cNvSpPr>
            <a:spLocks noChangeArrowheads="1"/>
          </p:cNvSpPr>
          <p:nvPr/>
        </p:nvSpPr>
        <p:spPr bwMode="auto">
          <a:xfrm>
            <a:off x="3352800" y="16002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2" name="AutoShape 1084"/>
          <p:cNvSpPr>
            <a:spLocks noChangeArrowheads="1"/>
          </p:cNvSpPr>
          <p:nvPr/>
        </p:nvSpPr>
        <p:spPr bwMode="auto">
          <a:xfrm>
            <a:off x="3352800" y="16002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3" name="AutoShape 1085"/>
          <p:cNvSpPr>
            <a:spLocks noChangeArrowheads="1"/>
          </p:cNvSpPr>
          <p:nvPr/>
        </p:nvSpPr>
        <p:spPr bwMode="auto">
          <a:xfrm>
            <a:off x="3352800" y="16002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4" name="AutoShape 1086"/>
          <p:cNvSpPr>
            <a:spLocks noChangeArrowheads="1"/>
          </p:cNvSpPr>
          <p:nvPr/>
        </p:nvSpPr>
        <p:spPr bwMode="auto">
          <a:xfrm>
            <a:off x="3352800" y="24384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5" name="AutoShape 1087"/>
          <p:cNvSpPr>
            <a:spLocks noChangeArrowheads="1"/>
          </p:cNvSpPr>
          <p:nvPr/>
        </p:nvSpPr>
        <p:spPr bwMode="auto">
          <a:xfrm>
            <a:off x="3352800" y="24384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6" name="AutoShape 1088"/>
          <p:cNvSpPr>
            <a:spLocks noChangeArrowheads="1"/>
          </p:cNvSpPr>
          <p:nvPr/>
        </p:nvSpPr>
        <p:spPr bwMode="auto">
          <a:xfrm>
            <a:off x="3352800" y="24384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7" name="AutoShape 1089"/>
          <p:cNvSpPr>
            <a:spLocks noChangeArrowheads="1"/>
          </p:cNvSpPr>
          <p:nvPr/>
        </p:nvSpPr>
        <p:spPr bwMode="auto">
          <a:xfrm>
            <a:off x="3352800" y="24384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38" name="AutoShape 1090"/>
          <p:cNvSpPr>
            <a:spLocks noChangeArrowheads="1"/>
          </p:cNvSpPr>
          <p:nvPr/>
        </p:nvSpPr>
        <p:spPr bwMode="auto">
          <a:xfrm>
            <a:off x="3505200" y="1905000"/>
            <a:ext cx="3733800" cy="457200"/>
          </a:xfrm>
          <a:prstGeom prst="leftArrow">
            <a:avLst>
              <a:gd name="adj1" fmla="val 61111"/>
              <a:gd name="adj2" fmla="val 231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Ptr.Next =&gt; Null</a:t>
            </a:r>
          </a:p>
        </p:txBody>
      </p:sp>
      <p:sp>
        <p:nvSpPr>
          <p:cNvPr id="54339" name="Text Box 1091"/>
          <p:cNvSpPr txBox="1">
            <a:spLocks noChangeArrowheads="1"/>
          </p:cNvSpPr>
          <p:nvPr/>
        </p:nvSpPr>
        <p:spPr bwMode="auto">
          <a:xfrm>
            <a:off x="533400" y="60198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Notice that B C &amp; D are simply a sub-problem of the entire list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4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54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543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54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 autoUpdateAnimBg="0"/>
      <p:bldP spid="54275" grpId="0" animBg="1" autoUpdateAnimBg="0"/>
      <p:bldP spid="54276" grpId="0" animBg="1" autoUpdateAnimBg="0"/>
      <p:bldP spid="54277" grpId="0" animBg="1"/>
      <p:bldP spid="54278" grpId="0" animBg="1"/>
      <p:bldP spid="54279" grpId="0" animBg="1"/>
      <p:bldP spid="54280" grpId="0" animBg="1"/>
      <p:bldP spid="54281" grpId="0" animBg="1"/>
      <p:bldP spid="54318" grpId="0" animBg="1" autoUpdateAnimBg="0"/>
      <p:bldP spid="54319" grpId="0" autoUpdateAnimBg="0"/>
      <p:bldP spid="54320" grpId="0" autoUpdateAnimBg="0"/>
      <p:bldP spid="54321" grpId="0" autoUpdateAnimBg="0"/>
      <p:bldP spid="54322" grpId="0" autoUpdateAnimBg="0"/>
      <p:bldP spid="54323" grpId="0" autoUpdateAnimBg="0"/>
      <p:bldP spid="54324" grpId="0" autoUpdateAnimBg="0"/>
      <p:bldP spid="54325" grpId="0" autoUpdateAnimBg="0"/>
      <p:bldP spid="54326" grpId="0" autoUpdateAnimBg="0"/>
      <p:bldP spid="54327" grpId="0" animBg="1"/>
      <p:bldP spid="54328" grpId="0" animBg="1"/>
      <p:bldP spid="54329" grpId="0" animBg="1" autoUpdateAnimBg="0"/>
      <p:bldP spid="54330" grpId="0" animBg="1"/>
      <p:bldP spid="54331" grpId="0" animBg="1"/>
      <p:bldP spid="54332" grpId="0" animBg="1"/>
      <p:bldP spid="54333" grpId="0" animBg="1"/>
      <p:bldP spid="54334" grpId="0" animBg="1"/>
      <p:bldP spid="54335" grpId="0" animBg="1"/>
      <p:bldP spid="54336" grpId="0" animBg="1"/>
      <p:bldP spid="54337" grpId="0" animBg="1"/>
      <p:bldP spid="54338" grpId="0" animBg="1" autoUpdateAnimBg="0"/>
      <p:bldP spid="5433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87388"/>
            <a:ext cx="6400800" cy="517525"/>
          </a:xfrm>
        </p:spPr>
        <p:txBody>
          <a:bodyPr/>
          <a:lstStyle/>
          <a:p>
            <a:pPr defTabSz="914400"/>
            <a:r>
              <a:rPr lang="en-US"/>
              <a:t>Pattern of Recursive Execution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527175"/>
            <a:ext cx="7172325" cy="4949825"/>
          </a:xfrm>
        </p:spPr>
        <p:txBody>
          <a:bodyPr/>
          <a:lstStyle/>
          <a:p>
            <a:pPr defTabSz="914400"/>
            <a:r>
              <a:rPr lang="en-US"/>
              <a:t>ARs for recursive methods handled same as non-recursive</a:t>
            </a:r>
          </a:p>
          <a:p>
            <a:pPr marL="685800" lvl="1" indent="-228600" defTabSz="914400"/>
            <a:r>
              <a:rPr lang="en-US"/>
              <a:t>may be more than one AR for the same method on the stack</a:t>
            </a:r>
          </a:p>
          <a:p>
            <a:pPr marL="685800" lvl="1" indent="-228600" defTabSz="914400"/>
            <a:r>
              <a:rPr lang="en-US"/>
              <a:t>top AR is for the currently executing invocation of the method</a:t>
            </a:r>
          </a:p>
          <a:p>
            <a:pPr defTabSz="914400"/>
            <a:r>
              <a:rPr lang="en-US"/>
              <a:t>e.g. factorial</a:t>
            </a:r>
          </a:p>
          <a:p>
            <a:pPr marL="685800" lvl="1" indent="-228600" defTabSz="914400"/>
            <a:r>
              <a:rPr lang="en-US"/>
              <a:t>initial call (factorial(n))</a:t>
            </a:r>
          </a:p>
          <a:p>
            <a:pPr marL="1143000" lvl="2" defTabSz="914400"/>
            <a:r>
              <a:rPr lang="en-US"/>
              <a:t>say n=3</a:t>
            </a:r>
          </a:p>
          <a:p>
            <a:pPr marL="685800" lvl="1" indent="-228600" defTabSz="914400"/>
            <a:r>
              <a:rPr lang="en-US"/>
              <a:t>first invocation begins</a:t>
            </a:r>
          </a:p>
          <a:p>
            <a:pPr marL="685800" lvl="1" indent="-228600" defTabSz="914400"/>
            <a:r>
              <a:rPr lang="en-US"/>
              <a:t>first recursive call</a:t>
            </a:r>
          </a:p>
          <a:p>
            <a:pPr marL="685800" lvl="1" indent="-228600" defTabSz="914400"/>
            <a:r>
              <a:rPr lang="en-US"/>
              <a:t>2 more recursive calls</a:t>
            </a:r>
          </a:p>
          <a:p>
            <a:pPr marL="685800" lvl="1" indent="-228600" defTabSz="914400"/>
            <a:r>
              <a:rPr lang="en-US"/>
              <a:t>just before first return</a:t>
            </a:r>
          </a:p>
          <a:p>
            <a:pPr marL="685800" lvl="1" indent="-228600" defTabSz="914400"/>
            <a:r>
              <a:rPr lang="en-US"/>
              <a:t>after first return</a:t>
            </a:r>
          </a:p>
          <a:p>
            <a:pPr marL="685800" lvl="1" indent="-228600" defTabSz="914400"/>
            <a:r>
              <a:rPr lang="en-US"/>
              <a:t>2 more returns</a:t>
            </a:r>
          </a:p>
          <a:p>
            <a:pPr marL="685800" lvl="1" indent="-228600" defTabSz="914400"/>
            <a:r>
              <a:rPr lang="en-US"/>
              <a:t>return to main</a:t>
            </a:r>
          </a:p>
          <a:p>
            <a:pPr defTabSz="914400"/>
            <a:r>
              <a:rPr lang="en-US"/>
              <a:t>understanding recursion</a:t>
            </a:r>
          </a:p>
          <a:p>
            <a:pPr marL="685800" lvl="1" indent="-228600" defTabSz="914400"/>
            <a:r>
              <a:rPr lang="en-US"/>
              <a:t>abstraction</a:t>
            </a:r>
          </a:p>
        </p:txBody>
      </p:sp>
      <p:sp>
        <p:nvSpPr>
          <p:cNvPr id="143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40200" y="2852738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7175" y="350043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2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5375" y="38608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3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7175" y="4221163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4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0563" y="42211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5" name="AutoShape 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7175" y="4508500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6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2500" y="48688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7" name="AutoShape 1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8038" y="52292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8" name="AutoShape 1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5229225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9" name="AutoShape 13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8038" y="55895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685800"/>
            <a:ext cx="6858000" cy="517525"/>
          </a:xfrm>
        </p:spPr>
        <p:txBody>
          <a:bodyPr/>
          <a:lstStyle/>
          <a:p>
            <a:r>
              <a:rPr lang="en-US"/>
              <a:t>Recognizing Recursive Problems</a:t>
            </a:r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85838" y="1447800"/>
            <a:ext cx="7172325" cy="4652963"/>
          </a:xfrm>
        </p:spPr>
        <p:txBody>
          <a:bodyPr/>
          <a:lstStyle/>
          <a:p>
            <a:r>
              <a:rPr lang="en-US"/>
              <a:t>You have the potential for a recursive solution if</a:t>
            </a:r>
          </a:p>
          <a:p>
            <a:pPr lvl="1"/>
            <a:r>
              <a:rPr lang="en-US"/>
              <a:t>A mathematical function is defined recursively.</a:t>
            </a:r>
          </a:p>
          <a:p>
            <a:pPr lvl="1"/>
            <a:r>
              <a:rPr lang="en-US"/>
              <a:t>Mathematical induction is used to prove the function (data structure).</a:t>
            </a:r>
          </a:p>
          <a:p>
            <a:pPr lvl="1"/>
            <a:r>
              <a:rPr lang="en-US"/>
              <a:t>The problem is composed of sub-problems with the same properties as the main problem.</a:t>
            </a:r>
          </a:p>
          <a:p>
            <a:pPr lvl="1"/>
            <a:r>
              <a:rPr lang="en-US"/>
              <a:t>Is there a trivial case?</a:t>
            </a:r>
          </a:p>
          <a:p>
            <a:pPr lvl="1"/>
            <a:r>
              <a:rPr lang="en-US"/>
              <a:t>Does the sub-problem tend toward the trivial case?</a:t>
            </a:r>
          </a:p>
          <a:p>
            <a:pPr lvl="1"/>
            <a:r>
              <a:rPr lang="en-US"/>
              <a:t>Onion Test</a:t>
            </a:r>
          </a:p>
          <a:p>
            <a:pPr lvl="2"/>
            <a:r>
              <a:rPr lang="en-US"/>
              <a:t>Look at an onion</a:t>
            </a:r>
          </a:p>
          <a:p>
            <a:pPr lvl="2"/>
            <a:r>
              <a:rPr lang="en-US"/>
              <a:t>Remove the outer layer</a:t>
            </a:r>
          </a:p>
          <a:p>
            <a:pPr lvl="2"/>
            <a:r>
              <a:rPr lang="en-US"/>
              <a:t>Does it still look like an Onion?</a:t>
            </a:r>
          </a:p>
          <a:p>
            <a:pPr lvl="3"/>
            <a:r>
              <a:rPr lang="en-US" b="1">
                <a:solidFill>
                  <a:schemeClr val="accent2"/>
                </a:solidFill>
              </a:rPr>
              <a:t>Yes, recursion may be possible.</a:t>
            </a:r>
          </a:p>
          <a:p>
            <a:pPr lvl="3"/>
            <a:r>
              <a:rPr lang="en-US" b="1">
                <a:solidFill>
                  <a:schemeClr val="accent2"/>
                </a:solidFill>
              </a:rPr>
              <a:t>No, Iterative solution needed</a:t>
            </a:r>
            <a:r>
              <a:rPr lang="en-US">
                <a:solidFill>
                  <a:schemeClr val="accent2"/>
                </a:solidFill>
              </a:rPr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4445000" cy="517525"/>
          </a:xfrm>
        </p:spPr>
        <p:txBody>
          <a:bodyPr/>
          <a:lstStyle/>
          <a:p>
            <a:pPr defTabSz="914400"/>
            <a:r>
              <a:rPr lang="en-US"/>
              <a:t>Recursive Algorithms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172325" cy="4419600"/>
          </a:xfrm>
        </p:spPr>
        <p:txBody>
          <a:bodyPr/>
          <a:lstStyle/>
          <a:p>
            <a:pPr defTabSz="914400"/>
            <a:r>
              <a:rPr lang="en-US"/>
              <a:t>termination requirements</a:t>
            </a:r>
          </a:p>
          <a:p>
            <a:pPr marL="685800" lvl="1" indent="-228600" defTabSz="914400"/>
            <a:r>
              <a:rPr lang="en-US"/>
              <a:t>trivial case</a:t>
            </a:r>
          </a:p>
          <a:p>
            <a:pPr marL="685800" lvl="1" indent="-228600" defTabSz="914400"/>
            <a:r>
              <a:rPr lang="en-US"/>
              <a:t>reduction</a:t>
            </a:r>
          </a:p>
          <a:p>
            <a:pPr marL="685800" lvl="1" indent="-228600" defTabSz="914400"/>
            <a:r>
              <a:rPr lang="en-US"/>
              <a:t>proof reduction leads to trivial case</a:t>
            </a:r>
          </a:p>
          <a:p>
            <a:pPr defTabSz="914400"/>
            <a:r>
              <a:rPr lang="en-US"/>
              <a:t>proof of termination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factorial</a:t>
            </a:r>
            <a:endParaRPr lang="en-US"/>
          </a:p>
          <a:p>
            <a:pPr marL="1143000" lvl="2" defTabSz="914400"/>
            <a:r>
              <a:rPr lang="en-US"/>
              <a:t>trivial case: </a:t>
            </a:r>
            <a:r>
              <a:rPr lang="en-US">
                <a:latin typeface="Courier New" pitchFamily="49" charset="0"/>
              </a:rPr>
              <a:t>n=0</a:t>
            </a:r>
            <a:endParaRPr lang="en-US"/>
          </a:p>
          <a:p>
            <a:pPr marL="1143000" lvl="2" defTabSz="914400"/>
            <a:r>
              <a:rPr lang="en-US"/>
              <a:t>reduction: </a:t>
            </a:r>
            <a:r>
              <a:rPr lang="en-US">
                <a:latin typeface="Courier New" pitchFamily="49" charset="0"/>
              </a:rPr>
              <a:t>factorial(n-1)</a:t>
            </a:r>
            <a:endParaRPr lang="en-US"/>
          </a:p>
          <a:p>
            <a:pPr marL="1143000" lvl="2" defTabSz="914400"/>
            <a:r>
              <a:rPr lang="en-US"/>
              <a:t>proof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Fibonacci numbers</a:t>
            </a:r>
            <a:endParaRPr lang="en-US"/>
          </a:p>
          <a:p>
            <a:pPr marL="1143000" lvl="2" defTabSz="914400"/>
            <a:r>
              <a:rPr lang="en-US"/>
              <a:t>trivial cases: </a:t>
            </a:r>
            <a:r>
              <a:rPr lang="en-US">
                <a:latin typeface="Courier New" pitchFamily="49" charset="0"/>
              </a:rPr>
              <a:t>n=0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n=1</a:t>
            </a:r>
            <a:endParaRPr lang="en-US"/>
          </a:p>
          <a:p>
            <a:pPr marL="1143000" lvl="2" defTabSz="914400"/>
            <a:r>
              <a:rPr lang="en-US"/>
              <a:t>reduction: </a:t>
            </a:r>
            <a:r>
              <a:rPr lang="en-US">
                <a:latin typeface="Courier New" pitchFamily="49" charset="0"/>
              </a:rPr>
              <a:t>fibonacci(n-1)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fibonacci(n-2)</a:t>
            </a:r>
            <a:endParaRPr lang="en-US"/>
          </a:p>
          <a:p>
            <a:pPr marL="1143000" lvl="2" defTabSz="914400"/>
            <a:r>
              <a:rPr lang="en-US"/>
              <a:t>proof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98700" y="909638"/>
            <a:ext cx="4546600" cy="517525"/>
          </a:xfrm>
        </p:spPr>
        <p:txBody>
          <a:bodyPr/>
          <a:lstStyle/>
          <a:p>
            <a:pPr defTabSz="914400"/>
            <a:r>
              <a:rPr lang="en-US"/>
              <a:t>Recursion vs Iteration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iterative algorithm always exists</a:t>
            </a:r>
          </a:p>
          <a:p>
            <a:pPr marL="685800" lvl="1" indent="-228600" defTabSz="914400"/>
            <a:r>
              <a:rPr lang="en-US"/>
              <a:t>consider machine code</a:t>
            </a:r>
          </a:p>
          <a:p>
            <a:pPr defTabSz="914400"/>
            <a:r>
              <a:rPr lang="en-US"/>
              <a:t>can translate recursive algorithm into iterative</a:t>
            </a:r>
          </a:p>
          <a:p>
            <a:pPr marL="685800" lvl="1" indent="-228600" defTabSz="914400"/>
            <a:r>
              <a:rPr lang="en-US"/>
              <a:t>replace by</a:t>
            </a:r>
          </a:p>
          <a:p>
            <a:pPr marL="1143000" lvl="2" defTabSz="914400"/>
            <a:r>
              <a:rPr lang="en-US"/>
              <a:t>loop</a:t>
            </a:r>
          </a:p>
          <a:p>
            <a:pPr marL="1143000" lvl="2" defTabSz="914400"/>
            <a:r>
              <a:rPr lang="en-US"/>
              <a:t>stack of state</a:t>
            </a:r>
          </a:p>
          <a:p>
            <a:pPr marL="685800" lvl="1" indent="-228600" defTabSz="914400"/>
            <a:r>
              <a:rPr lang="en-US"/>
              <a:t>e.g. tail recursion</a:t>
            </a:r>
          </a:p>
          <a:p>
            <a:pPr marL="1143000" lvl="2" defTabSz="914400"/>
            <a:r>
              <a:rPr lang="en-US"/>
              <a:t>don’t even need stack</a:t>
            </a:r>
          </a:p>
          <a:p>
            <a:pPr marL="1143000" lvl="2" defTabSz="914400"/>
            <a:r>
              <a:rPr lang="en-US"/>
              <a:t>iterative factorial</a:t>
            </a:r>
          </a:p>
          <a:p>
            <a:pPr defTabSz="914400"/>
            <a:r>
              <a:rPr lang="en-US"/>
              <a:t>different point of view</a:t>
            </a:r>
          </a:p>
          <a:p>
            <a:pPr marL="685800" lvl="1" indent="-228600" defTabSz="914400"/>
            <a:r>
              <a:rPr lang="en-US"/>
              <a:t>e.g. Fibonacci numbers</a:t>
            </a:r>
          </a:p>
          <a:p>
            <a:pPr marL="1143000" lvl="2" defTabSz="914400"/>
            <a:r>
              <a:rPr lang="en-US"/>
              <a:t>generate in sequence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333375"/>
            <a:ext cx="2133600" cy="517525"/>
          </a:xfrm>
        </p:spPr>
        <p:txBody>
          <a:bodyPr/>
          <a:lstStyle/>
          <a:p>
            <a:pPr defTabSz="914400"/>
            <a:r>
              <a:rPr lang="en-US"/>
              <a:t>Examples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908050"/>
            <a:ext cx="7172325" cy="5329238"/>
          </a:xfrm>
        </p:spPr>
        <p:txBody>
          <a:bodyPr/>
          <a:lstStyle/>
          <a:p>
            <a:pPr defTabSz="914400"/>
            <a:r>
              <a:rPr lang="en-US" dirty="0"/>
              <a:t>Koch curve</a:t>
            </a:r>
          </a:p>
          <a:p>
            <a:pPr marL="685800" lvl="1" indent="-228600" defTabSz="914400"/>
            <a:r>
              <a:rPr lang="en-US" dirty="0"/>
              <a:t>space filling curve</a:t>
            </a:r>
          </a:p>
          <a:p>
            <a:pPr marL="685800" lvl="1" indent="-228600" defTabSz="914400"/>
            <a:r>
              <a:rPr lang="en-US" dirty="0"/>
              <a:t>transformation of a straight line</a:t>
            </a:r>
          </a:p>
          <a:p>
            <a:pPr marL="685800" lvl="1" indent="-228600" defTabSz="914400"/>
            <a:r>
              <a:rPr lang="en-US" dirty="0"/>
              <a:t>order &amp; length</a:t>
            </a:r>
          </a:p>
          <a:p>
            <a:pPr marL="685800" lvl="1" indent="-228600" defTabSz="914400"/>
            <a:r>
              <a:rPr lang="en-US" dirty="0"/>
              <a:t>recursion</a:t>
            </a:r>
          </a:p>
          <a:p>
            <a:pPr marL="1143000" lvl="2" defTabSz="914400"/>
            <a:r>
              <a:rPr lang="en-US" dirty="0"/>
              <a:t>4 Koch curves of lower order</a:t>
            </a:r>
          </a:p>
          <a:p>
            <a:pPr marL="685800" lvl="1" indent="-228600" defTabSz="914400"/>
            <a:r>
              <a:rPr lang="en-US" dirty="0"/>
              <a:t>Koch snowflake</a:t>
            </a:r>
          </a:p>
          <a:p>
            <a:pPr defTabSz="914400"/>
            <a:r>
              <a:rPr lang="en-US" dirty="0"/>
              <a:t>image recognition</a:t>
            </a:r>
          </a:p>
          <a:p>
            <a:pPr marL="685800" lvl="1" indent="-228600" defTabSz="914400"/>
            <a:r>
              <a:rPr lang="en-US" dirty="0"/>
              <a:t>e.g. MRI</a:t>
            </a:r>
          </a:p>
          <a:p>
            <a:pPr marL="685800" lvl="1" indent="-228600" defTabSz="914400"/>
            <a:r>
              <a:rPr lang="en-US" dirty="0"/>
              <a:t>image</a:t>
            </a:r>
          </a:p>
          <a:p>
            <a:pPr marL="1143000" lvl="2" defTabSz="914400"/>
            <a:r>
              <a:rPr lang="en-US" dirty="0"/>
              <a:t>array of cells</a:t>
            </a:r>
          </a:p>
          <a:p>
            <a:pPr marL="685800" lvl="1" indent="-228600" defTabSz="914400"/>
            <a:r>
              <a:rPr lang="en-US" dirty="0"/>
              <a:t>locate single connected area</a:t>
            </a:r>
          </a:p>
          <a:p>
            <a:pPr marL="685800" lvl="1" indent="-228600" defTabSz="914400"/>
            <a:r>
              <a:rPr lang="en-US" dirty="0"/>
              <a:t>neighbors</a:t>
            </a:r>
          </a:p>
          <a:p>
            <a:pPr marL="685800" lvl="1" indent="-228600" defTabSz="914400"/>
            <a:r>
              <a:rPr lang="en-US" dirty="0"/>
              <a:t>avoiding duplication</a:t>
            </a:r>
          </a:p>
          <a:p>
            <a:pPr marL="685800" lvl="1" indent="-228600" defTabSz="914400"/>
            <a:r>
              <a:rPr lang="en-US" dirty="0"/>
              <a:t>algorithm and output</a:t>
            </a:r>
          </a:p>
          <a:p>
            <a:pPr defTabSz="914400"/>
            <a:r>
              <a:rPr lang="en-US" dirty="0">
                <a:hlinkClick r:id="rId2"/>
              </a:rPr>
              <a:t>Site with lots of good examples</a:t>
            </a:r>
            <a:endParaRPr lang="en-US" dirty="0"/>
          </a:p>
        </p:txBody>
      </p:sp>
      <p:sp>
        <p:nvSpPr>
          <p:cNvPr id="1741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57563" y="19494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02025" y="28860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4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44900" y="4254500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5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52738" y="4902200"/>
            <a:ext cx="306387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6" name="AutoShape 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76700" y="55499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7" name="AutoShape 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24525" y="2276475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8" name="AutoShape 10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00725" y="4867275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8200" y="909638"/>
            <a:ext cx="4927600" cy="517525"/>
          </a:xfrm>
        </p:spPr>
        <p:txBody>
          <a:bodyPr/>
          <a:lstStyle/>
          <a:p>
            <a:pPr defTabSz="914400"/>
            <a:r>
              <a:rPr lang="en-US"/>
              <a:t>Recursion v.s. Iteration.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172325" cy="4343400"/>
          </a:xfrm>
        </p:spPr>
        <p:txBody>
          <a:bodyPr/>
          <a:lstStyle/>
          <a:p>
            <a:pPr defTabSz="914400"/>
            <a:r>
              <a:rPr lang="en-US"/>
              <a:t>comparison</a:t>
            </a:r>
          </a:p>
          <a:p>
            <a:pPr marL="685800" lvl="1" indent="-228600" defTabSz="914400"/>
            <a:r>
              <a:rPr lang="en-US"/>
              <a:t>factorial </a:t>
            </a:r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vs </a:t>
            </a:r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marL="685800" lvl="1" indent="-228600" defTabSz="914400"/>
            <a:r>
              <a:rPr lang="en-US"/>
              <a:t>Fibonacci </a:t>
            </a:r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vs </a:t>
            </a:r>
            <a:r>
              <a:rPr lang="en-US">
                <a:latin typeface="Courier New" pitchFamily="49" charset="0"/>
              </a:rPr>
              <a:t>O(2</a:t>
            </a:r>
            <a:r>
              <a:rPr lang="en-US" baseline="30000">
                <a:latin typeface="Courier New" pitchFamily="49" charset="0"/>
              </a:rPr>
              <a:t>n</a:t>
            </a:r>
            <a:r>
              <a:rPr lang="en-US">
                <a:latin typeface="Courier New" pitchFamily="49" charset="0"/>
              </a:rPr>
              <a:t>)  		</a:t>
            </a:r>
            <a:r>
              <a:rPr lang="en-US" b="1">
                <a:latin typeface="Arial" charset="0"/>
              </a:rPr>
              <a:t>See next slide</a:t>
            </a:r>
            <a:endParaRPr lang="en-US"/>
          </a:p>
          <a:p>
            <a:pPr defTabSz="914400"/>
            <a:r>
              <a:rPr lang="en-US"/>
              <a:t>penalties for recursion</a:t>
            </a:r>
          </a:p>
          <a:p>
            <a:pPr marL="685800" lvl="1" indent="-228600" defTabSz="914400"/>
            <a:r>
              <a:rPr lang="en-US"/>
              <a:t>space</a:t>
            </a:r>
          </a:p>
          <a:p>
            <a:pPr marL="685800" lvl="1" indent="-228600" defTabSz="914400"/>
            <a:r>
              <a:rPr lang="en-US"/>
              <a:t>time</a:t>
            </a:r>
          </a:p>
          <a:p>
            <a:pPr defTabSz="914400"/>
            <a:r>
              <a:rPr lang="en-US"/>
              <a:t>advantages of recursion</a:t>
            </a:r>
          </a:p>
          <a:p>
            <a:pPr marL="685800" lvl="1" indent="-228600" defTabSz="914400"/>
            <a:r>
              <a:rPr lang="en-US"/>
              <a:t>recursive algorithm sometimes simpler</a:t>
            </a:r>
          </a:p>
          <a:p>
            <a:pPr marL="1143000" lvl="2" defTabSz="914400"/>
            <a:r>
              <a:rPr lang="en-US"/>
              <a:t>programmer productivity</a:t>
            </a:r>
          </a:p>
          <a:p>
            <a:pPr marL="1143000" lvl="2" defTabSz="914400"/>
            <a:r>
              <a:rPr lang="en-US"/>
              <a:t>maintenance</a:t>
            </a:r>
          </a:p>
          <a:p>
            <a:pPr defTabSz="914400"/>
            <a:r>
              <a:rPr lang="en-US"/>
              <a:t>basic rule</a:t>
            </a:r>
          </a:p>
          <a:p>
            <a:pPr marL="685800" lvl="1" indent="-228600" defTabSz="914400"/>
            <a:r>
              <a:rPr lang="en-US"/>
              <a:t>look for iterative solution</a:t>
            </a:r>
          </a:p>
          <a:p>
            <a:pPr marL="685800" lvl="1" indent="-228600" defTabSz="914400"/>
            <a:r>
              <a:rPr lang="en-US"/>
              <a:t>when not easily found or complex consider recursion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648200" y="2362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9800" y="909638"/>
            <a:ext cx="21844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Recursion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24" tIns="44517" rIns="90624" bIns="44517"/>
          <a:lstStyle/>
          <a:p>
            <a:pPr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recursion</a:t>
            </a:r>
          </a:p>
          <a:p>
            <a:pPr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in Mathematics</a:t>
            </a:r>
          </a:p>
          <a:p>
            <a:pPr marL="685800" lvl="1" indent="-228600"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factorial</a:t>
            </a:r>
          </a:p>
          <a:p>
            <a:pPr marL="685800" lvl="1" indent="-228600"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Fibonacci numbers</a:t>
            </a:r>
          </a:p>
          <a:p>
            <a:pPr marL="685800" lvl="1" indent="-228600"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define infinite set with finite definition</a:t>
            </a:r>
          </a:p>
          <a:p>
            <a:pPr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in Computer Science</a:t>
            </a:r>
          </a:p>
          <a:p>
            <a:pPr marL="685800" lvl="1" indent="-228600"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syntax rules</a:t>
            </a:r>
          </a:p>
          <a:p>
            <a:pPr marL="1143000" lvl="2" defTabSz="914400">
              <a:tabLst>
                <a:tab pos="2057400" algn="l"/>
                <a:tab pos="2286000" algn="l"/>
                <a:tab pos="5029200" algn="l"/>
              </a:tabLst>
            </a:pPr>
            <a:r>
              <a:rPr lang="en-US"/>
              <a:t>finite definition, infinite language</a:t>
            </a:r>
          </a:p>
        </p:txBody>
      </p:sp>
      <p:sp>
        <p:nvSpPr>
          <p:cNvPr id="92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00338" y="2636838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2997200"/>
            <a:ext cx="306387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2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113" y="40052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2971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63800" y="304800"/>
            <a:ext cx="4064000" cy="517525"/>
          </a:xfrm>
        </p:spPr>
        <p:txBody>
          <a:bodyPr/>
          <a:lstStyle/>
          <a:p>
            <a:r>
              <a:rPr lang="en-US"/>
              <a:t>Fibonacci Numbers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334000"/>
          </a:xfrm>
        </p:spPr>
        <p:txBody>
          <a:bodyPr/>
          <a:lstStyle/>
          <a:p>
            <a:r>
              <a:rPr lang="en-US"/>
              <a:t>n = 3 the first instance of fib calculates:</a:t>
            </a:r>
          </a:p>
          <a:p>
            <a:pPr lvl="1"/>
            <a:r>
              <a:rPr lang="en-US"/>
              <a:t>fib(n-1) ==&gt; </a:t>
            </a:r>
            <a:r>
              <a:rPr lang="en-US" sz="2400">
                <a:solidFill>
                  <a:srgbClr val="BA34B0"/>
                </a:solidFill>
              </a:rPr>
              <a:t>[</a:t>
            </a:r>
            <a:r>
              <a:rPr lang="en-US">
                <a:solidFill>
                  <a:schemeClr val="accent2"/>
                </a:solidFill>
              </a:rPr>
              <a:t>fib(2)</a:t>
            </a:r>
            <a:r>
              <a:rPr lang="en-US"/>
              <a:t> and </a:t>
            </a:r>
            <a:r>
              <a:rPr lang="en-US">
                <a:solidFill>
                  <a:srgbClr val="00CC00"/>
                </a:solidFill>
              </a:rPr>
              <a:t>[</a:t>
            </a:r>
            <a:r>
              <a:rPr lang="en-US"/>
              <a:t>fib(n-2) ==&gt; </a:t>
            </a:r>
            <a:r>
              <a:rPr lang="en-US">
                <a:solidFill>
                  <a:schemeClr val="accent2"/>
                </a:solidFill>
              </a:rPr>
              <a:t>fib(1)</a:t>
            </a:r>
            <a:r>
              <a:rPr lang="en-US">
                <a:solidFill>
                  <a:srgbClr val="00CC00"/>
                </a:solidFill>
              </a:rPr>
              <a:t>]</a:t>
            </a:r>
            <a:r>
              <a:rPr lang="en-US" sz="2400">
                <a:solidFill>
                  <a:srgbClr val="BA34B0"/>
                </a:solidFill>
              </a:rPr>
              <a:t>]</a:t>
            </a:r>
            <a:r>
              <a:rPr lang="en-US"/>
              <a:t>  	</a:t>
            </a:r>
            <a:r>
              <a:rPr lang="en-US">
                <a:solidFill>
                  <a:srgbClr val="FF0066"/>
                </a:solidFill>
              </a:rPr>
              <a:t>line 1</a:t>
            </a:r>
            <a:endParaRPr lang="en-US"/>
          </a:p>
          <a:p>
            <a:r>
              <a:rPr lang="en-US"/>
              <a:t>fib(2) results in instances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fib(1)</a:t>
            </a:r>
            <a:r>
              <a:rPr lang="en-US"/>
              <a:t> and fib</a:t>
            </a:r>
            <a:r>
              <a:rPr lang="en-US">
                <a:solidFill>
                  <a:schemeClr val="accent2"/>
                </a:solidFill>
              </a:rPr>
              <a:t>(0)</a:t>
            </a:r>
            <a:r>
              <a:rPr lang="en-US"/>
              <a:t> 				</a:t>
            </a:r>
            <a:r>
              <a:rPr lang="en-US">
                <a:solidFill>
                  <a:srgbClr val="FF0066"/>
                </a:solidFill>
              </a:rPr>
              <a:t>line 2</a:t>
            </a:r>
            <a:endParaRPr lang="en-US"/>
          </a:p>
          <a:p>
            <a:r>
              <a:rPr lang="en-US"/>
              <a:t>Notice: </a:t>
            </a:r>
          </a:p>
          <a:p>
            <a:pPr lvl="1"/>
            <a:r>
              <a:rPr lang="en-US"/>
              <a:t>Instance of fib(1) is now known form </a:t>
            </a:r>
            <a:r>
              <a:rPr lang="en-US">
                <a:solidFill>
                  <a:schemeClr val="accent2"/>
                </a:solidFill>
              </a:rPr>
              <a:t>line 2</a:t>
            </a:r>
            <a:endParaRPr lang="en-US"/>
          </a:p>
          <a:p>
            <a:pPr lvl="1"/>
            <a:r>
              <a:rPr lang="en-US"/>
              <a:t>But fib(1) in </a:t>
            </a:r>
            <a:r>
              <a:rPr lang="en-US">
                <a:solidFill>
                  <a:schemeClr val="accent2"/>
                </a:solidFill>
              </a:rPr>
              <a:t>line 1</a:t>
            </a:r>
            <a:r>
              <a:rPr lang="en-US"/>
              <a:t> has yet to be processed</a:t>
            </a:r>
          </a:p>
          <a:p>
            <a:pPr lvl="1"/>
            <a:r>
              <a:rPr lang="en-US"/>
              <a:t>So fib(1) is recalculated.</a:t>
            </a:r>
          </a:p>
          <a:p>
            <a:r>
              <a:rPr lang="en-US"/>
              <a:t>Results in:</a:t>
            </a:r>
          </a:p>
          <a:p>
            <a:pPr lvl="1"/>
            <a:r>
              <a:rPr lang="en-US"/>
              <a:t>Slow algorithms</a:t>
            </a:r>
          </a:p>
          <a:p>
            <a:pPr lvl="1"/>
            <a:r>
              <a:rPr lang="en-US"/>
              <a:t>Increases the magnitude unnecessarily.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0200" y="692150"/>
            <a:ext cx="3810000" cy="673100"/>
          </a:xfrm>
        </p:spPr>
        <p:txBody>
          <a:bodyPr/>
          <a:lstStyle/>
          <a:p>
            <a:r>
              <a:rPr lang="en-CA"/>
              <a:t>Call Tree for fib(5)</a:t>
            </a:r>
            <a:br>
              <a:rPr lang="en-CA"/>
            </a:br>
            <a:r>
              <a:rPr lang="en-CA" sz="1200"/>
              <a:t>http://www2.hig.no/~algmet/animate.html</a:t>
            </a:r>
          </a:p>
        </p:txBody>
      </p:sp>
      <p:pic>
        <p:nvPicPr>
          <p:cNvPr id="67590" name="Picture 6" descr="fib_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773238"/>
            <a:ext cx="6264275" cy="4259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63900" y="909638"/>
            <a:ext cx="2616200" cy="517525"/>
          </a:xfrm>
        </p:spPr>
        <p:txBody>
          <a:bodyPr/>
          <a:lstStyle/>
          <a:p>
            <a:r>
              <a:rPr lang="en-US"/>
              <a:t>Design Rule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2895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Design rule:</a:t>
            </a:r>
            <a:r>
              <a:rPr lang="en-US"/>
              <a:t> Assume that all recursive calls work.</a:t>
            </a:r>
          </a:p>
          <a:p>
            <a:pPr lvl="1"/>
            <a:r>
              <a:rPr lang="en-US"/>
              <a:t>In general the machine uses its own stack to organize the calls.</a:t>
            </a:r>
          </a:p>
          <a:p>
            <a:pPr lvl="1"/>
            <a:r>
              <a:rPr lang="en-US"/>
              <a:t>Very difficult to trace the calls.</a:t>
            </a:r>
          </a:p>
          <a:p>
            <a:pPr lvl="1"/>
            <a:r>
              <a:rPr lang="en-US"/>
              <a:t>Important to ensure the code adheres to the first two principles, this rule then takes care of itself.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909638"/>
            <a:ext cx="4572000" cy="517525"/>
          </a:xfrm>
        </p:spPr>
        <p:txBody>
          <a:bodyPr/>
          <a:lstStyle/>
          <a:p>
            <a:pPr defTabSz="914400"/>
            <a:r>
              <a:rPr lang="en-US"/>
              <a:t>Applying of Recursion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indicators</a:t>
            </a:r>
          </a:p>
          <a:p>
            <a:pPr marL="685800" lvl="1" indent="-228600" defTabSz="914400"/>
            <a:r>
              <a:rPr lang="en-US"/>
              <a:t>variety of cases</a:t>
            </a:r>
          </a:p>
          <a:p>
            <a:pPr marL="685800" lvl="1" indent="-228600" defTabSz="914400"/>
            <a:r>
              <a:rPr lang="en-US"/>
              <a:t>trivial case</a:t>
            </a:r>
          </a:p>
          <a:p>
            <a:pPr marL="685800" lvl="1" indent="-228600" defTabSz="914400"/>
            <a:r>
              <a:rPr lang="en-US"/>
              <a:t>can express general case in terms of reduction</a:t>
            </a:r>
          </a:p>
          <a:p>
            <a:pPr defTabSz="914400"/>
            <a:r>
              <a:rPr lang="en-US"/>
              <a:t>e.g. recursive structures</a:t>
            </a:r>
          </a:p>
          <a:p>
            <a:pPr marL="685800" lvl="1" indent="-228600" defTabSz="914400"/>
            <a:r>
              <a:rPr lang="en-US"/>
              <a:t>sequentially-linked structures</a:t>
            </a:r>
          </a:p>
          <a:p>
            <a:pPr marL="685800" lvl="1" indent="-228600" defTabSz="914400"/>
            <a:r>
              <a:rPr lang="en-US"/>
              <a:t>head &amp; tail</a:t>
            </a:r>
          </a:p>
          <a:p>
            <a:pPr marL="685800" lvl="1" indent="-228600" defTabSz="914400"/>
            <a:r>
              <a:rPr lang="en-US"/>
              <a:t>sequential traversal</a:t>
            </a:r>
          </a:p>
          <a:p>
            <a:pPr marL="1143000" lvl="2" defTabSz="914400"/>
            <a:r>
              <a:rPr lang="en-US"/>
              <a:t>trivial case – empty list</a:t>
            </a:r>
          </a:p>
          <a:p>
            <a:pPr marL="1143000" lvl="2" defTabSz="914400"/>
            <a:r>
              <a:rPr lang="en-US"/>
              <a:t>reduction – apply to tail</a:t>
            </a:r>
          </a:p>
          <a:p>
            <a:pPr marL="685800" lvl="1" indent="-228600" defTabSz="914400"/>
            <a:r>
              <a:rPr lang="en-US"/>
              <a:t>LISP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675" y="40052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>
            <p:ph/>
          </p:nvPr>
        </p:nvGraphicFramePr>
        <p:xfrm>
          <a:off x="985838" y="2055813"/>
          <a:ext cx="6024562" cy="2008187"/>
        </p:xfrm>
        <a:graphic>
          <a:graphicData uri="http://schemas.openxmlformats.org/presentationml/2006/ole">
            <p:oleObj spid="_x0000_s20482" name="Document" r:id="rId3" imgW="5486400" imgH="856800" progId="Word.Document.8">
              <p:embed/>
            </p:oleObj>
          </a:graphicData>
        </a:graphic>
      </p:graphicFrame>
      <p:sp>
        <p:nvSpPr>
          <p:cNvPr id="2048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ph/>
          </p:nvPr>
        </p:nvGraphicFramePr>
        <p:xfrm>
          <a:off x="985838" y="2174875"/>
          <a:ext cx="6938962" cy="1876425"/>
        </p:xfrm>
        <a:graphic>
          <a:graphicData uri="http://schemas.openxmlformats.org/presentationml/2006/ole">
            <p:oleObj spid="_x0000_s21506" name="Document" r:id="rId3" imgW="5486400" imgH="834840" progId="Word.Document.8">
              <p:embed/>
            </p:oleObj>
          </a:graphicData>
        </a:graphic>
      </p:graphicFrame>
      <p:sp>
        <p:nvSpPr>
          <p:cNvPr id="2150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>
            <p:ph/>
          </p:nvPr>
        </p:nvGraphicFramePr>
        <p:xfrm>
          <a:off x="1022350" y="2782888"/>
          <a:ext cx="7097713" cy="1444625"/>
        </p:xfrm>
        <a:graphic>
          <a:graphicData uri="http://schemas.openxmlformats.org/presentationml/2006/ole">
            <p:oleObj spid="_x0000_s22530" name="Document" r:id="rId3" imgW="5486400" imgH="1117080" progId="Word.Document.8">
              <p:embed/>
            </p:oleObj>
          </a:graphicData>
        </a:graphic>
      </p:graphicFrame>
      <p:sp>
        <p:nvSpPr>
          <p:cNvPr id="2253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08" name="Object 1024"/>
          <p:cNvGraphicFramePr>
            <a:graphicFrameLocks noChangeAspect="1"/>
          </p:cNvGraphicFramePr>
          <p:nvPr>
            <p:ph/>
          </p:nvPr>
        </p:nvGraphicFramePr>
        <p:xfrm>
          <a:off x="1008063" y="2471738"/>
          <a:ext cx="7077075" cy="2100262"/>
        </p:xfrm>
        <a:graphic>
          <a:graphicData uri="http://schemas.openxmlformats.org/presentationml/2006/ole">
            <p:oleObj spid="_x0000_s68608" name="Document" r:id="rId3" imgW="5487631" imgH="1629012" progId="Word.Document.8">
              <p:embed/>
            </p:oleObj>
          </a:graphicData>
        </a:graphic>
      </p:graphicFrame>
      <p:sp>
        <p:nvSpPr>
          <p:cNvPr id="2355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69632" name="Object 1024"/>
          <p:cNvGraphicFramePr>
            <a:graphicFrameLocks noChangeAspect="1"/>
          </p:cNvGraphicFramePr>
          <p:nvPr>
            <p:ph/>
          </p:nvPr>
        </p:nvGraphicFramePr>
        <p:xfrm>
          <a:off x="985838" y="3040063"/>
          <a:ext cx="7172325" cy="931862"/>
        </p:xfrm>
        <a:graphic>
          <a:graphicData uri="http://schemas.openxmlformats.org/presentationml/2006/ole">
            <p:oleObj spid="_x0000_s69632" name="Document" r:id="rId4" imgW="5487631" imgH="713076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6" name="Object 1024"/>
          <p:cNvGraphicFramePr>
            <a:graphicFrameLocks noChangeAspect="1"/>
          </p:cNvGraphicFramePr>
          <p:nvPr>
            <p:ph/>
          </p:nvPr>
        </p:nvGraphicFramePr>
        <p:xfrm>
          <a:off x="1066800" y="2514600"/>
          <a:ext cx="6859588" cy="2544763"/>
        </p:xfrm>
        <a:graphic>
          <a:graphicData uri="http://schemas.openxmlformats.org/presentationml/2006/ole">
            <p:oleObj spid="_x0000_s70656" name="Document" r:id="rId3" imgW="5487631" imgH="1148344" progId="Word.Document.8">
              <p:embed/>
            </p:oleObj>
          </a:graphicData>
        </a:graphic>
      </p:graphicFrame>
      <p:sp>
        <p:nvSpPr>
          <p:cNvPr id="2560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2700" y="909638"/>
            <a:ext cx="4038600" cy="517525"/>
          </a:xfrm>
        </p:spPr>
        <p:txBody>
          <a:bodyPr/>
          <a:lstStyle/>
          <a:p>
            <a:pPr defTabSz="914400"/>
            <a:r>
              <a:rPr lang="en-US"/>
              <a:t>Recursive Methods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recursive method</a:t>
            </a:r>
          </a:p>
          <a:p>
            <a:pPr marL="685800" lvl="1" indent="-228600" defTabSz="914400"/>
            <a:r>
              <a:rPr lang="en-US"/>
              <a:t>a method that, directly or indirectly, invokes itself</a:t>
            </a:r>
          </a:p>
          <a:p>
            <a:pPr defTabSz="914400"/>
            <a:r>
              <a:rPr lang="en-US"/>
              <a:t>factorial</a:t>
            </a:r>
          </a:p>
          <a:p>
            <a:pPr marL="685800" lvl="1" indent="-228600" defTabSz="914400"/>
            <a:r>
              <a:rPr lang="en-US"/>
              <a:t>derived from Mathematical definition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1</a:t>
            </a:r>
            <a:r>
              <a:rPr lang="en-US"/>
              <a:t> for </a:t>
            </a:r>
            <a:r>
              <a:rPr lang="en-US">
                <a:latin typeface="Courier New" pitchFamily="49" charset="0"/>
              </a:rPr>
              <a:t>n=0</a:t>
            </a:r>
          </a:p>
          <a:p>
            <a:pPr marL="685800" lvl="1" indent="-228600" defTabSz="914400"/>
            <a:r>
              <a:rPr lang="en-US"/>
              <a:t>for</a:t>
            </a:r>
            <a:r>
              <a:rPr lang="en-US">
                <a:latin typeface="Courier New" pitchFamily="49" charset="0"/>
              </a:rPr>
              <a:t> n&gt;0</a:t>
            </a:r>
            <a:r>
              <a:rPr lang="en-US"/>
              <a:t>, involves a method call</a:t>
            </a:r>
          </a:p>
          <a:p>
            <a:pPr marL="1143000" lvl="2" defTabSz="914400"/>
            <a:r>
              <a:rPr lang="en-US"/>
              <a:t>method called, this method suspended</a:t>
            </a:r>
          </a:p>
          <a:p>
            <a:pPr marL="1143000" lvl="2" defTabSz="914400"/>
            <a:r>
              <a:rPr lang="en-US"/>
              <a:t>value returned &amp; used in expression</a:t>
            </a:r>
          </a:p>
          <a:p>
            <a:pPr marL="685800" lvl="1" indent="-228600" defTabSz="914400"/>
            <a:r>
              <a:rPr lang="en-US"/>
              <a:t>long result</a:t>
            </a:r>
          </a:p>
          <a:p>
            <a:pPr defTabSz="914400"/>
            <a:r>
              <a:rPr lang="en-US"/>
              <a:t>Fibonacci numbers</a:t>
            </a:r>
          </a:p>
          <a:p>
            <a:pPr marL="685800" lvl="1" indent="-228600" defTabSz="914400"/>
            <a:r>
              <a:rPr lang="en-US"/>
              <a:t>derived from mathematical definition</a:t>
            </a:r>
          </a:p>
          <a:p>
            <a:pPr marL="685800" lvl="1" indent="-228600" defTabSz="914400"/>
            <a:r>
              <a:rPr lang="en-US"/>
              <a:t>for </a:t>
            </a:r>
            <a:r>
              <a:rPr lang="en-US">
                <a:latin typeface="Courier New" pitchFamily="49" charset="0"/>
              </a:rPr>
              <a:t>n&gt;1</a:t>
            </a:r>
            <a:r>
              <a:rPr lang="en-US"/>
              <a:t>, involves two method calls</a:t>
            </a:r>
          </a:p>
          <a:p>
            <a:pPr marL="1143000" lvl="2" defTabSz="914400"/>
            <a:r>
              <a:rPr lang="en-US"/>
              <a:t>first call, then second call then 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0" name="Object 0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71680" name="Document" r:id="rId3" imgW="5486400" imgH="3395160" progId="Word.Document.8">
              <p:embed/>
            </p:oleObj>
          </a:graphicData>
        </a:graphic>
      </p:graphicFrame>
      <p:sp>
        <p:nvSpPr>
          <p:cNvPr id="2662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27650" name="Document" r:id="rId3" imgW="5486400" imgH="3395160" progId="Word.Document.8">
              <p:embed/>
            </p:oleObj>
          </a:graphicData>
        </a:graphic>
      </p:graphicFrame>
      <p:sp>
        <p:nvSpPr>
          <p:cNvPr id="2765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28674" name="Document" r:id="rId3" imgW="5486400" imgH="3395160" progId="Word.Document.8">
              <p:embed/>
            </p:oleObj>
          </a:graphicData>
        </a:graphic>
      </p:graphicFrame>
      <p:sp>
        <p:nvSpPr>
          <p:cNvPr id="2867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29698" name="Document" r:id="rId3" imgW="5486400" imgH="3395160" progId="Word.Document.8">
              <p:embed/>
            </p:oleObj>
          </a:graphicData>
        </a:graphic>
      </p:graphicFrame>
      <p:sp>
        <p:nvSpPr>
          <p:cNvPr id="2969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0722" name="Document" r:id="rId3" imgW="5486400" imgH="3395160" progId="Word.Document.8">
              <p:embed/>
            </p:oleObj>
          </a:graphicData>
        </a:graphic>
      </p:graphicFrame>
      <p:sp>
        <p:nvSpPr>
          <p:cNvPr id="3072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1746" name="Document" r:id="rId3" imgW="5486400" imgH="3395160" progId="Word.Document.8">
              <p:embed/>
            </p:oleObj>
          </a:graphicData>
        </a:graphic>
      </p:graphicFrame>
      <p:sp>
        <p:nvSpPr>
          <p:cNvPr id="3174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2770" name="Document" r:id="rId3" imgW="5486400" imgH="3395160" progId="Word.Document.8">
              <p:embed/>
            </p:oleObj>
          </a:graphicData>
        </a:graphic>
      </p:graphicFrame>
      <p:sp>
        <p:nvSpPr>
          <p:cNvPr id="3277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3794" name="Document" r:id="rId3" imgW="5486400" imgH="3395160" progId="Word.Document.8">
              <p:embed/>
            </p:oleObj>
          </a:graphicData>
        </a:graphic>
      </p:graphicFrame>
      <p:sp>
        <p:nvSpPr>
          <p:cNvPr id="3379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4818" name="Document" r:id="rId3" imgW="5486400" imgH="3395160" progId="Word.Document.8">
              <p:embed/>
            </p:oleObj>
          </a:graphicData>
        </a:graphic>
      </p:graphicFrame>
      <p:sp>
        <p:nvSpPr>
          <p:cNvPr id="3481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>
            <p:ph/>
          </p:nvPr>
        </p:nvGraphicFramePr>
        <p:xfrm>
          <a:off x="985838" y="1284288"/>
          <a:ext cx="7172325" cy="4441825"/>
        </p:xfrm>
        <a:graphic>
          <a:graphicData uri="http://schemas.openxmlformats.org/presentationml/2006/ole">
            <p:oleObj spid="_x0000_s35842" name="Document" r:id="rId3" imgW="5486400" imgH="3395160" progId="Word.Document.8">
              <p:embed/>
            </p:oleObj>
          </a:graphicData>
        </a:graphic>
      </p:graphicFrame>
      <p:sp>
        <p:nvSpPr>
          <p:cNvPr id="3584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5700" y="909638"/>
            <a:ext cx="4292600" cy="517525"/>
          </a:xfrm>
        </p:spPr>
        <p:txBody>
          <a:bodyPr/>
          <a:lstStyle/>
          <a:p>
            <a:r>
              <a:rPr lang="en-US"/>
              <a:t>Principles and Rules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Base cases:</a:t>
            </a:r>
            <a:r>
              <a:rPr lang="en-US"/>
              <a:t> you must always have some base cases, which can be solved without recursion.</a:t>
            </a:r>
          </a:p>
          <a:p>
            <a:pPr lvl="1"/>
            <a:r>
              <a:rPr lang="en-US"/>
              <a:t>Solving the recursive function f(x) = 2f(x-1) + x</a:t>
            </a:r>
            <a:r>
              <a:rPr lang="en-US" baseline="30000"/>
              <a:t>2</a:t>
            </a:r>
          </a:p>
          <a:p>
            <a:pPr lvl="1"/>
            <a:r>
              <a:rPr lang="en-US"/>
              <a:t>Example 1</a:t>
            </a:r>
          </a:p>
          <a:p>
            <a:pPr lvl="1"/>
            <a:endParaRPr lang="en-US" baseline="30000"/>
          </a:p>
          <a:p>
            <a:pPr lvl="1"/>
            <a:endParaRPr lang="en-US" baseline="30000"/>
          </a:p>
          <a:p>
            <a:pPr lvl="1"/>
            <a:endParaRPr lang="en-US" baseline="30000"/>
          </a:p>
          <a:p>
            <a:pPr lvl="1"/>
            <a:endParaRPr lang="en-US" baseline="30000"/>
          </a:p>
          <a:p>
            <a:pPr lvl="1"/>
            <a:endParaRPr lang="en-US" baseline="30000"/>
          </a:p>
          <a:p>
            <a:pPr lvl="1"/>
            <a:endParaRPr lang="en-US" baseline="30000"/>
          </a:p>
          <a:p>
            <a:pPr lvl="1"/>
            <a:endParaRPr lang="en-US"/>
          </a:p>
          <a:p>
            <a:r>
              <a:rPr lang="en-US"/>
              <a:t>Note a base case generally kills the recursion by not allowing future recursive calls.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90600" y="2743200"/>
            <a:ext cx="3352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CA" b="0" noProof="1"/>
              <a:t>int f (int x) {</a:t>
            </a:r>
            <a:br>
              <a:rPr lang="en-CA" b="0" noProof="1"/>
            </a:br>
            <a:r>
              <a:rPr lang="en-CA" b="0" noProof="1"/>
              <a:t>   if (x == 0)</a:t>
            </a:r>
            <a:br>
              <a:rPr lang="en-CA" b="0" noProof="1"/>
            </a:br>
            <a:r>
              <a:rPr lang="en-CA" b="0" noProof="1"/>
              <a:t>      return 0</a:t>
            </a:r>
            <a:br>
              <a:rPr lang="en-CA" b="0" noProof="1"/>
            </a:br>
            <a:r>
              <a:rPr lang="en-CA" b="0" noProof="1"/>
              <a:t>   else</a:t>
            </a:r>
            <a:br>
              <a:rPr lang="en-CA" b="0" noProof="1"/>
            </a:br>
            <a:r>
              <a:rPr lang="en-CA" b="0" noProof="1"/>
              <a:t>      return 2*f(x-1)+x*x</a:t>
            </a:r>
          </a:p>
        </p:txBody>
      </p:sp>
      <p:sp>
        <p:nvSpPr>
          <p:cNvPr id="45061" name="AutoShape 5"/>
          <p:cNvSpPr>
            <a:spLocks/>
          </p:cNvSpPr>
          <p:nvPr/>
        </p:nvSpPr>
        <p:spPr bwMode="auto">
          <a:xfrm>
            <a:off x="4572000" y="2620963"/>
            <a:ext cx="3260725" cy="925512"/>
          </a:xfrm>
          <a:prstGeom prst="borderCallout2">
            <a:avLst>
              <a:gd name="adj1" fmla="val 12352"/>
              <a:gd name="adj2" fmla="val -2338"/>
              <a:gd name="adj3" fmla="val 12352"/>
              <a:gd name="adj4" fmla="val -30477"/>
              <a:gd name="adj5" fmla="val 55574"/>
              <a:gd name="adj6" fmla="val -672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/>
              <a:t>Base Case: since at this point recursion is not needed to determine a return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102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36868" name="Object 1028"/>
          <p:cNvGraphicFramePr>
            <a:graphicFrameLocks noChangeAspect="1"/>
          </p:cNvGraphicFramePr>
          <p:nvPr>
            <p:ph/>
          </p:nvPr>
        </p:nvGraphicFramePr>
        <p:xfrm>
          <a:off x="985838" y="2849563"/>
          <a:ext cx="7172325" cy="1309687"/>
        </p:xfrm>
        <a:graphic>
          <a:graphicData uri="http://schemas.openxmlformats.org/presentationml/2006/ole">
            <p:oleObj spid="_x0000_s36868" name="Document" r:id="rId3" imgW="5487631" imgH="1002414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4" name="Object 0"/>
          <p:cNvGraphicFramePr>
            <a:graphicFrameLocks noChangeAspect="1"/>
          </p:cNvGraphicFramePr>
          <p:nvPr>
            <p:ph/>
          </p:nvPr>
        </p:nvGraphicFramePr>
        <p:xfrm>
          <a:off x="985838" y="1831975"/>
          <a:ext cx="7172325" cy="3344863"/>
        </p:xfrm>
        <a:graphic>
          <a:graphicData uri="http://schemas.openxmlformats.org/presentationml/2006/ole">
            <p:oleObj spid="_x0000_s72704" name="Document" r:id="rId3" imgW="5487631" imgH="2559361" progId="Word.Document.8">
              <p:embed/>
            </p:oleObj>
          </a:graphicData>
        </a:graphic>
      </p:graphicFrame>
      <p:sp>
        <p:nvSpPr>
          <p:cNvPr id="4301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28" name="Object 0"/>
          <p:cNvGraphicFramePr>
            <a:graphicFrameLocks noChangeAspect="1"/>
          </p:cNvGraphicFramePr>
          <p:nvPr>
            <p:ph/>
          </p:nvPr>
        </p:nvGraphicFramePr>
        <p:xfrm>
          <a:off x="995363" y="1619250"/>
          <a:ext cx="7102475" cy="3730625"/>
        </p:xfrm>
        <a:graphic>
          <a:graphicData uri="http://schemas.openxmlformats.org/presentationml/2006/ole">
            <p:oleObj spid="_x0000_s73728" name="Document" r:id="rId3" imgW="5487631" imgH="2883650" progId="Word.Document.8">
              <p:embed/>
            </p:oleObj>
          </a:graphicData>
        </a:graphic>
      </p:graphicFrame>
      <p:sp>
        <p:nvSpPr>
          <p:cNvPr id="3789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>
            <p:ph/>
          </p:nvPr>
        </p:nvGraphicFramePr>
        <p:xfrm>
          <a:off x="1600200" y="2133600"/>
          <a:ext cx="5534025" cy="3300413"/>
        </p:xfrm>
        <a:graphic>
          <a:graphicData uri="http://schemas.openxmlformats.org/presentationml/2006/ole">
            <p:oleObj spid="_x0000_s38914" name="Document" r:id="rId3" imgW="5487631" imgH="2030050" progId="Word.Document.8">
              <p:embed/>
            </p:oleObj>
          </a:graphicData>
        </a:graphic>
      </p:graphicFrame>
      <p:sp>
        <p:nvSpPr>
          <p:cNvPr id="3891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>
            <p:ph/>
          </p:nvPr>
        </p:nvGraphicFramePr>
        <p:xfrm>
          <a:off x="2514600" y="2667000"/>
          <a:ext cx="2362200" cy="2057400"/>
        </p:xfrm>
        <a:graphic>
          <a:graphicData uri="http://schemas.openxmlformats.org/presentationml/2006/ole">
            <p:oleObj spid="_x0000_s39938" name="Document" r:id="rId3" imgW="5486400" imgH="507960" progId="Word.Document.8">
              <p:embed/>
            </p:oleObj>
          </a:graphicData>
        </a:graphic>
      </p:graphicFrame>
      <p:sp>
        <p:nvSpPr>
          <p:cNvPr id="3993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>
            <p:ph/>
          </p:nvPr>
        </p:nvGraphicFramePr>
        <p:xfrm>
          <a:off x="989013" y="1441450"/>
          <a:ext cx="7165975" cy="4127500"/>
        </p:xfrm>
        <a:graphic>
          <a:graphicData uri="http://schemas.openxmlformats.org/presentationml/2006/ole">
            <p:oleObj spid="_x0000_s40962" name="Document" r:id="rId3" imgW="5487631" imgH="3160017" progId="Word.Document.8">
              <p:embed/>
            </p:oleObj>
          </a:graphicData>
        </a:graphic>
      </p:graphicFrame>
      <p:sp>
        <p:nvSpPr>
          <p:cNvPr id="4096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5257800" cy="762000"/>
          </a:xfrm>
          <a:noFill/>
          <a:ln/>
        </p:spPr>
        <p:txBody>
          <a:bodyPr wrap="square" lIns="91440" tIns="45720" rIns="91440" bIns="45720" anchor="ctr"/>
          <a:lstStyle/>
          <a:p>
            <a:r>
              <a:rPr lang="en-US"/>
              <a:t>Fibonacci Numbers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2743200"/>
            <a:ext cx="42672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fib( int n) {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if (n &lt;= 1)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   return 1;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else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      return fib(n-1) + fib(n-2);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b="0"/>
              <a:t>}</a:t>
            </a:r>
          </a:p>
        </p:txBody>
      </p:sp>
      <p:pic>
        <p:nvPicPr>
          <p:cNvPr id="49157" name="Picture 5" descr="pascalF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24200"/>
            <a:ext cx="2514600" cy="2514600"/>
          </a:xfrm>
          <a:prstGeom prst="rect">
            <a:avLst/>
          </a:prstGeom>
          <a:noFill/>
        </p:spPr>
      </p:pic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304800" y="2971800"/>
            <a:ext cx="609600" cy="838200"/>
            <a:chOff x="192" y="1872"/>
            <a:chExt cx="384" cy="528"/>
          </a:xfrm>
        </p:grpSpPr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 flipH="1">
              <a:off x="192" y="2064"/>
              <a:ext cx="288" cy="336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60" name="Text Box 8"/>
            <p:cNvSpPr txBox="1">
              <a:spLocks noChangeArrowheads="1"/>
            </p:cNvSpPr>
            <p:nvPr/>
          </p:nvSpPr>
          <p:spPr bwMode="auto">
            <a:xfrm>
              <a:off x="432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1</a:t>
              </a:r>
              <a:endParaRPr lang="en-US" b="0"/>
            </a:p>
          </p:txBody>
        </p:sp>
      </p:grp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304800" y="2971800"/>
            <a:ext cx="838200" cy="1143000"/>
            <a:chOff x="192" y="1872"/>
            <a:chExt cx="528" cy="720"/>
          </a:xfrm>
        </p:grpSpPr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 flipH="1">
              <a:off x="192" y="2112"/>
              <a:ext cx="432" cy="48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576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1</a:t>
              </a:r>
              <a:endParaRPr lang="en-US" b="0"/>
            </a:p>
          </p:txBody>
        </p:sp>
      </p:grpSp>
      <p:grpSp>
        <p:nvGrpSpPr>
          <p:cNvPr id="49164" name="Group 12"/>
          <p:cNvGrpSpPr>
            <a:grpSpLocks/>
          </p:cNvGrpSpPr>
          <p:nvPr/>
        </p:nvGrpSpPr>
        <p:grpSpPr bwMode="auto">
          <a:xfrm>
            <a:off x="304800" y="2971800"/>
            <a:ext cx="1143000" cy="1447800"/>
            <a:chOff x="192" y="1872"/>
            <a:chExt cx="720" cy="912"/>
          </a:xfrm>
        </p:grpSpPr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 flipH="1">
              <a:off x="192" y="2112"/>
              <a:ext cx="624" cy="67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768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2</a:t>
              </a:r>
              <a:endParaRPr lang="en-US" b="0"/>
            </a:p>
          </p:txBody>
        </p:sp>
      </p:grp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304800" y="2971800"/>
            <a:ext cx="1524000" cy="1752600"/>
            <a:chOff x="192" y="1872"/>
            <a:chExt cx="960" cy="1104"/>
          </a:xfrm>
        </p:grpSpPr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 flipH="1">
              <a:off x="192" y="2112"/>
              <a:ext cx="864" cy="864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1008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3</a:t>
              </a:r>
              <a:endParaRPr lang="en-US" b="0"/>
            </a:p>
          </p:txBody>
        </p:sp>
      </p:grpSp>
      <p:grpSp>
        <p:nvGrpSpPr>
          <p:cNvPr id="49170" name="Group 18"/>
          <p:cNvGrpSpPr>
            <a:grpSpLocks/>
          </p:cNvGrpSpPr>
          <p:nvPr/>
        </p:nvGrpSpPr>
        <p:grpSpPr bwMode="auto">
          <a:xfrm>
            <a:off x="381000" y="2971800"/>
            <a:ext cx="1828800" cy="1981200"/>
            <a:chOff x="240" y="1872"/>
            <a:chExt cx="1152" cy="1248"/>
          </a:xfrm>
        </p:grpSpPr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 flipH="1">
              <a:off x="240" y="2112"/>
              <a:ext cx="1056" cy="100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1248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5</a:t>
              </a:r>
              <a:endParaRPr lang="en-US" b="0"/>
            </a:p>
          </p:txBody>
        </p:sp>
      </p:grpSp>
      <p:grpSp>
        <p:nvGrpSpPr>
          <p:cNvPr id="49173" name="Group 21"/>
          <p:cNvGrpSpPr>
            <a:grpSpLocks/>
          </p:cNvGrpSpPr>
          <p:nvPr/>
        </p:nvGrpSpPr>
        <p:grpSpPr bwMode="auto">
          <a:xfrm>
            <a:off x="381000" y="2971800"/>
            <a:ext cx="2209800" cy="2362200"/>
            <a:chOff x="240" y="1872"/>
            <a:chExt cx="1392" cy="1488"/>
          </a:xfrm>
        </p:grpSpPr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 flipH="1">
              <a:off x="240" y="2112"/>
              <a:ext cx="1296" cy="124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1488" y="18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8</a:t>
              </a:r>
              <a:endParaRPr lang="en-US" b="0"/>
            </a:p>
          </p:txBody>
        </p:sp>
      </p:grpSp>
      <p:grpSp>
        <p:nvGrpSpPr>
          <p:cNvPr id="49176" name="Group 24"/>
          <p:cNvGrpSpPr>
            <a:grpSpLocks/>
          </p:cNvGrpSpPr>
          <p:nvPr/>
        </p:nvGrpSpPr>
        <p:grpSpPr bwMode="auto">
          <a:xfrm>
            <a:off x="381000" y="2971800"/>
            <a:ext cx="2895600" cy="2667000"/>
            <a:chOff x="240" y="1872"/>
            <a:chExt cx="1824" cy="1680"/>
          </a:xfrm>
        </p:grpSpPr>
        <p:sp>
          <p:nvSpPr>
            <p:cNvPr id="49177" name="Line 25"/>
            <p:cNvSpPr>
              <a:spLocks noChangeShapeType="1"/>
            </p:cNvSpPr>
            <p:nvPr/>
          </p:nvSpPr>
          <p:spPr bwMode="auto">
            <a:xfrm flipH="1">
              <a:off x="240" y="2112"/>
              <a:ext cx="1488" cy="144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1728" y="187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sz="1200" b="0">
                  <a:solidFill>
                    <a:srgbClr val="FF0066"/>
                  </a:solidFill>
                </a:rPr>
                <a:t>13</a:t>
              </a:r>
              <a:endParaRPr lang="en-US" b="0"/>
            </a:p>
          </p:txBody>
        </p:sp>
      </p:grpSp>
      <p:sp>
        <p:nvSpPr>
          <p:cNvPr id="49179" name="AutoShap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533400"/>
            <a:ext cx="2514600" cy="517525"/>
          </a:xfrm>
        </p:spPr>
        <p:txBody>
          <a:bodyPr/>
          <a:lstStyle/>
          <a:p>
            <a:r>
              <a:rPr lang="en-US"/>
              <a:t>Koch Curve</a:t>
            </a: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 cstate="print"/>
          <a:srcRect l="19737" t="39453" r="23685" b="32054"/>
          <a:stretch>
            <a:fillRect/>
          </a:stretch>
        </p:blipFill>
        <p:spPr bwMode="auto">
          <a:xfrm>
            <a:off x="2667000" y="1219200"/>
            <a:ext cx="3276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3" cstate="print"/>
          <a:srcRect l="26315" t="28951" r="28947" b="34657"/>
          <a:stretch>
            <a:fillRect/>
          </a:stretch>
        </p:blipFill>
        <p:spPr bwMode="auto">
          <a:xfrm>
            <a:off x="3124200" y="1981200"/>
            <a:ext cx="2590800" cy="1265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4" cstate="print"/>
          <a:srcRect l="25000" t="32466" r="25000" b="36848"/>
          <a:stretch>
            <a:fillRect/>
          </a:stretch>
        </p:blipFill>
        <p:spPr bwMode="auto">
          <a:xfrm>
            <a:off x="3048000" y="3429000"/>
            <a:ext cx="2895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5" cstate="print"/>
          <a:srcRect l="26315" t="32466" r="27632" b="34657"/>
          <a:stretch>
            <a:fillRect/>
          </a:stretch>
        </p:blipFill>
        <p:spPr bwMode="auto">
          <a:xfrm>
            <a:off x="3200400" y="4572000"/>
            <a:ext cx="2667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1143000" y="1447800"/>
            <a:ext cx="1223963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Order 0</a:t>
            </a:r>
          </a:p>
        </p:txBody>
      </p:sp>
      <p:sp>
        <p:nvSpPr>
          <p:cNvPr id="60453" name="Text Box 37"/>
          <p:cNvSpPr txBox="1">
            <a:spLocks noChangeArrowheads="1"/>
          </p:cNvSpPr>
          <p:nvPr/>
        </p:nvSpPr>
        <p:spPr bwMode="auto">
          <a:xfrm>
            <a:off x="1143000" y="2514600"/>
            <a:ext cx="1223963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Order 1</a:t>
            </a:r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1143000" y="3810000"/>
            <a:ext cx="1223963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Order 2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1143000" y="4876800"/>
            <a:ext cx="1223963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Order 3</a:t>
            </a:r>
          </a:p>
        </p:txBody>
      </p:sp>
      <p:sp>
        <p:nvSpPr>
          <p:cNvPr id="60456" name="AutoShape 4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457200"/>
            <a:ext cx="2641600" cy="517525"/>
          </a:xfrm>
        </p:spPr>
        <p:txBody>
          <a:bodyPr/>
          <a:lstStyle/>
          <a:p>
            <a:r>
              <a:rPr lang="en-US"/>
              <a:t>Koch Curve.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990600" y="1524000"/>
            <a:ext cx="6530975" cy="3743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/**	This method uses the koch method to draw the snowflake as a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**	triangle with each side being a Koch curve of order 4.	*/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draw (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i;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yertle.left(Math.PI/2);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yertle.forward(30);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yertle.left(Math.PI/2);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yertle.forward(40);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yertle.right(Math.PI);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yertle.penDown();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i=1 ; i&lt;=3 ; i++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koch(4,80);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yertle.right(2*Math.PI/3);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yertle.penUp();</a:t>
            </a:r>
          </a:p>
          <a:p>
            <a:pPr defTabSz="457200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// draw</a:t>
            </a:r>
          </a:p>
        </p:txBody>
      </p:sp>
      <p:grpSp>
        <p:nvGrpSpPr>
          <p:cNvPr id="62474" name="Group 10"/>
          <p:cNvGrpSpPr>
            <a:grpSpLocks/>
          </p:cNvGrpSpPr>
          <p:nvPr/>
        </p:nvGrpSpPr>
        <p:grpSpPr bwMode="auto">
          <a:xfrm>
            <a:off x="1905000" y="2286000"/>
            <a:ext cx="5105400" cy="1828800"/>
            <a:chOff x="1200" y="1440"/>
            <a:chExt cx="3216" cy="1152"/>
          </a:xfrm>
        </p:grpSpPr>
        <p:sp>
          <p:nvSpPr>
            <p:cNvPr id="62469" name="AutoShape 5"/>
            <p:cNvSpPr>
              <a:spLocks noChangeArrowheads="1"/>
            </p:cNvSpPr>
            <p:nvPr/>
          </p:nvSpPr>
          <p:spPr bwMode="auto">
            <a:xfrm>
              <a:off x="2880" y="1440"/>
              <a:ext cx="1536" cy="308"/>
            </a:xfrm>
            <a:prstGeom prst="wedgeRectCallout">
              <a:avLst>
                <a:gd name="adj1" fmla="val -57880"/>
                <a:gd name="adj2" fmla="val 29312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snowflake is drawn as 3 sides, or a triangle.</a:t>
              </a:r>
            </a:p>
          </p:txBody>
        </p:sp>
        <p:sp>
          <p:nvSpPr>
            <p:cNvPr id="62470" name="Rectangle 6"/>
            <p:cNvSpPr>
              <a:spLocks noChangeArrowheads="1"/>
            </p:cNvSpPr>
            <p:nvPr/>
          </p:nvSpPr>
          <p:spPr bwMode="auto">
            <a:xfrm>
              <a:off x="1200" y="2496"/>
              <a:ext cx="1680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2478" name="Group 14"/>
          <p:cNvGrpSpPr>
            <a:grpSpLocks/>
          </p:cNvGrpSpPr>
          <p:nvPr/>
        </p:nvGrpSpPr>
        <p:grpSpPr bwMode="auto">
          <a:xfrm>
            <a:off x="2362200" y="3676650"/>
            <a:ext cx="5943600" cy="681038"/>
            <a:chOff x="1488" y="2316"/>
            <a:chExt cx="3744" cy="429"/>
          </a:xfrm>
        </p:grpSpPr>
        <p:sp>
          <p:nvSpPr>
            <p:cNvPr id="62472" name="AutoShape 8"/>
            <p:cNvSpPr>
              <a:spLocks noChangeArrowheads="1"/>
            </p:cNvSpPr>
            <p:nvPr/>
          </p:nvSpPr>
          <p:spPr bwMode="auto">
            <a:xfrm>
              <a:off x="3504" y="2316"/>
              <a:ext cx="1728" cy="429"/>
            </a:xfrm>
            <a:prstGeom prst="wedgeRectCallout">
              <a:avLst>
                <a:gd name="adj1" fmla="val -125060"/>
                <a:gd name="adj2" fmla="val 2472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Each side of the triangle will be represented by an order 4 Koch Curve</a:t>
              </a:r>
            </a:p>
          </p:txBody>
        </p:sp>
        <p:sp>
          <p:nvSpPr>
            <p:cNvPr id="62473" name="Rectangle 9"/>
            <p:cNvSpPr>
              <a:spLocks noChangeArrowheads="1"/>
            </p:cNvSpPr>
            <p:nvPr/>
          </p:nvSpPr>
          <p:spPr bwMode="auto">
            <a:xfrm>
              <a:off x="1488" y="2592"/>
              <a:ext cx="72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2477" name="Group 13"/>
          <p:cNvGrpSpPr>
            <a:grpSpLocks/>
          </p:cNvGrpSpPr>
          <p:nvPr/>
        </p:nvGrpSpPr>
        <p:grpSpPr bwMode="auto">
          <a:xfrm>
            <a:off x="2395538" y="4311650"/>
            <a:ext cx="5072062" cy="1974850"/>
            <a:chOff x="1509" y="2716"/>
            <a:chExt cx="3195" cy="1244"/>
          </a:xfrm>
        </p:grpSpPr>
        <p:sp>
          <p:nvSpPr>
            <p:cNvPr id="62475" name="AutoShape 11"/>
            <p:cNvSpPr>
              <a:spLocks noChangeArrowheads="1"/>
            </p:cNvSpPr>
            <p:nvPr/>
          </p:nvSpPr>
          <p:spPr bwMode="auto">
            <a:xfrm>
              <a:off x="3408" y="3168"/>
              <a:ext cx="1296" cy="792"/>
            </a:xfrm>
            <a:prstGeom prst="wedgeRectCallout">
              <a:avLst>
                <a:gd name="adj1" fmla="val -131792"/>
                <a:gd name="adj2" fmla="val -8674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After each side is drawn we rotate (2Pi/3) radians, representing the exterior angle of a triangle.</a:t>
              </a:r>
            </a:p>
          </p:txBody>
        </p:sp>
        <p:sp>
          <p:nvSpPr>
            <p:cNvPr id="62476" name="Rectangle 12"/>
            <p:cNvSpPr>
              <a:spLocks noChangeArrowheads="1"/>
            </p:cNvSpPr>
            <p:nvPr/>
          </p:nvSpPr>
          <p:spPr bwMode="auto">
            <a:xfrm>
              <a:off x="1509" y="2716"/>
              <a:ext cx="1594" cy="15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2479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80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0198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81000"/>
            <a:ext cx="2768600" cy="517525"/>
          </a:xfrm>
        </p:spPr>
        <p:txBody>
          <a:bodyPr/>
          <a:lstStyle/>
          <a:p>
            <a:r>
              <a:rPr lang="en-US"/>
              <a:t>Koch Curve..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685800" y="1447800"/>
            <a:ext cx="6715125" cy="410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/**	This method draws a Koch curve of specified order and length.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**	@param	order	order of curve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**	@param	len		length of curve.	*/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koch ( int order, double len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order == 0 )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yertle.forward(len);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koch(order-1,len/3);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yertle.left(Math.PI/3);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koch(order-1,len/3);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yertle.right(2*Math.PI/3);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koch(order-1,len/3);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yertle.left(Math.PI/3);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koch(order-1,len/3);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// koch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</p:txBody>
      </p:sp>
      <p:grpSp>
        <p:nvGrpSpPr>
          <p:cNvPr id="64518" name="Group 6"/>
          <p:cNvGrpSpPr>
            <a:grpSpLocks/>
          </p:cNvGrpSpPr>
          <p:nvPr/>
        </p:nvGrpSpPr>
        <p:grpSpPr bwMode="auto">
          <a:xfrm>
            <a:off x="1600200" y="2743200"/>
            <a:ext cx="7086600" cy="681038"/>
            <a:chOff x="1008" y="1728"/>
            <a:chExt cx="4464" cy="4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>
              <a:off x="3504" y="1728"/>
              <a:ext cx="1968" cy="429"/>
            </a:xfrm>
            <a:prstGeom prst="wedgeRectCallout">
              <a:avLst>
                <a:gd name="adj1" fmla="val -96898"/>
                <a:gd name="adj2" fmla="val -1083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Order 0 curve is the base case, so draw a straight line. Notice no recursion.</a:t>
              </a:r>
            </a:p>
          </p:txBody>
        </p:sp>
        <p:sp>
          <p:nvSpPr>
            <p:cNvPr id="64517" name="Rectangle 5"/>
            <p:cNvSpPr>
              <a:spLocks noChangeArrowheads="1"/>
            </p:cNvSpPr>
            <p:nvPr/>
          </p:nvSpPr>
          <p:spPr bwMode="auto">
            <a:xfrm>
              <a:off x="1008" y="1728"/>
              <a:ext cx="1584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4525" name="Group 13"/>
          <p:cNvGrpSpPr>
            <a:grpSpLocks/>
          </p:cNvGrpSpPr>
          <p:nvPr/>
        </p:nvGrpSpPr>
        <p:grpSpPr bwMode="auto">
          <a:xfrm>
            <a:off x="2095500" y="3505200"/>
            <a:ext cx="5372100" cy="1284288"/>
            <a:chOff x="1320" y="2208"/>
            <a:chExt cx="3384" cy="809"/>
          </a:xfrm>
        </p:grpSpPr>
        <p:sp>
          <p:nvSpPr>
            <p:cNvPr id="64519" name="AutoShape 7"/>
            <p:cNvSpPr>
              <a:spLocks noChangeArrowheads="1"/>
            </p:cNvSpPr>
            <p:nvPr/>
          </p:nvSpPr>
          <p:spPr bwMode="auto">
            <a:xfrm>
              <a:off x="3408" y="2304"/>
              <a:ext cx="1296" cy="550"/>
            </a:xfrm>
            <a:prstGeom prst="wedgeRectCallout">
              <a:avLst>
                <a:gd name="adj1" fmla="val -32407"/>
                <a:gd name="adj2" fmla="val -909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 line segment in a Koch curve is represented by 4 units</a:t>
              </a:r>
            </a:p>
          </p:txBody>
        </p:sp>
        <p:sp>
          <p:nvSpPr>
            <p:cNvPr id="64520" name="Rectangle 8"/>
            <p:cNvSpPr>
              <a:spLocks noChangeArrowheads="1"/>
            </p:cNvSpPr>
            <p:nvPr/>
          </p:nvSpPr>
          <p:spPr bwMode="auto">
            <a:xfrm>
              <a:off x="1344" y="2208"/>
              <a:ext cx="1171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1" name="Rectangle 9"/>
            <p:cNvSpPr>
              <a:spLocks noChangeArrowheads="1"/>
            </p:cNvSpPr>
            <p:nvPr/>
          </p:nvSpPr>
          <p:spPr bwMode="auto">
            <a:xfrm>
              <a:off x="1341" y="2444"/>
              <a:ext cx="1171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2" name="Rectangle 10"/>
            <p:cNvSpPr>
              <a:spLocks noChangeArrowheads="1"/>
            </p:cNvSpPr>
            <p:nvPr/>
          </p:nvSpPr>
          <p:spPr bwMode="auto">
            <a:xfrm>
              <a:off x="1347" y="2663"/>
              <a:ext cx="1171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1320" y="2899"/>
              <a:ext cx="1171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4526" name="AutoShape 14"/>
          <p:cNvSpPr>
            <a:spLocks noChangeArrowheads="1"/>
          </p:cNvSpPr>
          <p:nvPr/>
        </p:nvSpPr>
        <p:spPr bwMode="auto">
          <a:xfrm>
            <a:off x="5105400" y="4757738"/>
            <a:ext cx="3276600" cy="873125"/>
          </a:xfrm>
          <a:prstGeom prst="wedgeRectCallout">
            <a:avLst>
              <a:gd name="adj1" fmla="val 11819"/>
              <a:gd name="adj2" fmla="val -490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Each of those line segments are again represented by 4 line segments, Recursing allows these sub-segments to be drawn.</a:t>
            </a:r>
          </a:p>
        </p:txBody>
      </p:sp>
      <p:grpSp>
        <p:nvGrpSpPr>
          <p:cNvPr id="64530" name="Group 18"/>
          <p:cNvGrpSpPr>
            <a:grpSpLocks/>
          </p:cNvGrpSpPr>
          <p:nvPr/>
        </p:nvGrpSpPr>
        <p:grpSpPr bwMode="auto">
          <a:xfrm>
            <a:off x="2565400" y="4573588"/>
            <a:ext cx="2235200" cy="1374775"/>
            <a:chOff x="1616" y="2881"/>
            <a:chExt cx="1408" cy="866"/>
          </a:xfrm>
        </p:grpSpPr>
        <p:sp>
          <p:nvSpPr>
            <p:cNvPr id="64528" name="AutoShape 16"/>
            <p:cNvSpPr>
              <a:spLocks noChangeArrowheads="1"/>
            </p:cNvSpPr>
            <p:nvPr/>
          </p:nvSpPr>
          <p:spPr bwMode="auto">
            <a:xfrm>
              <a:off x="1728" y="3197"/>
              <a:ext cx="1296" cy="550"/>
            </a:xfrm>
            <a:prstGeom prst="wedgeRectCallout">
              <a:avLst>
                <a:gd name="adj1" fmla="val -27546"/>
                <a:gd name="adj2" fmla="val -8472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As we recurse the order is reduced tending toward the base case.</a:t>
              </a:r>
            </a:p>
          </p:txBody>
        </p:sp>
        <p:sp>
          <p:nvSpPr>
            <p:cNvPr id="64529" name="Rectangle 17"/>
            <p:cNvSpPr>
              <a:spLocks noChangeArrowheads="1"/>
            </p:cNvSpPr>
            <p:nvPr/>
          </p:nvSpPr>
          <p:spPr bwMode="auto">
            <a:xfrm>
              <a:off x="1616" y="2881"/>
              <a:ext cx="443" cy="1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4531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4532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143000" y="3124200"/>
            <a:ext cx="3581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CA" b="0" noProof="1"/>
              <a:t>PrintList (node ptr){</a:t>
            </a:r>
            <a:br>
              <a:rPr lang="en-CA" b="0" noProof="1"/>
            </a:br>
            <a:r>
              <a:rPr lang="en-CA" b="0" noProof="1"/>
              <a:t>    if (ptr != null) {</a:t>
            </a:r>
            <a:br>
              <a:rPr lang="en-CA" b="0" noProof="1"/>
            </a:br>
            <a:r>
              <a:rPr lang="en-CA" b="0" noProof="1"/>
              <a:t>        print(ptr.data);</a:t>
            </a:r>
            <a:br>
              <a:rPr lang="en-CA" b="0" noProof="1"/>
            </a:br>
            <a:r>
              <a:rPr lang="en-CA" b="0" noProof="1"/>
              <a:t>        PrintList(ptr.next);</a:t>
            </a:r>
            <a:br>
              <a:rPr lang="en-CA" b="0" noProof="1"/>
            </a:br>
            <a:r>
              <a:rPr lang="en-CA" b="0" noProof="1"/>
              <a:t>     }</a:t>
            </a:r>
            <a:br>
              <a:rPr lang="en-CA" b="0" noProof="1"/>
            </a:br>
            <a:r>
              <a:rPr lang="en-CA" b="0" noProof="1"/>
              <a:t>}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b="0"/>
              <a:t>Example 2</a:t>
            </a:r>
          </a:p>
        </p:txBody>
      </p:sp>
      <p:sp>
        <p:nvSpPr>
          <p:cNvPr id="46084" name="AutoShape 4"/>
          <p:cNvSpPr>
            <a:spLocks/>
          </p:cNvSpPr>
          <p:nvPr/>
        </p:nvSpPr>
        <p:spPr bwMode="auto">
          <a:xfrm>
            <a:off x="5181600" y="3235325"/>
            <a:ext cx="3276600" cy="925513"/>
          </a:xfrm>
          <a:prstGeom prst="borderCallout2">
            <a:avLst>
              <a:gd name="adj1" fmla="val 12352"/>
              <a:gd name="adj2" fmla="val -2324"/>
              <a:gd name="adj3" fmla="val 12352"/>
              <a:gd name="adj4" fmla="val -32463"/>
              <a:gd name="adj5" fmla="val 35676"/>
              <a:gd name="adj6" fmla="val -637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/>
              <a:t>If statement prevents recursive part from being called.</a:t>
            </a: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1066800" y="1828800"/>
            <a:ext cx="7061200" cy="520700"/>
            <a:chOff x="144" y="3112"/>
            <a:chExt cx="4448" cy="328"/>
          </a:xfrm>
        </p:grpSpPr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768" y="3112"/>
              <a:ext cx="3824" cy="328"/>
              <a:chOff x="816" y="2008"/>
              <a:chExt cx="3824" cy="328"/>
            </a:xfrm>
          </p:grpSpPr>
          <p:grpSp>
            <p:nvGrpSpPr>
              <p:cNvPr id="46087" name="Group 7"/>
              <p:cNvGrpSpPr>
                <a:grpSpLocks/>
              </p:cNvGrpSpPr>
              <p:nvPr/>
            </p:nvGrpSpPr>
            <p:grpSpPr bwMode="auto">
              <a:xfrm>
                <a:off x="1185" y="2024"/>
                <a:ext cx="715" cy="312"/>
                <a:chOff x="0" y="0"/>
                <a:chExt cx="20000" cy="20000"/>
              </a:xfrm>
            </p:grpSpPr>
            <p:sp>
              <p:nvSpPr>
                <p:cNvPr id="46088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089" name="Line 9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6090" name="Group 10"/>
              <p:cNvGrpSpPr>
                <a:grpSpLocks/>
              </p:cNvGrpSpPr>
              <p:nvPr/>
            </p:nvGrpSpPr>
            <p:grpSpPr bwMode="auto">
              <a:xfrm>
                <a:off x="2105" y="2024"/>
                <a:ext cx="714" cy="312"/>
                <a:chOff x="0" y="0"/>
                <a:chExt cx="20000" cy="20000"/>
              </a:xfrm>
            </p:grpSpPr>
            <p:sp>
              <p:nvSpPr>
                <p:cNvPr id="46091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092" name="Line 12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6093" name="Group 13"/>
              <p:cNvGrpSpPr>
                <a:grpSpLocks/>
              </p:cNvGrpSpPr>
              <p:nvPr/>
            </p:nvGrpSpPr>
            <p:grpSpPr bwMode="auto">
              <a:xfrm>
                <a:off x="1719" y="2153"/>
                <a:ext cx="353" cy="72"/>
                <a:chOff x="0" y="0"/>
                <a:chExt cx="19998" cy="20000"/>
              </a:xfrm>
            </p:grpSpPr>
            <p:sp>
              <p:nvSpPr>
                <p:cNvPr id="46094" name="Oval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095" name="Line 15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6096" name="Group 16"/>
              <p:cNvGrpSpPr>
                <a:grpSpLocks/>
              </p:cNvGrpSpPr>
              <p:nvPr/>
            </p:nvGrpSpPr>
            <p:grpSpPr bwMode="auto">
              <a:xfrm>
                <a:off x="816" y="2153"/>
                <a:ext cx="353" cy="72"/>
                <a:chOff x="0" y="0"/>
                <a:chExt cx="19998" cy="20000"/>
              </a:xfrm>
            </p:grpSpPr>
            <p:sp>
              <p:nvSpPr>
                <p:cNvPr id="46097" name="Oval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098" name="Line 18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6099" name="Group 19"/>
              <p:cNvGrpSpPr>
                <a:grpSpLocks/>
              </p:cNvGrpSpPr>
              <p:nvPr/>
            </p:nvGrpSpPr>
            <p:grpSpPr bwMode="auto">
              <a:xfrm>
                <a:off x="2696" y="2157"/>
                <a:ext cx="353" cy="72"/>
                <a:chOff x="0" y="0"/>
                <a:chExt cx="19998" cy="20000"/>
              </a:xfrm>
            </p:grpSpPr>
            <p:sp>
              <p:nvSpPr>
                <p:cNvPr id="46100" name="Oval 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101" name="Line 21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6102" name="Group 22"/>
              <p:cNvGrpSpPr>
                <a:grpSpLocks/>
              </p:cNvGrpSpPr>
              <p:nvPr/>
            </p:nvGrpSpPr>
            <p:grpSpPr bwMode="auto">
              <a:xfrm>
                <a:off x="3925" y="2008"/>
                <a:ext cx="715" cy="311"/>
                <a:chOff x="8352" y="1443"/>
                <a:chExt cx="1306" cy="454"/>
              </a:xfrm>
            </p:grpSpPr>
            <p:grpSp>
              <p:nvGrpSpPr>
                <p:cNvPr id="46103" name="Group 23"/>
                <p:cNvGrpSpPr>
                  <a:grpSpLocks/>
                </p:cNvGrpSpPr>
                <p:nvPr/>
              </p:nvGrpSpPr>
              <p:grpSpPr bwMode="auto">
                <a:xfrm>
                  <a:off x="8352" y="1443"/>
                  <a:ext cx="1306" cy="454"/>
                  <a:chOff x="0" y="0"/>
                  <a:chExt cx="20000" cy="20000"/>
                </a:xfrm>
              </p:grpSpPr>
              <p:sp>
                <p:nvSpPr>
                  <p:cNvPr id="4610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0000" cy="20000"/>
                  </a:xfrm>
                  <a:prstGeom prst="rect">
                    <a:avLst/>
                  </a:prstGeom>
                  <a:noFill/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4610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0138" y="0"/>
                    <a:ext cx="15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grpSp>
              <p:nvGrpSpPr>
                <p:cNvPr id="46106" name="Group 26"/>
                <p:cNvGrpSpPr>
                  <a:grpSpLocks/>
                </p:cNvGrpSpPr>
                <p:nvPr/>
              </p:nvGrpSpPr>
              <p:grpSpPr bwMode="auto">
                <a:xfrm>
                  <a:off x="9132" y="1495"/>
                  <a:ext cx="316" cy="316"/>
                  <a:chOff x="0" y="0"/>
                  <a:chExt cx="20001" cy="20000"/>
                </a:xfrm>
              </p:grpSpPr>
              <p:sp>
                <p:nvSpPr>
                  <p:cNvPr id="4610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747" y="2848"/>
                    <a:ext cx="11456" cy="1240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46108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20001" cy="2000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sp>
              <p:nvSpPr>
                <p:cNvPr id="46109" name="Rectangle 29"/>
                <p:cNvSpPr>
                  <a:spLocks noChangeArrowheads="1"/>
                </p:cNvSpPr>
                <p:nvPr/>
              </p:nvSpPr>
              <p:spPr bwMode="auto">
                <a:xfrm>
                  <a:off x="8457" y="1494"/>
                  <a:ext cx="436" cy="301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000"/>
                    <a:t>D</a:t>
                  </a:r>
                  <a:endParaRPr lang="en-US" sz="800" b="0"/>
                </a:p>
              </p:txBody>
            </p:sp>
          </p:grpSp>
          <p:sp>
            <p:nvSpPr>
              <p:cNvPr id="46110" name="Rectangle 30"/>
              <p:cNvSpPr>
                <a:spLocks noChangeArrowheads="1"/>
              </p:cNvSpPr>
              <p:nvPr/>
            </p:nvSpPr>
            <p:spPr bwMode="auto">
              <a:xfrm>
                <a:off x="1235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A</a:t>
                </a:r>
                <a:endParaRPr lang="en-US" sz="1000" b="0"/>
              </a:p>
            </p:txBody>
          </p:sp>
          <p:sp>
            <p:nvSpPr>
              <p:cNvPr id="46111" name="Rectangle 31"/>
              <p:cNvSpPr>
                <a:spLocks noChangeArrowheads="1"/>
              </p:cNvSpPr>
              <p:nvPr/>
            </p:nvSpPr>
            <p:spPr bwMode="auto">
              <a:xfrm>
                <a:off x="2162" y="2070"/>
                <a:ext cx="239" cy="20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B</a:t>
                </a:r>
                <a:endParaRPr lang="en-US" sz="800" b="0"/>
              </a:p>
            </p:txBody>
          </p:sp>
          <p:grpSp>
            <p:nvGrpSpPr>
              <p:cNvPr id="46112" name="Group 32"/>
              <p:cNvGrpSpPr>
                <a:grpSpLocks/>
              </p:cNvGrpSpPr>
              <p:nvPr/>
            </p:nvGrpSpPr>
            <p:grpSpPr bwMode="auto">
              <a:xfrm>
                <a:off x="3022" y="2024"/>
                <a:ext cx="715" cy="312"/>
                <a:chOff x="0" y="0"/>
                <a:chExt cx="20000" cy="20000"/>
              </a:xfrm>
            </p:grpSpPr>
            <p:sp>
              <p:nvSpPr>
                <p:cNvPr id="46113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114" name="Line 34"/>
                <p:cNvSpPr>
                  <a:spLocks noChangeShapeType="1"/>
                </p:cNvSpPr>
                <p:nvPr/>
              </p:nvSpPr>
              <p:spPr bwMode="auto">
                <a:xfrm>
                  <a:off x="10138" y="0"/>
                  <a:ext cx="15" cy="200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46115" name="Rectangle 35"/>
              <p:cNvSpPr>
                <a:spLocks noChangeArrowheads="1"/>
              </p:cNvSpPr>
              <p:nvPr/>
            </p:nvSpPr>
            <p:spPr bwMode="auto">
              <a:xfrm>
                <a:off x="3080" y="2059"/>
                <a:ext cx="238" cy="2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pPr algn="ctr">
                  <a:lnSpc>
                    <a:spcPct val="100000"/>
                  </a:lnSpc>
                </a:pPr>
                <a:r>
                  <a:rPr lang="en-US" sz="1000"/>
                  <a:t>C</a:t>
                </a:r>
                <a:endParaRPr lang="en-US" sz="800" b="0"/>
              </a:p>
            </p:txBody>
          </p:sp>
          <p:grpSp>
            <p:nvGrpSpPr>
              <p:cNvPr id="46116" name="Group 36"/>
              <p:cNvGrpSpPr>
                <a:grpSpLocks/>
              </p:cNvGrpSpPr>
              <p:nvPr/>
            </p:nvGrpSpPr>
            <p:grpSpPr bwMode="auto">
              <a:xfrm>
                <a:off x="3580" y="2153"/>
                <a:ext cx="354" cy="72"/>
                <a:chOff x="0" y="0"/>
                <a:chExt cx="19998" cy="20000"/>
              </a:xfrm>
            </p:grpSpPr>
            <p:sp>
              <p:nvSpPr>
                <p:cNvPr id="46117" name="Oval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817" cy="2000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6118" name="Line 38"/>
                <p:cNvSpPr>
                  <a:spLocks noChangeShapeType="1"/>
                </p:cNvSpPr>
                <p:nvPr/>
              </p:nvSpPr>
              <p:spPr bwMode="auto">
                <a:xfrm>
                  <a:off x="2786" y="11321"/>
                  <a:ext cx="17212" cy="1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sp>
          <p:nvSpPr>
            <p:cNvPr id="46119" name="Text Box 39"/>
            <p:cNvSpPr txBox="1">
              <a:spLocks noChangeArrowheads="1"/>
            </p:cNvSpPr>
            <p:nvPr/>
          </p:nvSpPr>
          <p:spPr bwMode="auto">
            <a:xfrm>
              <a:off x="144" y="3120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Head</a:t>
              </a:r>
            </a:p>
          </p:txBody>
        </p:sp>
      </p:grp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2438400" y="304800"/>
            <a:ext cx="4419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ctr" defTabSz="915988" eaLnBrk="0" hangingPunct="0">
              <a:lnSpc>
                <a:spcPct val="85000"/>
              </a:lnSpc>
            </a:pPr>
            <a:r>
              <a:rPr lang="en-US" sz="3600" b="0">
                <a:solidFill>
                  <a:schemeClr val="accent2"/>
                </a:solidFill>
              </a:rPr>
              <a:t>Principles and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457200"/>
            <a:ext cx="2565400" cy="517525"/>
          </a:xfrm>
        </p:spPr>
        <p:txBody>
          <a:bodyPr/>
          <a:lstStyle/>
          <a:p>
            <a:r>
              <a:rPr lang="en-US"/>
              <a:t>Image Scan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762000" y="1524000"/>
            <a:ext cx="5975350" cy="4473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 cellCount ( int r, int c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r&lt;0 | r&gt;=h | c&lt;0 | c&gt;=w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return 0;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if ( image[r][c] == ' ' | image[r][c] == '*'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return 0;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else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image[r][c] = '*';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return cellCount(r+1,c-1)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cellCount(r+1,c  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cellCount(r+1,c+1)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  ,c-1)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1                  + // (r,c)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  ,c+1)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cellCount(r-1,c-1)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cellCount(r-1,c  ) +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       cellCount(r-1,c+1);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// cellCount</a:t>
            </a:r>
          </a:p>
        </p:txBody>
      </p:sp>
      <p:grpSp>
        <p:nvGrpSpPr>
          <p:cNvPr id="65543" name="Group 7"/>
          <p:cNvGrpSpPr>
            <a:grpSpLocks/>
          </p:cNvGrpSpPr>
          <p:nvPr/>
        </p:nvGrpSpPr>
        <p:grpSpPr bwMode="auto">
          <a:xfrm>
            <a:off x="1676400" y="1257300"/>
            <a:ext cx="5791200" cy="876300"/>
            <a:chOff x="1056" y="792"/>
            <a:chExt cx="3648" cy="552"/>
          </a:xfrm>
        </p:grpSpPr>
        <p:sp>
          <p:nvSpPr>
            <p:cNvPr id="65541" name="AutoShape 5"/>
            <p:cNvSpPr>
              <a:spLocks noChangeArrowheads="1"/>
            </p:cNvSpPr>
            <p:nvPr/>
          </p:nvSpPr>
          <p:spPr bwMode="auto">
            <a:xfrm>
              <a:off x="3408" y="792"/>
              <a:ext cx="1296" cy="429"/>
            </a:xfrm>
            <a:prstGeom prst="wedgeRectCallout">
              <a:avLst>
                <a:gd name="adj1" fmla="val -78935"/>
                <a:gd name="adj2" fmla="val 5466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First base case, if we hit the edge of the image.</a:t>
              </a:r>
            </a:p>
          </p:txBody>
        </p:sp>
        <p:sp>
          <p:nvSpPr>
            <p:cNvPr id="65542" name="Rectangle 6"/>
            <p:cNvSpPr>
              <a:spLocks noChangeArrowheads="1"/>
            </p:cNvSpPr>
            <p:nvPr/>
          </p:nvSpPr>
          <p:spPr bwMode="auto">
            <a:xfrm>
              <a:off x="1056" y="1200"/>
              <a:ext cx="196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209800" y="2667000"/>
            <a:ext cx="6324600" cy="1482725"/>
            <a:chOff x="1392" y="1680"/>
            <a:chExt cx="3984" cy="934"/>
          </a:xfrm>
        </p:grpSpPr>
        <p:sp>
          <p:nvSpPr>
            <p:cNvPr id="65544" name="AutoShape 8"/>
            <p:cNvSpPr>
              <a:spLocks noChangeArrowheads="1"/>
            </p:cNvSpPr>
            <p:nvPr/>
          </p:nvSpPr>
          <p:spPr bwMode="auto">
            <a:xfrm>
              <a:off x="4080" y="2064"/>
              <a:ext cx="1296" cy="550"/>
            </a:xfrm>
            <a:prstGeom prst="wedgeRectCallout">
              <a:avLst>
                <a:gd name="adj1" fmla="val -41051"/>
                <a:gd name="adj2" fmla="val -7854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Second base case, if we find a space or a cell we have already processed.</a:t>
              </a:r>
            </a:p>
          </p:txBody>
        </p: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1392" y="1680"/>
              <a:ext cx="2849" cy="2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5549" name="Group 13"/>
          <p:cNvGrpSpPr>
            <a:grpSpLocks/>
          </p:cNvGrpSpPr>
          <p:nvPr/>
        </p:nvGrpSpPr>
        <p:grpSpPr bwMode="auto">
          <a:xfrm>
            <a:off x="304800" y="3352800"/>
            <a:ext cx="4038600" cy="1177925"/>
            <a:chOff x="192" y="2112"/>
            <a:chExt cx="2544" cy="742"/>
          </a:xfrm>
        </p:grpSpPr>
        <p:sp>
          <p:nvSpPr>
            <p:cNvPr id="65547" name="AutoShape 11"/>
            <p:cNvSpPr>
              <a:spLocks noChangeArrowheads="1"/>
            </p:cNvSpPr>
            <p:nvPr/>
          </p:nvSpPr>
          <p:spPr bwMode="auto">
            <a:xfrm>
              <a:off x="192" y="2304"/>
              <a:ext cx="1296" cy="550"/>
            </a:xfrm>
            <a:prstGeom prst="wedgeRectCallout">
              <a:avLst>
                <a:gd name="adj1" fmla="val 62421"/>
                <a:gd name="adj2" fmla="val -8054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Else we found a cell which has not been process, so mark it as processed *.</a:t>
              </a:r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1680" y="2112"/>
              <a:ext cx="105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5552" name="Group 16"/>
          <p:cNvGrpSpPr>
            <a:grpSpLocks/>
          </p:cNvGrpSpPr>
          <p:nvPr/>
        </p:nvGrpSpPr>
        <p:grpSpPr bwMode="auto">
          <a:xfrm>
            <a:off x="762000" y="3886200"/>
            <a:ext cx="5257800" cy="609600"/>
            <a:chOff x="480" y="2448"/>
            <a:chExt cx="3312" cy="384"/>
          </a:xfrm>
        </p:grpSpPr>
        <p:sp>
          <p:nvSpPr>
            <p:cNvPr id="65550" name="AutoShape 14"/>
            <p:cNvSpPr>
              <a:spLocks noChangeArrowheads="1"/>
            </p:cNvSpPr>
            <p:nvPr/>
          </p:nvSpPr>
          <p:spPr bwMode="auto">
            <a:xfrm>
              <a:off x="480" y="2448"/>
              <a:ext cx="1296" cy="308"/>
            </a:xfrm>
            <a:prstGeom prst="wedgeRectCallout">
              <a:avLst>
                <a:gd name="adj1" fmla="val 70602"/>
                <a:gd name="adj2" fmla="val 5097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Count the cell found as +1</a:t>
              </a:r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2064" y="2688"/>
              <a:ext cx="172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5556" name="Group 20"/>
          <p:cNvGrpSpPr>
            <a:grpSpLocks/>
          </p:cNvGrpSpPr>
          <p:nvPr/>
        </p:nvGrpSpPr>
        <p:grpSpPr bwMode="auto">
          <a:xfrm>
            <a:off x="3276600" y="3581400"/>
            <a:ext cx="4572000" cy="1792288"/>
            <a:chOff x="2064" y="2256"/>
            <a:chExt cx="2880" cy="1129"/>
          </a:xfrm>
        </p:grpSpPr>
        <p:sp>
          <p:nvSpPr>
            <p:cNvPr id="65553" name="AutoShape 17"/>
            <p:cNvSpPr>
              <a:spLocks noChangeArrowheads="1"/>
            </p:cNvSpPr>
            <p:nvPr/>
          </p:nvSpPr>
          <p:spPr bwMode="auto">
            <a:xfrm>
              <a:off x="3648" y="3077"/>
              <a:ext cx="1296" cy="308"/>
            </a:xfrm>
            <a:prstGeom prst="wedgeRectCallout">
              <a:avLst>
                <a:gd name="adj1" fmla="val -72606"/>
                <a:gd name="adj2" fmla="val -4946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Recurse to each of the adjacent cells.</a:t>
              </a:r>
            </a:p>
          </p:txBody>
        </p:sp>
        <p:sp>
          <p:nvSpPr>
            <p:cNvPr id="65554" name="Rectangle 18"/>
            <p:cNvSpPr>
              <a:spLocks noChangeArrowheads="1"/>
            </p:cNvSpPr>
            <p:nvPr/>
          </p:nvSpPr>
          <p:spPr bwMode="auto">
            <a:xfrm>
              <a:off x="2064" y="2256"/>
              <a:ext cx="1296" cy="43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2064" y="2832"/>
              <a:ext cx="1296" cy="48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5560" name="Group 24"/>
          <p:cNvGrpSpPr>
            <a:grpSpLocks/>
          </p:cNvGrpSpPr>
          <p:nvPr/>
        </p:nvGrpSpPr>
        <p:grpSpPr bwMode="auto">
          <a:xfrm>
            <a:off x="685800" y="598488"/>
            <a:ext cx="2590800" cy="3211512"/>
            <a:chOff x="432" y="377"/>
            <a:chExt cx="1632" cy="2023"/>
          </a:xfrm>
        </p:grpSpPr>
        <p:sp>
          <p:nvSpPr>
            <p:cNvPr id="65557" name="AutoShape 21"/>
            <p:cNvSpPr>
              <a:spLocks noChangeArrowheads="1"/>
            </p:cNvSpPr>
            <p:nvPr/>
          </p:nvSpPr>
          <p:spPr bwMode="auto">
            <a:xfrm>
              <a:off x="432" y="377"/>
              <a:ext cx="1296" cy="429"/>
            </a:xfrm>
            <a:prstGeom prst="wedgeRectCallout">
              <a:avLst>
                <a:gd name="adj1" fmla="val 21144"/>
                <a:gd name="adj2" fmla="val 86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As each cell is evaluated, the count is returned.</a:t>
              </a:r>
            </a:p>
          </p:txBody>
        </p:sp>
        <p:sp>
          <p:nvSpPr>
            <p:cNvPr id="65558" name="Rectangle 22"/>
            <p:cNvSpPr>
              <a:spLocks noChangeArrowheads="1"/>
            </p:cNvSpPr>
            <p:nvPr/>
          </p:nvSpPr>
          <p:spPr bwMode="auto">
            <a:xfrm>
              <a:off x="1248" y="960"/>
              <a:ext cx="24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5559" name="Rectangle 23"/>
            <p:cNvSpPr>
              <a:spLocks noChangeArrowheads="1"/>
            </p:cNvSpPr>
            <p:nvPr/>
          </p:nvSpPr>
          <p:spPr bwMode="auto">
            <a:xfrm>
              <a:off x="1680" y="2256"/>
              <a:ext cx="38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5561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5562" name="AutoShape 26"/>
          <p:cNvSpPr>
            <a:spLocks noChangeArrowheads="1"/>
          </p:cNvSpPr>
          <p:nvPr/>
        </p:nvSpPr>
        <p:spPr bwMode="auto">
          <a:xfrm>
            <a:off x="3276600" y="5715000"/>
            <a:ext cx="3962400" cy="681038"/>
          </a:xfrm>
          <a:prstGeom prst="wedgeRectCallout">
            <a:avLst>
              <a:gd name="adj1" fmla="val -13662"/>
              <a:gd name="adj2" fmla="val 3148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Progress toward the base case is based on the assumption that the cells in the cluster are finite, thus have an edge.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2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67" tIns="45785" rIns="91567" bIns="45785"/>
          <a:lstStyle/>
          <a:p>
            <a:r>
              <a:rPr lang="en-US"/>
              <a:t>The End</a:t>
            </a:r>
          </a:p>
        </p:txBody>
      </p:sp>
      <p:sp>
        <p:nvSpPr>
          <p:cNvPr id="56323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98700" y="304800"/>
            <a:ext cx="4546600" cy="517525"/>
          </a:xfrm>
        </p:spPr>
        <p:txBody>
          <a:bodyPr/>
          <a:lstStyle/>
          <a:p>
            <a:r>
              <a:rPr lang="en-US"/>
              <a:t>Principles and Rules..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Making progress:</a:t>
            </a:r>
            <a:r>
              <a:rPr lang="en-US"/>
              <a:t> For the cases that are solved recursively, the recursive call must always be to a case that makes progress toward a base case.</a:t>
            </a:r>
          </a:p>
        </p:txBody>
      </p:sp>
      <p:sp>
        <p:nvSpPr>
          <p:cNvPr id="47108" name="Text Box 1028"/>
          <p:cNvSpPr txBox="1">
            <a:spLocks noChangeArrowheads="1"/>
          </p:cNvSpPr>
          <p:nvPr/>
        </p:nvSpPr>
        <p:spPr bwMode="auto">
          <a:xfrm>
            <a:off x="457200" y="2667000"/>
            <a:ext cx="3352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CA" b="0" noProof="1"/>
              <a:t>int f (int x) {</a:t>
            </a:r>
            <a:br>
              <a:rPr lang="en-CA" b="0" noProof="1"/>
            </a:br>
            <a:r>
              <a:rPr lang="en-CA" b="0" noProof="1"/>
              <a:t>   if (x == 0)</a:t>
            </a:r>
            <a:br>
              <a:rPr lang="en-CA" b="0" noProof="1"/>
            </a:br>
            <a:r>
              <a:rPr lang="en-CA" b="0" noProof="1"/>
              <a:t>      return 0</a:t>
            </a:r>
            <a:br>
              <a:rPr lang="en-CA" b="0" noProof="1"/>
            </a:br>
            <a:r>
              <a:rPr lang="en-CA" b="0" noProof="1"/>
              <a:t>   else</a:t>
            </a:r>
            <a:br>
              <a:rPr lang="en-CA" b="0" noProof="1"/>
            </a:br>
            <a:r>
              <a:rPr lang="en-CA" b="0" noProof="1"/>
              <a:t>      return 2*f(x-1)+x*x</a:t>
            </a:r>
          </a:p>
        </p:txBody>
      </p:sp>
      <p:sp>
        <p:nvSpPr>
          <p:cNvPr id="47109" name="Text Box 1029"/>
          <p:cNvSpPr txBox="1">
            <a:spLocks noChangeArrowheads="1"/>
          </p:cNvSpPr>
          <p:nvPr/>
        </p:nvSpPr>
        <p:spPr bwMode="auto">
          <a:xfrm>
            <a:off x="5257800" y="4114800"/>
            <a:ext cx="3581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CA" b="0" noProof="1"/>
              <a:t>PrintList (node ptr){</a:t>
            </a:r>
            <a:br>
              <a:rPr lang="en-CA" b="0" noProof="1"/>
            </a:br>
            <a:r>
              <a:rPr lang="en-CA" b="0" noProof="1"/>
              <a:t>    if (ptr != null) {</a:t>
            </a:r>
            <a:br>
              <a:rPr lang="en-CA" b="0" noProof="1"/>
            </a:br>
            <a:r>
              <a:rPr lang="en-CA" b="0" noProof="1"/>
              <a:t>        print(ptr.data);</a:t>
            </a:r>
            <a:br>
              <a:rPr lang="en-CA" b="0" noProof="1"/>
            </a:br>
            <a:r>
              <a:rPr lang="en-CA" b="0" noProof="1"/>
              <a:t>        PrintList(ptr.next);</a:t>
            </a:r>
            <a:br>
              <a:rPr lang="en-CA" b="0" noProof="1"/>
            </a:br>
            <a:r>
              <a:rPr lang="en-CA" b="0" noProof="1"/>
              <a:t>     }</a:t>
            </a:r>
            <a:br>
              <a:rPr lang="en-CA" b="0" noProof="1"/>
            </a:br>
            <a:r>
              <a:rPr lang="en-CA" b="0" noProof="1"/>
              <a:t>} </a:t>
            </a:r>
          </a:p>
        </p:txBody>
      </p:sp>
      <p:sp>
        <p:nvSpPr>
          <p:cNvPr id="47110" name="AutoShape 1030"/>
          <p:cNvSpPr>
            <a:spLocks/>
          </p:cNvSpPr>
          <p:nvPr/>
        </p:nvSpPr>
        <p:spPr bwMode="auto">
          <a:xfrm>
            <a:off x="3886200" y="2805113"/>
            <a:ext cx="2895600" cy="650875"/>
          </a:xfrm>
          <a:prstGeom prst="borderCallout2">
            <a:avLst>
              <a:gd name="adj1" fmla="val 13741"/>
              <a:gd name="adj2" fmla="val -2630"/>
              <a:gd name="adj3" fmla="val 13741"/>
              <a:gd name="adj4" fmla="val -21764"/>
              <a:gd name="adj5" fmla="val 114694"/>
              <a:gd name="adj6" fmla="val -417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/>
              <a:t>X is reduced toward the base case.</a:t>
            </a:r>
          </a:p>
        </p:txBody>
      </p:sp>
      <p:sp>
        <p:nvSpPr>
          <p:cNvPr id="47111" name="AutoShape 1031"/>
          <p:cNvSpPr>
            <a:spLocks/>
          </p:cNvSpPr>
          <p:nvPr/>
        </p:nvSpPr>
        <p:spPr bwMode="auto">
          <a:xfrm>
            <a:off x="865188" y="5041900"/>
            <a:ext cx="3200400" cy="925513"/>
          </a:xfrm>
          <a:prstGeom prst="borderCallout2">
            <a:avLst>
              <a:gd name="adj1" fmla="val 12352"/>
              <a:gd name="adj2" fmla="val 102380"/>
              <a:gd name="adj3" fmla="val 12352"/>
              <a:gd name="adj4" fmla="val 132241"/>
              <a:gd name="adj5" fmla="val 8403"/>
              <a:gd name="adj6" fmla="val 1507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/>
              <a:t>We assume that ptr.next will take us toward the end of the list, hence a null pointer.</a:t>
            </a:r>
          </a:p>
        </p:txBody>
      </p:sp>
      <p:sp>
        <p:nvSpPr>
          <p:cNvPr id="47112" name="Freeform 1032"/>
          <p:cNvSpPr>
            <a:spLocks/>
          </p:cNvSpPr>
          <p:nvPr/>
        </p:nvSpPr>
        <p:spPr bwMode="auto">
          <a:xfrm>
            <a:off x="533400" y="3581400"/>
            <a:ext cx="8001000" cy="1270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160" y="720"/>
              </a:cxn>
              <a:cxn ang="0">
                <a:pos x="2976" y="240"/>
              </a:cxn>
              <a:cxn ang="0">
                <a:pos x="5040" y="0"/>
              </a:cxn>
            </a:cxnLst>
            <a:rect l="0" t="0" r="r" b="b"/>
            <a:pathLst>
              <a:path w="5040" h="800">
                <a:moveTo>
                  <a:pt x="0" y="720"/>
                </a:moveTo>
                <a:cubicBezTo>
                  <a:pt x="832" y="760"/>
                  <a:pt x="1664" y="800"/>
                  <a:pt x="2160" y="720"/>
                </a:cubicBezTo>
                <a:cubicBezTo>
                  <a:pt x="2656" y="640"/>
                  <a:pt x="2496" y="360"/>
                  <a:pt x="2976" y="240"/>
                </a:cubicBezTo>
                <a:cubicBezTo>
                  <a:pt x="3456" y="120"/>
                  <a:pt x="4696" y="40"/>
                  <a:pt x="504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79700" y="909638"/>
            <a:ext cx="3784600" cy="517525"/>
          </a:xfrm>
        </p:spPr>
        <p:txBody>
          <a:bodyPr/>
          <a:lstStyle/>
          <a:p>
            <a:pPr defTabSz="914400"/>
            <a:r>
              <a:rPr lang="en-US"/>
              <a:t>Method Execution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method invocation</a:t>
            </a:r>
          </a:p>
          <a:p>
            <a:pPr marL="685800" lvl="1" indent="-228600" defTabSz="914400"/>
            <a:r>
              <a:rPr lang="en-US"/>
              <a:t>suspend method</a:t>
            </a:r>
          </a:p>
          <a:p>
            <a:pPr marL="685800" lvl="1" indent="-228600" defTabSz="914400"/>
            <a:r>
              <a:rPr lang="en-US"/>
              <a:t>pass parameters</a:t>
            </a:r>
          </a:p>
          <a:p>
            <a:pPr marL="685800" lvl="1" indent="-228600" defTabSz="914400"/>
            <a:r>
              <a:rPr lang="en-US"/>
              <a:t>execute called method</a:t>
            </a:r>
          </a:p>
          <a:p>
            <a:pPr marL="685800" lvl="1" indent="-228600" defTabSz="914400"/>
            <a:r>
              <a:rPr lang="en-US"/>
              <a:t>reactivate calling method</a:t>
            </a:r>
          </a:p>
          <a:p>
            <a:pPr defTabSz="914400"/>
            <a:r>
              <a:rPr lang="en-US"/>
              <a:t>storage for local variables &amp; formal parameters</a:t>
            </a:r>
          </a:p>
          <a:p>
            <a:pPr marL="685800" lvl="1" indent="-228600" defTabSz="914400"/>
            <a:r>
              <a:rPr lang="en-US"/>
              <a:t>separate storage for each invocation?</a:t>
            </a:r>
          </a:p>
          <a:p>
            <a:pPr marL="1143000" lvl="2" defTabSz="914400"/>
            <a:r>
              <a:rPr lang="en-US"/>
              <a:t>if not one invocation interferes with another – poor abstraction</a:t>
            </a:r>
          </a:p>
          <a:p>
            <a:pPr marL="685800" lvl="1" indent="-228600" defTabSz="914400"/>
            <a:r>
              <a:rPr lang="en-US"/>
              <a:t>somewhat more complex than original memory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909638"/>
            <a:ext cx="45720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Memory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773238"/>
            <a:ext cx="7172325" cy="4122737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requirements</a:t>
            </a:r>
          </a:p>
          <a:p>
            <a:pPr marL="685800" lvl="1" indent="-228600" defTabSz="914400"/>
            <a:r>
              <a:rPr lang="en-US"/>
              <a:t>new storage for locals &amp; parameters</a:t>
            </a:r>
          </a:p>
          <a:p>
            <a:pPr marL="685800" lvl="1" indent="-228600" defTabSz="914400"/>
            <a:r>
              <a:rPr lang="en-US"/>
              <a:t>return point</a:t>
            </a:r>
          </a:p>
          <a:p>
            <a:pPr marL="1143000" lvl="2" defTabSz="914400"/>
            <a:r>
              <a:rPr lang="en-US"/>
              <a:t>could be called from more than one place</a:t>
            </a:r>
          </a:p>
          <a:p>
            <a:pPr marL="685800" lvl="1" indent="-228600" defTabSz="914400"/>
            <a:r>
              <a:rPr lang="en-US"/>
              <a:t>allocate storage on demand</a:t>
            </a:r>
          </a:p>
          <a:p>
            <a:pPr marL="1143000" lvl="2" defTabSz="914400"/>
            <a:r>
              <a:rPr lang="en-US"/>
              <a:t>at method call</a:t>
            </a:r>
          </a:p>
          <a:p>
            <a:pPr defTabSz="914400"/>
            <a:r>
              <a:rPr lang="en-US"/>
              <a:t>activation record (AR)</a:t>
            </a:r>
          </a:p>
          <a:p>
            <a:pPr marL="685800" lvl="1" indent="-228600" defTabSz="914400"/>
            <a:r>
              <a:rPr lang="en-US"/>
              <a:t>block of storage for method invocation to use</a:t>
            </a:r>
          </a:p>
          <a:p>
            <a:pPr marL="685800" lvl="1" indent="-228600" defTabSz="914400"/>
            <a:r>
              <a:rPr lang="en-US"/>
              <a:t>represents method activation</a:t>
            </a:r>
          </a:p>
          <a:p>
            <a:pPr marL="685800" lvl="1" indent="-228600" defTabSz="914400"/>
            <a:r>
              <a:rPr lang="en-US"/>
              <a:t>storage for all local variables, parameters, return point and other</a:t>
            </a:r>
          </a:p>
          <a:p>
            <a:pPr marL="685800" lvl="1" indent="-228600" defTabSz="914400"/>
            <a:r>
              <a:rPr lang="en-US"/>
              <a:t>allocated at call, freed at return</a:t>
            </a:r>
          </a:p>
          <a:p>
            <a:pPr marL="685800" lvl="1" indent="-228600" defTabSz="914400"/>
            <a:r>
              <a:rPr lang="en-US"/>
              <a:t>method execution</a:t>
            </a:r>
          </a:p>
          <a:p>
            <a:pPr marL="1143000" lvl="2" defTabSz="914400"/>
            <a:r>
              <a:rPr lang="en-US"/>
              <a:t>note: locals become undefined at each call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51275" y="57340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76450" y="534988"/>
            <a:ext cx="4978400" cy="517525"/>
          </a:xfrm>
        </p:spPr>
        <p:txBody>
          <a:bodyPr/>
          <a:lstStyle/>
          <a:p>
            <a:pPr defTabSz="914400"/>
            <a:r>
              <a:rPr lang="en-US"/>
              <a:t>Activation Record Stack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1220788"/>
            <a:ext cx="7172325" cy="4122737"/>
          </a:xfrm>
        </p:spPr>
        <p:txBody>
          <a:bodyPr/>
          <a:lstStyle/>
          <a:p>
            <a:pPr defTabSz="914400"/>
            <a:r>
              <a:rPr lang="en-US"/>
              <a:t>method call/return pattern</a:t>
            </a:r>
          </a:p>
          <a:p>
            <a:pPr marL="685800" lvl="1" indent="-228600" defTabSz="914400"/>
            <a:r>
              <a:rPr lang="en-US"/>
              <a:t>LIFO</a:t>
            </a:r>
          </a:p>
          <a:p>
            <a:pPr defTabSz="914400"/>
            <a:r>
              <a:rPr lang="en-US"/>
              <a:t>ARs are stacked</a:t>
            </a:r>
          </a:p>
          <a:p>
            <a:pPr marL="685800" lvl="1" indent="-228600" defTabSz="914400"/>
            <a:r>
              <a:rPr lang="en-US"/>
              <a:t>push at call</a:t>
            </a:r>
          </a:p>
          <a:p>
            <a:pPr marL="685800" lvl="1" indent="-228600" defTabSz="914400"/>
            <a:r>
              <a:rPr lang="en-US"/>
              <a:t>pop at return</a:t>
            </a:r>
          </a:p>
          <a:p>
            <a:pPr marL="685800" lvl="1" indent="-228600" defTabSz="914400"/>
            <a:r>
              <a:rPr lang="en-US"/>
              <a:t>top AR stack visible</a:t>
            </a:r>
          </a:p>
          <a:p>
            <a:pPr defTabSz="914400"/>
            <a:r>
              <a:rPr lang="en-US"/>
              <a:t>memory allocation</a:t>
            </a:r>
          </a:p>
          <a:p>
            <a:pPr marL="685800" lvl="1" indent="-228600" defTabSz="914400"/>
            <a:r>
              <a:rPr lang="en-US"/>
              <a:t>stack represented in an array (memory)</a:t>
            </a:r>
          </a:p>
          <a:p>
            <a:pPr marL="1143000" lvl="2" defTabSz="914400"/>
            <a:r>
              <a:rPr lang="en-US"/>
              <a:t>hardware support</a:t>
            </a:r>
          </a:p>
          <a:p>
            <a:pPr marL="685800" lvl="1" indent="-228600" defTabSz="914400"/>
            <a:r>
              <a:rPr lang="en-US"/>
              <a:t>code</a:t>
            </a:r>
          </a:p>
          <a:p>
            <a:pPr marL="1143000" lvl="2" defTabSz="914400"/>
            <a:r>
              <a:rPr lang="en-US"/>
              <a:t>fixed size</a:t>
            </a:r>
          </a:p>
          <a:p>
            <a:pPr marL="685800" lvl="1" indent="-228600" defTabSz="914400"/>
            <a:r>
              <a:rPr lang="en-US"/>
              <a:t>stack</a:t>
            </a:r>
          </a:p>
          <a:p>
            <a:pPr marL="1143000" lvl="2" defTabSz="914400"/>
            <a:r>
              <a:rPr lang="en-US"/>
              <a:t>grows/shrinks in method/return call pattern</a:t>
            </a:r>
          </a:p>
          <a:p>
            <a:pPr marL="685800" lvl="1" indent="-228600" defTabSz="914400"/>
            <a:r>
              <a:rPr lang="en-US"/>
              <a:t>heap</a:t>
            </a:r>
          </a:p>
          <a:p>
            <a:pPr marL="1143000" lvl="2" defTabSz="914400"/>
            <a:r>
              <a:rPr lang="en-US"/>
              <a:t>dynamic allocation of objects</a:t>
            </a:r>
          </a:p>
          <a:p>
            <a:pPr marL="1143000" lvl="2" defTabSz="914400"/>
            <a:r>
              <a:rPr lang="en-US"/>
              <a:t>may grow/shrink according to allocation demands</a:t>
            </a:r>
          </a:p>
        </p:txBody>
      </p:sp>
      <p:sp>
        <p:nvSpPr>
          <p:cNvPr id="133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1268413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9475" y="32131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1P03</Template>
  <TotalTime>1136</TotalTime>
  <Words>1490</Words>
  <Application>Microsoft Office PowerPoint</Application>
  <PresentationFormat>On-screen Show (4:3)</PresentationFormat>
  <Paragraphs>394</Paragraphs>
  <Slides>51</Slides>
  <Notes>0</Notes>
  <HiddenSlides>27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Times New Roman</vt:lpstr>
      <vt:lpstr>Book Antiqua</vt:lpstr>
      <vt:lpstr>Symbol</vt:lpstr>
      <vt:lpstr>Courier New</vt:lpstr>
      <vt:lpstr>1P03</vt:lpstr>
      <vt:lpstr>Microsoft Word Document</vt:lpstr>
      <vt:lpstr>Recursion Recursion Recursion Recursion Recursion Recursion Recursion Recursion Recursion</vt:lpstr>
      <vt:lpstr>Recursion</vt:lpstr>
      <vt:lpstr>Recursive Methods</vt:lpstr>
      <vt:lpstr>Principles and Rules</vt:lpstr>
      <vt:lpstr>Slide 5</vt:lpstr>
      <vt:lpstr>Principles and Rules..</vt:lpstr>
      <vt:lpstr>Method Execution</vt:lpstr>
      <vt:lpstr>Memory Management</vt:lpstr>
      <vt:lpstr>Activation Record Stack</vt:lpstr>
      <vt:lpstr>What the Machine does - Call Entry</vt:lpstr>
      <vt:lpstr>What the Machine does - Call Return</vt:lpstr>
      <vt:lpstr>Example of Recursion</vt:lpstr>
      <vt:lpstr>Slide 13</vt:lpstr>
      <vt:lpstr>Pattern of Recursive Execution</vt:lpstr>
      <vt:lpstr>Recognizing Recursive Problems</vt:lpstr>
      <vt:lpstr>Recursive Algorithms</vt:lpstr>
      <vt:lpstr>Recursion vs Iteration</vt:lpstr>
      <vt:lpstr>Examples</vt:lpstr>
      <vt:lpstr>Recursion v.s. Iteration.</vt:lpstr>
      <vt:lpstr>Fibonacci Numbers</vt:lpstr>
      <vt:lpstr>Call Tree for fib(5) http://www2.hig.no/~algmet/animate.html</vt:lpstr>
      <vt:lpstr>Design Rule</vt:lpstr>
      <vt:lpstr>Applying of Recursion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Fibonacci Numbers</vt:lpstr>
      <vt:lpstr>Koch Curve</vt:lpstr>
      <vt:lpstr>Koch Curve.</vt:lpstr>
      <vt:lpstr>Koch Curve..</vt:lpstr>
      <vt:lpstr>Image Scan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Recursion</dc:title>
  <dc:creator>Hughes</dc:creator>
  <cp:lastModifiedBy>Dave Bockus</cp:lastModifiedBy>
  <cp:revision>28</cp:revision>
  <cp:lastPrinted>2004-03-03T21:16:21Z</cp:lastPrinted>
  <dcterms:created xsi:type="dcterms:W3CDTF">2003-03-01T01:02:33Z</dcterms:created>
  <dcterms:modified xsi:type="dcterms:W3CDTF">2013-02-27T19:03:42Z</dcterms:modified>
</cp:coreProperties>
</file>