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99" r:id="rId8"/>
    <p:sldId id="274" r:id="rId9"/>
    <p:sldId id="275" r:id="rId10"/>
    <p:sldId id="281" r:id="rId11"/>
    <p:sldId id="282" r:id="rId12"/>
    <p:sldId id="283" r:id="rId13"/>
    <p:sldId id="298" r:id="rId14"/>
    <p:sldId id="284" r:id="rId15"/>
    <p:sldId id="285" r:id="rId16"/>
    <p:sldId id="280" r:id="rId17"/>
  </p:sldIdLst>
  <p:sldSz cx="9144000" cy="6858000" type="screen4x3"/>
  <p:notesSz cx="6934200" cy="9234488"/>
  <p:defaultTextStyle>
    <a:defPPr>
      <a:defRPr lang="en-US"/>
    </a:defPPr>
    <a:lvl1pPr algn="l" rtl="0" fontAlgn="base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620" y="-8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1698" y="-54"/>
      </p:cViewPr>
      <p:guideLst>
        <p:guide orient="horz" pos="2908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 defTabSz="923925">
              <a:lnSpc>
                <a:spcPct val="100000"/>
              </a:lnSpc>
              <a:defRPr sz="1200" b="0"/>
            </a:lvl1pPr>
          </a:lstStyle>
          <a:p>
            <a:r>
              <a:rPr lang="en-US"/>
              <a:t>COSC 1P03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7475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 algn="r" defTabSz="923925">
              <a:lnSpc>
                <a:spcPct val="100000"/>
              </a:lnSpc>
              <a:defRPr sz="1200" b="0"/>
            </a:lvl1pPr>
          </a:lstStyle>
          <a:p>
            <a:r>
              <a:rPr lang="en-US"/>
              <a:t>Data Structures and Abstraction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0938"/>
            <a:ext cx="3005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 defTabSz="923925">
              <a:lnSpc>
                <a:spcPct val="100000"/>
              </a:lnSpc>
              <a:defRPr sz="1200" b="0"/>
            </a:lvl1pPr>
          </a:lstStyle>
          <a:p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865313" y="8772525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 algn="ctr" defTabSz="923925">
              <a:lnSpc>
                <a:spcPct val="100000"/>
              </a:lnSpc>
              <a:defRPr sz="1200" b="0"/>
            </a:lvl1pPr>
          </a:lstStyle>
          <a:p>
            <a:r>
              <a:rPr lang="en-US"/>
              <a:t>9.</a:t>
            </a:r>
            <a:fld id="{EED83B97-8291-4709-96BD-CC588C6BC11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 defTabSz="923925">
              <a:lnSpc>
                <a:spcPct val="100000"/>
              </a:lnSpc>
              <a:defRPr sz="1200" b="0"/>
            </a:lvl1pPr>
          </a:lstStyle>
          <a:p>
            <a:r>
              <a:rPr lang="en-US"/>
              <a:t>COSC 1P03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 algn="r" defTabSz="923925">
              <a:lnSpc>
                <a:spcPct val="100000"/>
              </a:lnSpc>
              <a:defRPr sz="1200" b="0"/>
            </a:lvl1pPr>
          </a:lstStyle>
          <a:p>
            <a:r>
              <a:rPr lang="en-US"/>
              <a:t>2002/03</a:t>
            </a:r>
          </a:p>
        </p:txBody>
      </p:sp>
      <p:sp>
        <p:nvSpPr>
          <p:cNvPr id="348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58875" y="692150"/>
            <a:ext cx="4618038" cy="346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86263"/>
            <a:ext cx="5546725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0938"/>
            <a:ext cx="3005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 defTabSz="923925">
              <a:lnSpc>
                <a:spcPct val="100000"/>
              </a:lnSpc>
              <a:defRPr sz="1200" b="0"/>
            </a:lvl1pPr>
          </a:lstStyle>
          <a:p>
            <a:endParaRPr 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936750" y="8772525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 algn="ctr" defTabSz="923925">
              <a:lnSpc>
                <a:spcPct val="100000"/>
              </a:lnSpc>
              <a:defRPr sz="1200" b="0"/>
            </a:lvl1pPr>
          </a:lstStyle>
          <a:p>
            <a:r>
              <a:rPr lang="en-US"/>
              <a:t>9.</a:t>
            </a:r>
            <a:fld id="{A8CCED67-B7A1-4252-A57C-6836CE0AD4A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COSC 1P03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2002/03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9.</a:t>
            </a:r>
            <a:fld id="{82C2C011-98A3-4BE0-A6FB-FD6AB64E291D}" type="slidenum">
              <a:rPr lang="en-US"/>
              <a:pPr/>
              <a:t>1</a:t>
            </a:fld>
            <a:endParaRPr lang="en-US"/>
          </a:p>
        </p:txBody>
      </p:sp>
      <p:sp>
        <p:nvSpPr>
          <p:cNvPr id="36866" name="Rectangle 2"/>
          <p:cNvSpPr>
            <a:spLocks noRot="1" noChangeArrowheads="1" noTextEdit="1"/>
          </p:cNvSpPr>
          <p:nvPr>
            <p:ph type="sldImg"/>
          </p:nvPr>
        </p:nvSpPr>
        <p:spPr/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COSC 1P03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2002/03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9.</a:t>
            </a:r>
            <a:fld id="{E73075E0-9243-4FE6-8E63-4CF8E52B48B9}" type="slidenum">
              <a:rPr lang="en-US"/>
              <a:pPr/>
              <a:t>7</a:t>
            </a:fld>
            <a:endParaRPr lang="en-US"/>
          </a:p>
        </p:txBody>
      </p:sp>
      <p:sp>
        <p:nvSpPr>
          <p:cNvPr id="66562" name="Rectangle 2"/>
          <p:cNvSpPr>
            <a:spLocks noRot="1" noChangeArrowheads="1" noTextEdit="1"/>
          </p:cNvSpPr>
          <p:nvPr>
            <p:ph type="sldImg"/>
          </p:nvPr>
        </p:nvSpPr>
        <p:spPr/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5875" y="909638"/>
            <a:ext cx="1792288" cy="5191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85838" y="909638"/>
            <a:ext cx="5227637" cy="5191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85838" y="909638"/>
            <a:ext cx="7172325" cy="5191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5838" y="1978025"/>
            <a:ext cx="3509962" cy="4122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78025"/>
            <a:ext cx="3509963" cy="4122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184150" y="234950"/>
            <a:ext cx="8775700" cy="6489700"/>
          </a:xfrm>
          <a:prstGeom prst="roundRect">
            <a:avLst>
              <a:gd name="adj" fmla="val 12495"/>
            </a:avLst>
          </a:prstGeom>
          <a:noFill/>
          <a:ln w="76200">
            <a:pattFill prst="pct50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 useBgFill="1">
        <p:nvSpPr>
          <p:cNvPr id="4099" name="Rectangle 3"/>
          <p:cNvSpPr>
            <a:spLocks noChangeArrowheads="1"/>
          </p:cNvSpPr>
          <p:nvPr/>
        </p:nvSpPr>
        <p:spPr bwMode="auto">
          <a:xfrm>
            <a:off x="820738" y="133350"/>
            <a:ext cx="1106487" cy="242888"/>
          </a:xfrm>
          <a:prstGeom prst="rect">
            <a:avLst/>
          </a:prstGeom>
          <a:ln w="12700">
            <a:noFill/>
            <a:miter lim="800000"/>
            <a:headEnd/>
            <a:tailEnd/>
          </a:ln>
          <a:effectLst/>
        </p:spPr>
        <p:txBody>
          <a:bodyPr wrap="none" lIns="63588" tIns="25435" rIns="63588" bIns="25435">
            <a:spAutoFit/>
          </a:bodyPr>
          <a:lstStyle/>
          <a:p>
            <a:pPr defTabSz="915988" eaLnBrk="0" hangingPunct="0"/>
            <a:r>
              <a:rPr lang="en-US" sz="1400" b="0"/>
              <a:t>COSC 1P03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505200" y="909638"/>
            <a:ext cx="2133600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63588" tIns="25435" rIns="63588" bIns="25435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Slide Title</a:t>
            </a:r>
          </a:p>
        </p:txBody>
      </p:sp>
      <p:sp useBgFill="1">
        <p:nvSpPr>
          <p:cNvPr id="4101" name="Rectangle 5"/>
          <p:cNvSpPr>
            <a:spLocks noChangeArrowheads="1"/>
          </p:cNvSpPr>
          <p:nvPr/>
        </p:nvSpPr>
        <p:spPr bwMode="auto">
          <a:xfrm>
            <a:off x="5702300" y="6615113"/>
            <a:ext cx="2640013" cy="242887"/>
          </a:xfrm>
          <a:prstGeom prst="rect">
            <a:avLst/>
          </a:prstGeom>
          <a:ln w="0">
            <a:noFill/>
            <a:miter lim="800000"/>
            <a:headEnd/>
            <a:tailEnd/>
          </a:ln>
          <a:effectLst/>
        </p:spPr>
        <p:txBody>
          <a:bodyPr wrap="none" lIns="63588" tIns="25435" rIns="63588" bIns="25435">
            <a:spAutoFit/>
          </a:bodyPr>
          <a:lstStyle/>
          <a:p>
            <a:pPr algn="r" defTabSz="915988" eaLnBrk="0" hangingPunct="0"/>
            <a:r>
              <a:rPr lang="en-US" sz="1400" b="0"/>
              <a:t>Data Structures and Abstraction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8629650" y="6584950"/>
            <a:ext cx="439738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88" tIns="25435" rIns="63588" bIns="25435">
            <a:spAutoFit/>
          </a:bodyPr>
          <a:lstStyle/>
          <a:p>
            <a:pPr defTabSz="915988" eaLnBrk="0" hangingPunct="0">
              <a:lnSpc>
                <a:spcPct val="97000"/>
              </a:lnSpc>
            </a:pPr>
            <a:r>
              <a:rPr lang="en-US" sz="1200" b="0"/>
              <a:t>9.</a:t>
            </a:r>
            <a:fld id="{71FEFABE-1988-4160-AE20-F6FAC3CE8340}" type="slidenum">
              <a:rPr lang="en-US" sz="1200" b="0"/>
              <a:pPr defTabSz="915988" eaLnBrk="0" hangingPunct="0">
                <a:lnSpc>
                  <a:spcPct val="97000"/>
                </a:lnSpc>
              </a:pPr>
              <a:t>‹#›</a:t>
            </a:fld>
            <a:endParaRPr lang="en-US" sz="1200" b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85838" y="1978025"/>
            <a:ext cx="7172325" cy="412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615" tIns="44513" rIns="90615" bIns="445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+mj-lt"/>
          <a:ea typeface="+mj-ea"/>
          <a:cs typeface="+mj-cs"/>
        </a:defRPr>
      </a:lvl1pPr>
      <a:lvl2pPr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2pPr>
      <a:lvl3pPr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3pPr>
      <a:lvl4pPr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4pPr>
      <a:lvl5pPr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5pPr>
      <a:lvl6pPr marL="457200"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6pPr>
      <a:lvl7pPr marL="914400"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7pPr>
      <a:lvl8pPr marL="1371600"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8pPr>
      <a:lvl9pPr marL="1828800"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9pPr>
    </p:titleStyle>
    <p:bodyStyle>
      <a:lvl1pPr marL="285750" indent="-285750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Symbol" pitchFamily="18" charset="2"/>
        <a:buChar char="·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687388" indent="-230188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Symbol" pitchFamily="18" charset="2"/>
        <a:buChar char="-"/>
        <a:defRPr>
          <a:solidFill>
            <a:schemeClr val="tx1"/>
          </a:solidFill>
          <a:latin typeface="+mn-lt"/>
        </a:defRPr>
      </a:lvl2pPr>
      <a:lvl3pPr marL="1144588" indent="-228600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Symbol" pitchFamily="18" charset="2"/>
        <a:buChar char="°"/>
        <a:defRPr>
          <a:solidFill>
            <a:schemeClr val="tx1"/>
          </a:solidFill>
          <a:latin typeface="+mn-lt"/>
        </a:defRPr>
      </a:lvl3pPr>
      <a:lvl4pPr marL="1543050" indent="-169863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Symbol" pitchFamily="18" charset="2"/>
        <a:buChar char="×"/>
        <a:defRPr>
          <a:solidFill>
            <a:schemeClr val="tx1"/>
          </a:solidFill>
          <a:latin typeface="+mn-lt"/>
        </a:defRPr>
      </a:lvl4pPr>
      <a:lvl5pPr marL="2003425" indent="-171450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>
          <a:solidFill>
            <a:schemeClr val="tx1"/>
          </a:solidFill>
          <a:latin typeface="+mn-lt"/>
        </a:defRPr>
      </a:lvl5pPr>
      <a:lvl6pPr marL="2460625" indent="-171450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2917825" indent="-171450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3375025" indent="-171450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3832225" indent="-171450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4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slide" Target="slid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slide" Target="slide2.xml"/><Relationship Id="rId4" Type="http://schemas.openxmlformats.org/officeDocument/2006/relationships/oleObject" Target="../embeddings/Microsoft_Office_Word_97_-_2003_Document1.doc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slide" Target="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53629" y="2130425"/>
            <a:ext cx="2436742" cy="522265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Queue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b="1">
                <a:latin typeface="Arial" charset="0"/>
              </a:rPr>
              <a:t>Whenever you are asked if you can do a job, tell 'em, "Certainly, I can!" Then get busy and find out how to do it.</a:t>
            </a:r>
          </a:p>
          <a:p>
            <a:pPr algn="l"/>
            <a:r>
              <a:rPr lang="en-US" b="1">
                <a:latin typeface="Arial" charset="0"/>
              </a:rPr>
              <a:t>			Theodore Roosevelt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457200"/>
            <a:ext cx="3403600" cy="517525"/>
          </a:xfrm>
        </p:spPr>
        <p:txBody>
          <a:bodyPr/>
          <a:lstStyle/>
          <a:p>
            <a:r>
              <a:rPr lang="en-US"/>
              <a:t>Queue Example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1524000" y="1447800"/>
            <a:ext cx="2286000" cy="4206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Input: 1 2 3 4 5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4648200" y="1447800"/>
            <a:ext cx="2743200" cy="4206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Output: 1 2 3 4 5</a:t>
            </a:r>
          </a:p>
        </p:txBody>
      </p:sp>
      <p:sp>
        <p:nvSpPr>
          <p:cNvPr id="39941" name="AutoShape 5"/>
          <p:cNvSpPr>
            <a:spLocks noChangeArrowheads="1"/>
          </p:cNvSpPr>
          <p:nvPr/>
        </p:nvSpPr>
        <p:spPr bwMode="auto">
          <a:xfrm>
            <a:off x="3810000" y="1600200"/>
            <a:ext cx="762000" cy="152400"/>
          </a:xfrm>
          <a:prstGeom prst="rightArrow">
            <a:avLst>
              <a:gd name="adj1" fmla="val 50000"/>
              <a:gd name="adj2" fmla="val 125000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1600200" y="5105400"/>
            <a:ext cx="9906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1</a:t>
            </a:r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2819400" y="5105400"/>
            <a:ext cx="9906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2</a:t>
            </a:r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3962400" y="5105400"/>
            <a:ext cx="9906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3</a:t>
            </a:r>
          </a:p>
        </p:txBody>
      </p:sp>
      <p:sp>
        <p:nvSpPr>
          <p:cNvPr id="39945" name="Rectangle 9"/>
          <p:cNvSpPr>
            <a:spLocks noChangeArrowheads="1"/>
          </p:cNvSpPr>
          <p:nvPr/>
        </p:nvSpPr>
        <p:spPr bwMode="auto">
          <a:xfrm>
            <a:off x="5181600" y="5105400"/>
            <a:ext cx="9906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4</a:t>
            </a:r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6400800" y="5105400"/>
            <a:ext cx="9906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5</a:t>
            </a:r>
          </a:p>
        </p:txBody>
      </p:sp>
      <p:sp>
        <p:nvSpPr>
          <p:cNvPr id="39947" name="AutoShape 11"/>
          <p:cNvSpPr>
            <a:spLocks noChangeArrowheads="1"/>
          </p:cNvSpPr>
          <p:nvPr/>
        </p:nvSpPr>
        <p:spPr bwMode="auto">
          <a:xfrm rot="5400000">
            <a:off x="2209800" y="2209800"/>
            <a:ext cx="762000" cy="152400"/>
          </a:xfrm>
          <a:prstGeom prst="leftArrow">
            <a:avLst>
              <a:gd name="adj1" fmla="val 50000"/>
              <a:gd name="adj2" fmla="val 125000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9948" name="AutoShape 12"/>
          <p:cNvSpPr>
            <a:spLocks noChangeArrowheads="1"/>
          </p:cNvSpPr>
          <p:nvPr/>
        </p:nvSpPr>
        <p:spPr bwMode="auto">
          <a:xfrm rot="5400000">
            <a:off x="2438400" y="2209800"/>
            <a:ext cx="762000" cy="152400"/>
          </a:xfrm>
          <a:prstGeom prst="leftArrow">
            <a:avLst>
              <a:gd name="adj1" fmla="val 50000"/>
              <a:gd name="adj2" fmla="val 125000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9949" name="AutoShape 13"/>
          <p:cNvSpPr>
            <a:spLocks noChangeArrowheads="1"/>
          </p:cNvSpPr>
          <p:nvPr/>
        </p:nvSpPr>
        <p:spPr bwMode="auto">
          <a:xfrm rot="5400000">
            <a:off x="2667000" y="2209800"/>
            <a:ext cx="762000" cy="152400"/>
          </a:xfrm>
          <a:prstGeom prst="leftArrow">
            <a:avLst>
              <a:gd name="adj1" fmla="val 50000"/>
              <a:gd name="adj2" fmla="val 125000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9950" name="AutoShape 14"/>
          <p:cNvSpPr>
            <a:spLocks noChangeArrowheads="1"/>
          </p:cNvSpPr>
          <p:nvPr/>
        </p:nvSpPr>
        <p:spPr bwMode="auto">
          <a:xfrm rot="5400000">
            <a:off x="2895600" y="2209800"/>
            <a:ext cx="762000" cy="152400"/>
          </a:xfrm>
          <a:prstGeom prst="leftArrow">
            <a:avLst>
              <a:gd name="adj1" fmla="val 50000"/>
              <a:gd name="adj2" fmla="val 125000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9951" name="AutoShape 15"/>
          <p:cNvSpPr>
            <a:spLocks noChangeArrowheads="1"/>
          </p:cNvSpPr>
          <p:nvPr/>
        </p:nvSpPr>
        <p:spPr bwMode="auto">
          <a:xfrm rot="5400000">
            <a:off x="3124200" y="2209800"/>
            <a:ext cx="762000" cy="152400"/>
          </a:xfrm>
          <a:prstGeom prst="leftArrow">
            <a:avLst>
              <a:gd name="adj1" fmla="val 50000"/>
              <a:gd name="adj2" fmla="val 125000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9952" name="AutoShape 16"/>
          <p:cNvSpPr>
            <a:spLocks noChangeArrowheads="1"/>
          </p:cNvSpPr>
          <p:nvPr/>
        </p:nvSpPr>
        <p:spPr bwMode="auto">
          <a:xfrm rot="5400000">
            <a:off x="5562600" y="2209800"/>
            <a:ext cx="762000" cy="152400"/>
          </a:xfrm>
          <a:prstGeom prst="leftArrow">
            <a:avLst>
              <a:gd name="adj1" fmla="val 50000"/>
              <a:gd name="adj2" fmla="val 125000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9953" name="AutoShape 17"/>
          <p:cNvSpPr>
            <a:spLocks noChangeArrowheads="1"/>
          </p:cNvSpPr>
          <p:nvPr/>
        </p:nvSpPr>
        <p:spPr bwMode="auto">
          <a:xfrm rot="5400000">
            <a:off x="5791200" y="2209800"/>
            <a:ext cx="762000" cy="152400"/>
          </a:xfrm>
          <a:prstGeom prst="leftArrow">
            <a:avLst>
              <a:gd name="adj1" fmla="val 50000"/>
              <a:gd name="adj2" fmla="val 125000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9954" name="AutoShape 18"/>
          <p:cNvSpPr>
            <a:spLocks noChangeArrowheads="1"/>
          </p:cNvSpPr>
          <p:nvPr/>
        </p:nvSpPr>
        <p:spPr bwMode="auto">
          <a:xfrm rot="5400000">
            <a:off x="6019800" y="2209800"/>
            <a:ext cx="762000" cy="152400"/>
          </a:xfrm>
          <a:prstGeom prst="leftArrow">
            <a:avLst>
              <a:gd name="adj1" fmla="val 50000"/>
              <a:gd name="adj2" fmla="val 125000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9955" name="AutoShape 19"/>
          <p:cNvSpPr>
            <a:spLocks noChangeArrowheads="1"/>
          </p:cNvSpPr>
          <p:nvPr/>
        </p:nvSpPr>
        <p:spPr bwMode="auto">
          <a:xfrm rot="5400000">
            <a:off x="6248400" y="2209800"/>
            <a:ext cx="762000" cy="152400"/>
          </a:xfrm>
          <a:prstGeom prst="leftArrow">
            <a:avLst>
              <a:gd name="adj1" fmla="val 50000"/>
              <a:gd name="adj2" fmla="val 125000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9956" name="AutoShape 20"/>
          <p:cNvSpPr>
            <a:spLocks noChangeArrowheads="1"/>
          </p:cNvSpPr>
          <p:nvPr/>
        </p:nvSpPr>
        <p:spPr bwMode="auto">
          <a:xfrm rot="5400000">
            <a:off x="6477000" y="2209800"/>
            <a:ext cx="762000" cy="152400"/>
          </a:xfrm>
          <a:prstGeom prst="leftArrow">
            <a:avLst>
              <a:gd name="adj1" fmla="val 50000"/>
              <a:gd name="adj2" fmla="val 125000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9957" name="Rectangle 21"/>
          <p:cNvSpPr>
            <a:spLocks noChangeArrowheads="1"/>
          </p:cNvSpPr>
          <p:nvPr/>
        </p:nvSpPr>
        <p:spPr bwMode="auto">
          <a:xfrm>
            <a:off x="1524000" y="5029200"/>
            <a:ext cx="1143000" cy="533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9958" name="Rectangle 22"/>
          <p:cNvSpPr>
            <a:spLocks noChangeArrowheads="1"/>
          </p:cNvSpPr>
          <p:nvPr/>
        </p:nvSpPr>
        <p:spPr bwMode="auto">
          <a:xfrm>
            <a:off x="2743200" y="5029200"/>
            <a:ext cx="1143000" cy="533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9959" name="Rectangle 23"/>
          <p:cNvSpPr>
            <a:spLocks noChangeArrowheads="1"/>
          </p:cNvSpPr>
          <p:nvPr/>
        </p:nvSpPr>
        <p:spPr bwMode="auto">
          <a:xfrm>
            <a:off x="3886200" y="5029200"/>
            <a:ext cx="1143000" cy="533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9960" name="Rectangle 24"/>
          <p:cNvSpPr>
            <a:spLocks noChangeArrowheads="1"/>
          </p:cNvSpPr>
          <p:nvPr/>
        </p:nvSpPr>
        <p:spPr bwMode="auto">
          <a:xfrm>
            <a:off x="5105400" y="5029200"/>
            <a:ext cx="1143000" cy="533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9961" name="Rectangle 25"/>
          <p:cNvSpPr>
            <a:spLocks noChangeArrowheads="1"/>
          </p:cNvSpPr>
          <p:nvPr/>
        </p:nvSpPr>
        <p:spPr bwMode="auto">
          <a:xfrm>
            <a:off x="6324600" y="5029200"/>
            <a:ext cx="1143000" cy="533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9962" name="AutoShape 2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05800" y="60198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9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9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9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9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9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2" grpId="0" animBg="1" autoUpdateAnimBg="0"/>
      <p:bldP spid="39943" grpId="0" animBg="1" autoUpdateAnimBg="0"/>
      <p:bldP spid="39944" grpId="0" animBg="1" autoUpdateAnimBg="0"/>
      <p:bldP spid="39945" grpId="0" animBg="1" autoUpdateAnimBg="0"/>
      <p:bldP spid="39946" grpId="0" animBg="1" autoUpdateAnimBg="0"/>
      <p:bldP spid="39947" grpId="0" animBg="1"/>
      <p:bldP spid="39948" grpId="0" animBg="1"/>
      <p:bldP spid="39949" grpId="0" animBg="1"/>
      <p:bldP spid="39950" grpId="0" animBg="1"/>
      <p:bldP spid="39951" grpId="0" animBg="1"/>
      <p:bldP spid="39952" grpId="0" animBg="1"/>
      <p:bldP spid="39953" grpId="0" animBg="1"/>
      <p:bldP spid="39954" grpId="0" animBg="1"/>
      <p:bldP spid="39955" grpId="0" animBg="1"/>
      <p:bldP spid="39956" grpId="0" animBg="1"/>
      <p:bldP spid="39957" grpId="0" animBg="1"/>
      <p:bldP spid="39958" grpId="0" animBg="1"/>
      <p:bldP spid="39959" grpId="0" animBg="1"/>
      <p:bldP spid="39960" grpId="0" animBg="1"/>
      <p:bldP spid="3996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933700" y="909638"/>
            <a:ext cx="3276600" cy="517525"/>
          </a:xfrm>
        </p:spPr>
        <p:txBody>
          <a:bodyPr/>
          <a:lstStyle/>
          <a:p>
            <a:r>
              <a:rPr lang="en-US"/>
              <a:t>Process Queue</a:t>
            </a:r>
          </a:p>
        </p:txBody>
      </p:sp>
      <p:graphicFrame>
        <p:nvGraphicFramePr>
          <p:cNvPr id="40964" name="Object 4"/>
          <p:cNvGraphicFramePr>
            <a:graphicFrameLocks noChangeAspect="1"/>
          </p:cNvGraphicFramePr>
          <p:nvPr/>
        </p:nvGraphicFramePr>
        <p:xfrm>
          <a:off x="914400" y="2286000"/>
          <a:ext cx="7696200" cy="1952625"/>
        </p:xfrm>
        <a:graphic>
          <a:graphicData uri="http://schemas.openxmlformats.org/presentationml/2006/ole">
            <p:oleObj spid="_x0000_s40964" name="Document" r:id="rId3" imgW="5486400" imgH="1252800" progId="Word.Document.8">
              <p:embed/>
            </p:oleObj>
          </a:graphicData>
        </a:graphic>
      </p:graphicFrame>
      <p:sp>
        <p:nvSpPr>
          <p:cNvPr id="40965" name="AutoShape 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0960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971800" y="909638"/>
            <a:ext cx="3200400" cy="517525"/>
          </a:xfrm>
        </p:spPr>
        <p:txBody>
          <a:bodyPr/>
          <a:lstStyle/>
          <a:p>
            <a:r>
              <a:rPr lang="en-US"/>
              <a:t>Circular Queue</a:t>
            </a:r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1881188" y="2754313"/>
            <a:ext cx="533400" cy="21288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1600200" y="2740025"/>
            <a:ext cx="160338" cy="211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700" tIns="12700" rIns="12700" bIns="12700"/>
          <a:lstStyle/>
          <a:p>
            <a:pPr>
              <a:lnSpc>
                <a:spcPct val="100000"/>
              </a:lnSpc>
            </a:pPr>
            <a:r>
              <a:rPr lang="en-US" sz="1400" b="0"/>
              <a:t>1</a:t>
            </a:r>
          </a:p>
          <a:p>
            <a:pPr>
              <a:lnSpc>
                <a:spcPct val="100000"/>
              </a:lnSpc>
            </a:pPr>
            <a:r>
              <a:rPr lang="en-US" sz="1400" b="0"/>
              <a:t>2</a:t>
            </a:r>
          </a:p>
          <a:p>
            <a:pPr>
              <a:lnSpc>
                <a:spcPct val="100000"/>
              </a:lnSpc>
            </a:pPr>
            <a:r>
              <a:rPr lang="en-US" sz="1400" b="0"/>
              <a:t>3</a:t>
            </a:r>
          </a:p>
          <a:p>
            <a:pPr>
              <a:lnSpc>
                <a:spcPct val="100000"/>
              </a:lnSpc>
            </a:pPr>
            <a:r>
              <a:rPr lang="en-US" sz="1400" b="0"/>
              <a:t>.</a:t>
            </a:r>
          </a:p>
          <a:p>
            <a:pPr>
              <a:lnSpc>
                <a:spcPct val="100000"/>
              </a:lnSpc>
            </a:pPr>
            <a:r>
              <a:rPr lang="en-US" sz="1400" b="0"/>
              <a:t>.</a:t>
            </a:r>
          </a:p>
          <a:p>
            <a:pPr>
              <a:lnSpc>
                <a:spcPct val="100000"/>
              </a:lnSpc>
            </a:pPr>
            <a:r>
              <a:rPr lang="en-US" sz="1400" b="0"/>
              <a:t>.</a:t>
            </a:r>
          </a:p>
          <a:p>
            <a:pPr>
              <a:lnSpc>
                <a:spcPct val="100000"/>
              </a:lnSpc>
            </a:pPr>
            <a:r>
              <a:rPr lang="en-US" sz="1400" b="0"/>
              <a:t>N</a:t>
            </a:r>
          </a:p>
          <a:p>
            <a:pPr>
              <a:lnSpc>
                <a:spcPct val="100000"/>
              </a:lnSpc>
            </a:pPr>
            <a:endParaRPr lang="en-US" sz="1400" b="0"/>
          </a:p>
        </p:txBody>
      </p:sp>
      <p:sp>
        <p:nvSpPr>
          <p:cNvPr id="43015" name="Line 7"/>
          <p:cNvSpPr>
            <a:spLocks noChangeShapeType="1"/>
          </p:cNvSpPr>
          <p:nvPr/>
        </p:nvSpPr>
        <p:spPr bwMode="auto">
          <a:xfrm>
            <a:off x="1881188" y="3756025"/>
            <a:ext cx="533400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3016" name="Line 8"/>
          <p:cNvSpPr>
            <a:spLocks noChangeShapeType="1"/>
          </p:cNvSpPr>
          <p:nvPr/>
        </p:nvSpPr>
        <p:spPr bwMode="auto">
          <a:xfrm>
            <a:off x="1881188" y="3962400"/>
            <a:ext cx="520700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CA"/>
          </a:p>
        </p:txBody>
      </p:sp>
      <p:grpSp>
        <p:nvGrpSpPr>
          <p:cNvPr id="43032" name="Group 24"/>
          <p:cNvGrpSpPr>
            <a:grpSpLocks/>
          </p:cNvGrpSpPr>
          <p:nvPr/>
        </p:nvGrpSpPr>
        <p:grpSpPr bwMode="auto">
          <a:xfrm>
            <a:off x="4229100" y="2514600"/>
            <a:ext cx="3695700" cy="3109913"/>
            <a:chOff x="2664" y="1584"/>
            <a:chExt cx="2328" cy="1959"/>
          </a:xfrm>
        </p:grpSpPr>
        <p:sp>
          <p:nvSpPr>
            <p:cNvPr id="43018" name="Oval 10"/>
            <p:cNvSpPr>
              <a:spLocks noChangeArrowheads="1"/>
            </p:cNvSpPr>
            <p:nvPr/>
          </p:nvSpPr>
          <p:spPr bwMode="auto">
            <a:xfrm>
              <a:off x="3076" y="1904"/>
              <a:ext cx="1194" cy="1332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3019" name="Oval 11"/>
            <p:cNvSpPr>
              <a:spLocks noChangeArrowheads="1"/>
            </p:cNvSpPr>
            <p:nvPr/>
          </p:nvSpPr>
          <p:spPr bwMode="auto">
            <a:xfrm>
              <a:off x="3252" y="2118"/>
              <a:ext cx="841" cy="906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3020" name="Line 12"/>
            <p:cNvSpPr>
              <a:spLocks noChangeShapeType="1"/>
            </p:cNvSpPr>
            <p:nvPr/>
          </p:nvSpPr>
          <p:spPr bwMode="auto">
            <a:xfrm flipV="1">
              <a:off x="4026" y="2174"/>
              <a:ext cx="143" cy="13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3021" name="Line 13"/>
            <p:cNvSpPr>
              <a:spLocks noChangeShapeType="1"/>
            </p:cNvSpPr>
            <p:nvPr/>
          </p:nvSpPr>
          <p:spPr bwMode="auto">
            <a:xfrm flipV="1">
              <a:off x="3715" y="1914"/>
              <a:ext cx="25" cy="22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3022" name="Line 14"/>
            <p:cNvSpPr>
              <a:spLocks noChangeShapeType="1"/>
            </p:cNvSpPr>
            <p:nvPr/>
          </p:nvSpPr>
          <p:spPr bwMode="auto">
            <a:xfrm flipH="1" flipV="1">
              <a:off x="3353" y="2015"/>
              <a:ext cx="110" cy="19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3023" name="Line 15"/>
            <p:cNvSpPr>
              <a:spLocks noChangeShapeType="1"/>
            </p:cNvSpPr>
            <p:nvPr/>
          </p:nvSpPr>
          <p:spPr bwMode="auto">
            <a:xfrm flipH="1">
              <a:off x="3076" y="2527"/>
              <a:ext cx="168" cy="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3024" name="AutoShape 16"/>
            <p:cNvSpPr>
              <a:spLocks/>
            </p:cNvSpPr>
            <p:nvPr/>
          </p:nvSpPr>
          <p:spPr bwMode="auto">
            <a:xfrm>
              <a:off x="4661" y="1584"/>
              <a:ext cx="331" cy="245"/>
            </a:xfrm>
            <a:prstGeom prst="callout2">
              <a:avLst>
                <a:gd name="adj1" fmla="val 50880"/>
                <a:gd name="adj2" fmla="val -19491"/>
                <a:gd name="adj3" fmla="val 50880"/>
                <a:gd name="adj4" fmla="val -63898"/>
                <a:gd name="adj5" fmla="val 288917"/>
                <a:gd name="adj6" fmla="val -108477"/>
              </a:avLst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12700" tIns="12700" rIns="12700" bIns="12700"/>
            <a:lstStyle/>
            <a:p>
              <a:pPr>
                <a:lnSpc>
                  <a:spcPct val="100000"/>
                </a:lnSpc>
              </a:pPr>
              <a:r>
                <a:rPr lang="en-US" sz="1400" b="0"/>
                <a:t>Front</a:t>
              </a:r>
              <a:endParaRPr lang="en-US" sz="800" b="0"/>
            </a:p>
          </p:txBody>
        </p:sp>
        <p:sp>
          <p:nvSpPr>
            <p:cNvPr id="43025" name="AutoShape 17"/>
            <p:cNvSpPr>
              <a:spLocks/>
            </p:cNvSpPr>
            <p:nvPr/>
          </p:nvSpPr>
          <p:spPr bwMode="auto">
            <a:xfrm>
              <a:off x="4240" y="3345"/>
              <a:ext cx="272" cy="198"/>
            </a:xfrm>
            <a:prstGeom prst="callout2">
              <a:avLst>
                <a:gd name="adj1" fmla="val 40907"/>
                <a:gd name="adj2" fmla="val -16912"/>
                <a:gd name="adj3" fmla="val 40907"/>
                <a:gd name="adj4" fmla="val -59190"/>
                <a:gd name="adj5" fmla="val -61616"/>
                <a:gd name="adj6" fmla="val -101102"/>
              </a:avLst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12700" tIns="12700" rIns="12700" bIns="12700"/>
            <a:lstStyle/>
            <a:p>
              <a:pPr>
                <a:lnSpc>
                  <a:spcPct val="100000"/>
                </a:lnSpc>
              </a:pPr>
              <a:r>
                <a:rPr lang="en-US" sz="1400" b="0"/>
                <a:t>Rear</a:t>
              </a:r>
              <a:endParaRPr lang="en-US" sz="800" b="0"/>
            </a:p>
          </p:txBody>
        </p:sp>
        <p:sp>
          <p:nvSpPr>
            <p:cNvPr id="43026" name="Rectangle 18"/>
            <p:cNvSpPr>
              <a:spLocks noChangeArrowheads="1"/>
            </p:cNvSpPr>
            <p:nvPr/>
          </p:nvSpPr>
          <p:spPr bwMode="auto">
            <a:xfrm>
              <a:off x="2664" y="1960"/>
              <a:ext cx="211" cy="22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12700" tIns="12700" rIns="12700" bIns="12700"/>
            <a:lstStyle/>
            <a:p>
              <a:pPr>
                <a:lnSpc>
                  <a:spcPct val="100000"/>
                </a:lnSpc>
              </a:pPr>
              <a:r>
                <a:rPr lang="en-US" sz="1400" b="0"/>
                <a:t>N-1</a:t>
              </a:r>
              <a:endParaRPr lang="en-US" sz="800" b="0"/>
            </a:p>
          </p:txBody>
        </p:sp>
        <p:sp>
          <p:nvSpPr>
            <p:cNvPr id="43027" name="Rectangle 19"/>
            <p:cNvSpPr>
              <a:spLocks noChangeArrowheads="1"/>
            </p:cNvSpPr>
            <p:nvPr/>
          </p:nvSpPr>
          <p:spPr bwMode="auto">
            <a:xfrm>
              <a:off x="3446" y="1690"/>
              <a:ext cx="101" cy="19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12700" tIns="12700" rIns="12700" bIns="12700"/>
            <a:lstStyle/>
            <a:p>
              <a:pPr>
                <a:lnSpc>
                  <a:spcPct val="100000"/>
                </a:lnSpc>
              </a:pPr>
              <a:r>
                <a:rPr lang="en-US" sz="1400" b="0"/>
                <a:t>0</a:t>
              </a:r>
              <a:endParaRPr lang="en-US" sz="800" b="0"/>
            </a:p>
          </p:txBody>
        </p:sp>
        <p:sp>
          <p:nvSpPr>
            <p:cNvPr id="43028" name="Rectangle 20"/>
            <p:cNvSpPr>
              <a:spLocks noChangeArrowheads="1"/>
            </p:cNvSpPr>
            <p:nvPr/>
          </p:nvSpPr>
          <p:spPr bwMode="auto">
            <a:xfrm>
              <a:off x="4017" y="1756"/>
              <a:ext cx="110" cy="18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12700" tIns="12700" rIns="12700" bIns="12700"/>
            <a:lstStyle/>
            <a:p>
              <a:pPr>
                <a:lnSpc>
                  <a:spcPct val="100000"/>
                </a:lnSpc>
              </a:pPr>
              <a:r>
                <a:rPr lang="en-US" sz="1400" b="0"/>
                <a:t>1</a:t>
              </a:r>
              <a:endParaRPr lang="en-US" sz="800" b="0"/>
            </a:p>
          </p:txBody>
        </p:sp>
        <p:sp>
          <p:nvSpPr>
            <p:cNvPr id="43029" name="Freeform 21"/>
            <p:cNvSpPr>
              <a:spLocks/>
            </p:cNvSpPr>
            <p:nvPr/>
          </p:nvSpPr>
          <p:spPr bwMode="auto">
            <a:xfrm>
              <a:off x="2975" y="2844"/>
              <a:ext cx="807" cy="533"/>
            </a:xfrm>
            <a:custGeom>
              <a:avLst/>
              <a:gdLst/>
              <a:ahLst/>
              <a:cxnLst>
                <a:cxn ang="0">
                  <a:pos x="1440" y="825"/>
                </a:cxn>
                <a:cxn ang="0">
                  <a:pos x="945" y="855"/>
                </a:cxn>
                <a:cxn ang="0">
                  <a:pos x="630" y="765"/>
                </a:cxn>
                <a:cxn ang="0">
                  <a:pos x="225" y="495"/>
                </a:cxn>
                <a:cxn ang="0">
                  <a:pos x="0" y="0"/>
                </a:cxn>
              </a:cxnLst>
              <a:rect l="0" t="0" r="r" b="b"/>
              <a:pathLst>
                <a:path w="1440" h="865">
                  <a:moveTo>
                    <a:pt x="1440" y="825"/>
                  </a:moveTo>
                  <a:cubicBezTo>
                    <a:pt x="1358" y="830"/>
                    <a:pt x="1080" y="865"/>
                    <a:pt x="945" y="855"/>
                  </a:cubicBezTo>
                  <a:cubicBezTo>
                    <a:pt x="810" y="845"/>
                    <a:pt x="750" y="825"/>
                    <a:pt x="630" y="765"/>
                  </a:cubicBezTo>
                  <a:cubicBezTo>
                    <a:pt x="510" y="705"/>
                    <a:pt x="330" y="622"/>
                    <a:pt x="225" y="495"/>
                  </a:cubicBezTo>
                  <a:cubicBezTo>
                    <a:pt x="120" y="368"/>
                    <a:pt x="47" y="103"/>
                    <a:pt x="0" y="0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030" name="Freeform 22"/>
            <p:cNvSpPr>
              <a:spLocks/>
            </p:cNvSpPr>
            <p:nvPr/>
          </p:nvSpPr>
          <p:spPr bwMode="auto">
            <a:xfrm>
              <a:off x="4185" y="2391"/>
              <a:ext cx="237" cy="739"/>
            </a:xfrm>
            <a:custGeom>
              <a:avLst/>
              <a:gdLst/>
              <a:ahLst/>
              <a:cxnLst>
                <a:cxn ang="0">
                  <a:pos x="360" y="0"/>
                </a:cxn>
                <a:cxn ang="0">
                  <a:pos x="420" y="300"/>
                </a:cxn>
                <a:cxn ang="0">
                  <a:pos x="375" y="675"/>
                </a:cxn>
                <a:cxn ang="0">
                  <a:pos x="240" y="945"/>
                </a:cxn>
                <a:cxn ang="0">
                  <a:pos x="0" y="1200"/>
                </a:cxn>
              </a:cxnLst>
              <a:rect l="0" t="0" r="r" b="b"/>
              <a:pathLst>
                <a:path w="422" h="1200">
                  <a:moveTo>
                    <a:pt x="360" y="0"/>
                  </a:moveTo>
                  <a:cubicBezTo>
                    <a:pt x="370" y="50"/>
                    <a:pt x="418" y="188"/>
                    <a:pt x="420" y="300"/>
                  </a:cubicBezTo>
                  <a:cubicBezTo>
                    <a:pt x="422" y="412"/>
                    <a:pt x="405" y="568"/>
                    <a:pt x="375" y="675"/>
                  </a:cubicBezTo>
                  <a:cubicBezTo>
                    <a:pt x="345" y="782"/>
                    <a:pt x="302" y="857"/>
                    <a:pt x="240" y="945"/>
                  </a:cubicBezTo>
                  <a:cubicBezTo>
                    <a:pt x="178" y="1033"/>
                    <a:pt x="89" y="1123"/>
                    <a:pt x="0" y="1200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43031" name="AutoShape 2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05800" y="59436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362200" y="457200"/>
            <a:ext cx="4445000" cy="517525"/>
          </a:xfrm>
        </p:spPr>
        <p:txBody>
          <a:bodyPr/>
          <a:lstStyle/>
          <a:p>
            <a:r>
              <a:rPr lang="en-US"/>
              <a:t>Queue ADT Interface</a:t>
            </a:r>
          </a:p>
        </p:txBody>
      </p:sp>
      <p:sp>
        <p:nvSpPr>
          <p:cNvPr id="61444" name="Rectangle 1028"/>
          <p:cNvSpPr>
            <a:spLocks noChangeArrowheads="1"/>
          </p:cNvSpPr>
          <p:nvPr/>
        </p:nvSpPr>
        <p:spPr bwMode="auto">
          <a:xfrm>
            <a:off x="1143000" y="1219200"/>
            <a:ext cx="5562600" cy="42910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04813">
              <a:lnSpc>
                <a:spcPct val="100000"/>
              </a:lnSpc>
            </a:pPr>
            <a:r>
              <a:rPr lang="en-US" sz="1200" b="0">
                <a:latin typeface="Courier New" pitchFamily="49" charset="0"/>
              </a:rPr>
              <a:t>package Collections;</a:t>
            </a:r>
          </a:p>
          <a:p>
            <a:pPr defTabSz="404813">
              <a:lnSpc>
                <a:spcPct val="100000"/>
              </a:lnSpc>
            </a:pPr>
            <a:endParaRPr lang="en-US" sz="1200" b="0">
              <a:latin typeface="Courier New" pitchFamily="49" charset="0"/>
            </a:endParaRPr>
          </a:p>
          <a:p>
            <a:pPr defTabSz="404813">
              <a:lnSpc>
                <a:spcPct val="100000"/>
              </a:lnSpc>
            </a:pPr>
            <a:endParaRPr lang="en-US" sz="1200" b="0">
              <a:latin typeface="Courier New" pitchFamily="49" charset="0"/>
            </a:endParaRPr>
          </a:p>
          <a:p>
            <a:pPr defTabSz="404813">
              <a:lnSpc>
                <a:spcPct val="100000"/>
              </a:lnSpc>
            </a:pPr>
            <a:endParaRPr lang="en-US" sz="1200" b="0">
              <a:latin typeface="Courier New" pitchFamily="49" charset="0"/>
            </a:endParaRPr>
          </a:p>
          <a:p>
            <a:pPr defTabSz="404813">
              <a:lnSpc>
                <a:spcPct val="100000"/>
              </a:lnSpc>
            </a:pPr>
            <a:r>
              <a:rPr lang="en-US" sz="1200" b="0">
                <a:latin typeface="Courier New" pitchFamily="49" charset="0"/>
              </a:rPr>
              <a:t>public interface Queue &lt;E&gt; {</a:t>
            </a:r>
          </a:p>
          <a:p>
            <a:pPr defTabSz="404813">
              <a:lnSpc>
                <a:spcPct val="100000"/>
              </a:lnSpc>
            </a:pPr>
            <a:endParaRPr lang="en-US" sz="1200" b="0">
              <a:latin typeface="Courier New" pitchFamily="49" charset="0"/>
            </a:endParaRPr>
          </a:p>
          <a:p>
            <a:pPr defTabSz="404813">
              <a:lnSpc>
                <a:spcPct val="100000"/>
              </a:lnSpc>
            </a:pPr>
            <a:endParaRPr lang="en-US" sz="1200" b="0">
              <a:latin typeface="Courier New" pitchFamily="49" charset="0"/>
            </a:endParaRPr>
          </a:p>
          <a:p>
            <a:pPr defTabSz="404813">
              <a:lnSpc>
                <a:spcPct val="100000"/>
              </a:lnSpc>
            </a:pPr>
            <a:r>
              <a:rPr lang="en-US" sz="1200" b="0">
                <a:latin typeface="Courier New" pitchFamily="49" charset="0"/>
              </a:rPr>
              <a:t>	public void enter ( E item );</a:t>
            </a:r>
          </a:p>
          <a:p>
            <a:pPr defTabSz="404813">
              <a:lnSpc>
                <a:spcPct val="100000"/>
              </a:lnSpc>
            </a:pPr>
            <a:endParaRPr lang="en-US" sz="1200" b="0">
              <a:latin typeface="Courier New" pitchFamily="49" charset="0"/>
            </a:endParaRPr>
          </a:p>
          <a:p>
            <a:pPr defTabSz="404813">
              <a:lnSpc>
                <a:spcPct val="100000"/>
              </a:lnSpc>
            </a:pPr>
            <a:endParaRPr lang="en-US" sz="1200" b="0">
              <a:latin typeface="Courier New" pitchFamily="49" charset="0"/>
            </a:endParaRPr>
          </a:p>
          <a:p>
            <a:pPr defTabSz="404813">
              <a:lnSpc>
                <a:spcPct val="100000"/>
              </a:lnSpc>
            </a:pPr>
            <a:r>
              <a:rPr lang="en-US" sz="1200" b="0">
                <a:latin typeface="Courier New" pitchFamily="49" charset="0"/>
              </a:rPr>
              <a:t>	public E leave ( );</a:t>
            </a:r>
          </a:p>
          <a:p>
            <a:pPr defTabSz="404813">
              <a:lnSpc>
                <a:spcPct val="100000"/>
              </a:lnSpc>
            </a:pPr>
            <a:endParaRPr lang="en-US" sz="1200" b="0">
              <a:latin typeface="Courier New" pitchFamily="49" charset="0"/>
            </a:endParaRPr>
          </a:p>
          <a:p>
            <a:pPr defTabSz="404813">
              <a:lnSpc>
                <a:spcPct val="100000"/>
              </a:lnSpc>
            </a:pPr>
            <a:r>
              <a:rPr lang="en-US" sz="1200" b="0">
                <a:latin typeface="Courier New" pitchFamily="49" charset="0"/>
              </a:rPr>
              <a:t>	</a:t>
            </a:r>
          </a:p>
          <a:p>
            <a:pPr defTabSz="404813">
              <a:lnSpc>
                <a:spcPct val="100000"/>
              </a:lnSpc>
            </a:pPr>
            <a:r>
              <a:rPr lang="en-US" sz="1200" b="0">
                <a:latin typeface="Courier New" pitchFamily="49" charset="0"/>
              </a:rPr>
              <a:t>	public E front ( );</a:t>
            </a:r>
          </a:p>
          <a:p>
            <a:pPr defTabSz="404813">
              <a:lnSpc>
                <a:spcPct val="100000"/>
              </a:lnSpc>
            </a:pPr>
            <a:endParaRPr lang="en-US" sz="1200" b="0">
              <a:latin typeface="Courier New" pitchFamily="49" charset="0"/>
            </a:endParaRPr>
          </a:p>
          <a:p>
            <a:pPr defTabSz="404813">
              <a:lnSpc>
                <a:spcPct val="100000"/>
              </a:lnSpc>
            </a:pPr>
            <a:r>
              <a:rPr lang="en-US" sz="1200" b="0">
                <a:latin typeface="Courier New" pitchFamily="49" charset="0"/>
              </a:rPr>
              <a:t>  </a:t>
            </a:r>
          </a:p>
          <a:p>
            <a:pPr defTabSz="404813">
              <a:lnSpc>
                <a:spcPct val="100000"/>
              </a:lnSpc>
            </a:pPr>
            <a:r>
              <a:rPr lang="en-US" sz="1200" b="0">
                <a:latin typeface="Courier New" pitchFamily="49" charset="0"/>
              </a:rPr>
              <a:t>	public boolean empty ( );</a:t>
            </a:r>
          </a:p>
          <a:p>
            <a:pPr defTabSz="404813">
              <a:lnSpc>
                <a:spcPct val="100000"/>
              </a:lnSpc>
            </a:pPr>
            <a:endParaRPr lang="en-US" sz="1200" b="0">
              <a:latin typeface="Courier New" pitchFamily="49" charset="0"/>
            </a:endParaRPr>
          </a:p>
          <a:p>
            <a:pPr defTabSz="404813">
              <a:lnSpc>
                <a:spcPct val="100000"/>
              </a:lnSpc>
            </a:pPr>
            <a:r>
              <a:rPr lang="en-US" sz="1200" b="0">
                <a:latin typeface="Courier New" pitchFamily="49" charset="0"/>
              </a:rPr>
              <a:t>  </a:t>
            </a:r>
          </a:p>
          <a:p>
            <a:pPr defTabSz="404813">
              <a:lnSpc>
                <a:spcPct val="100000"/>
              </a:lnSpc>
            </a:pPr>
            <a:r>
              <a:rPr lang="en-US" sz="1200" b="0">
                <a:latin typeface="Courier New" pitchFamily="49" charset="0"/>
              </a:rPr>
              <a:t>	public int length ( );</a:t>
            </a:r>
          </a:p>
          <a:p>
            <a:pPr defTabSz="404813">
              <a:lnSpc>
                <a:spcPct val="100000"/>
              </a:lnSpc>
            </a:pPr>
            <a:endParaRPr lang="en-US" sz="1200" b="0">
              <a:latin typeface="Courier New" pitchFamily="49" charset="0"/>
            </a:endParaRPr>
          </a:p>
          <a:p>
            <a:pPr defTabSz="404813">
              <a:lnSpc>
                <a:spcPct val="100000"/>
              </a:lnSpc>
            </a:pPr>
            <a:r>
              <a:rPr lang="en-US" sz="1200" b="0">
                <a:latin typeface="Courier New" pitchFamily="49" charset="0"/>
              </a:rPr>
              <a:t>  </a:t>
            </a:r>
          </a:p>
          <a:p>
            <a:pPr defTabSz="404813">
              <a:lnSpc>
                <a:spcPct val="100000"/>
              </a:lnSpc>
            </a:pPr>
            <a:r>
              <a:rPr lang="en-US" sz="1200" b="0">
                <a:latin typeface="Courier New" pitchFamily="49" charset="0"/>
              </a:rPr>
              <a:t>}	// Queue</a:t>
            </a:r>
          </a:p>
        </p:txBody>
      </p:sp>
      <p:grpSp>
        <p:nvGrpSpPr>
          <p:cNvPr id="61447" name="Group 1031"/>
          <p:cNvGrpSpPr>
            <a:grpSpLocks/>
          </p:cNvGrpSpPr>
          <p:nvPr/>
        </p:nvGrpSpPr>
        <p:grpSpPr bwMode="auto">
          <a:xfrm>
            <a:off x="1201738" y="922338"/>
            <a:ext cx="5503862" cy="600075"/>
            <a:chOff x="757" y="581"/>
            <a:chExt cx="3467" cy="378"/>
          </a:xfrm>
        </p:grpSpPr>
        <p:sp>
          <p:nvSpPr>
            <p:cNvPr id="61445" name="AutoShape 1029"/>
            <p:cNvSpPr>
              <a:spLocks noChangeArrowheads="1"/>
            </p:cNvSpPr>
            <p:nvPr/>
          </p:nvSpPr>
          <p:spPr bwMode="auto">
            <a:xfrm>
              <a:off x="2928" y="581"/>
              <a:ext cx="1296" cy="308"/>
            </a:xfrm>
            <a:prstGeom prst="wedgeRectCallout">
              <a:avLst>
                <a:gd name="adj1" fmla="val -114505"/>
                <a:gd name="adj2" fmla="val 42208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CA" sz="1400"/>
                <a:t>Part of the Collections Package</a:t>
              </a:r>
            </a:p>
          </p:txBody>
        </p:sp>
        <p:sp>
          <p:nvSpPr>
            <p:cNvPr id="61446" name="Rectangle 1030"/>
            <p:cNvSpPr>
              <a:spLocks noChangeArrowheads="1"/>
            </p:cNvSpPr>
            <p:nvPr/>
          </p:nvSpPr>
          <p:spPr bwMode="auto">
            <a:xfrm>
              <a:off x="757" y="781"/>
              <a:ext cx="1314" cy="178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61450" name="Group 1034"/>
          <p:cNvGrpSpPr>
            <a:grpSpLocks/>
          </p:cNvGrpSpPr>
          <p:nvPr/>
        </p:nvGrpSpPr>
        <p:grpSpPr bwMode="auto">
          <a:xfrm>
            <a:off x="3292475" y="1600200"/>
            <a:ext cx="3794125" cy="581025"/>
            <a:chOff x="2074" y="1008"/>
            <a:chExt cx="2390" cy="366"/>
          </a:xfrm>
        </p:grpSpPr>
        <p:sp>
          <p:nvSpPr>
            <p:cNvPr id="61448" name="AutoShape 1032"/>
            <p:cNvSpPr>
              <a:spLocks noChangeArrowheads="1"/>
            </p:cNvSpPr>
            <p:nvPr/>
          </p:nvSpPr>
          <p:spPr bwMode="auto">
            <a:xfrm>
              <a:off x="3168" y="1008"/>
              <a:ext cx="1296" cy="187"/>
            </a:xfrm>
            <a:prstGeom prst="wedgeRectCallout">
              <a:avLst>
                <a:gd name="adj1" fmla="val -114199"/>
                <a:gd name="adj2" fmla="val 70319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CA" sz="1400"/>
                <a:t>Formal type definition</a:t>
              </a:r>
            </a:p>
          </p:txBody>
        </p:sp>
        <p:sp>
          <p:nvSpPr>
            <p:cNvPr id="61449" name="Rectangle 1033"/>
            <p:cNvSpPr>
              <a:spLocks noChangeArrowheads="1"/>
            </p:cNvSpPr>
            <p:nvPr/>
          </p:nvSpPr>
          <p:spPr bwMode="auto">
            <a:xfrm>
              <a:off x="2074" y="1221"/>
              <a:ext cx="263" cy="153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61453" name="Group 1037"/>
          <p:cNvGrpSpPr>
            <a:grpSpLocks/>
          </p:cNvGrpSpPr>
          <p:nvPr/>
        </p:nvGrpSpPr>
        <p:grpSpPr bwMode="auto">
          <a:xfrm>
            <a:off x="3429000" y="2057400"/>
            <a:ext cx="4267200" cy="685800"/>
            <a:chOff x="2160" y="1296"/>
            <a:chExt cx="2688" cy="432"/>
          </a:xfrm>
        </p:grpSpPr>
        <p:sp>
          <p:nvSpPr>
            <p:cNvPr id="61451" name="AutoShape 1035"/>
            <p:cNvSpPr>
              <a:spLocks noChangeArrowheads="1"/>
            </p:cNvSpPr>
            <p:nvPr/>
          </p:nvSpPr>
          <p:spPr bwMode="auto">
            <a:xfrm>
              <a:off x="3024" y="1296"/>
              <a:ext cx="1824" cy="187"/>
            </a:xfrm>
            <a:prstGeom prst="wedgeRectCallout">
              <a:avLst>
                <a:gd name="adj1" fmla="val -73741"/>
                <a:gd name="adj2" fmla="val 102921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CA" sz="1400"/>
                <a:t>Accept an item of type E</a:t>
              </a:r>
            </a:p>
          </p:txBody>
        </p:sp>
        <p:sp>
          <p:nvSpPr>
            <p:cNvPr id="61452" name="Rectangle 1036"/>
            <p:cNvSpPr>
              <a:spLocks noChangeArrowheads="1"/>
            </p:cNvSpPr>
            <p:nvPr/>
          </p:nvSpPr>
          <p:spPr bwMode="auto">
            <a:xfrm>
              <a:off x="2160" y="1584"/>
              <a:ext cx="432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61457" name="Group 1041"/>
          <p:cNvGrpSpPr>
            <a:grpSpLocks/>
          </p:cNvGrpSpPr>
          <p:nvPr/>
        </p:nvGrpSpPr>
        <p:grpSpPr bwMode="auto">
          <a:xfrm>
            <a:off x="2209800" y="3048000"/>
            <a:ext cx="6172200" cy="793750"/>
            <a:chOff x="1392" y="1920"/>
            <a:chExt cx="3888" cy="500"/>
          </a:xfrm>
        </p:grpSpPr>
        <p:sp>
          <p:nvSpPr>
            <p:cNvPr id="61454" name="AutoShape 1038"/>
            <p:cNvSpPr>
              <a:spLocks noChangeArrowheads="1"/>
            </p:cNvSpPr>
            <p:nvPr/>
          </p:nvSpPr>
          <p:spPr bwMode="auto">
            <a:xfrm>
              <a:off x="2544" y="2112"/>
              <a:ext cx="2736" cy="308"/>
            </a:xfrm>
            <a:prstGeom prst="wedgeRectCallout">
              <a:avLst>
                <a:gd name="adj1" fmla="val -74889"/>
                <a:gd name="adj2" fmla="val -63963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CA" sz="1400"/>
                <a:t>Both return an item of type E, much like Pop and Top do for a Stack. </a:t>
              </a:r>
            </a:p>
          </p:txBody>
        </p:sp>
        <p:sp>
          <p:nvSpPr>
            <p:cNvPr id="61455" name="Rectangle 1039"/>
            <p:cNvSpPr>
              <a:spLocks noChangeArrowheads="1"/>
            </p:cNvSpPr>
            <p:nvPr/>
          </p:nvSpPr>
          <p:spPr bwMode="auto">
            <a:xfrm>
              <a:off x="1392" y="1920"/>
              <a:ext cx="528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61456" name="Rectangle 1040"/>
            <p:cNvSpPr>
              <a:spLocks noChangeArrowheads="1"/>
            </p:cNvSpPr>
            <p:nvPr/>
          </p:nvSpPr>
          <p:spPr bwMode="auto">
            <a:xfrm>
              <a:off x="1415" y="2261"/>
              <a:ext cx="517" cy="153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61458" name="AutoShape 104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0960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276600" y="152400"/>
            <a:ext cx="2717800" cy="517525"/>
          </a:xfrm>
        </p:spPr>
        <p:txBody>
          <a:bodyPr/>
          <a:lstStyle/>
          <a:p>
            <a:r>
              <a:rPr lang="en-US"/>
              <a:t>Array Queue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747713" y="771525"/>
            <a:ext cx="6946900" cy="57515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package Collections;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public class ConQueue &lt;E&gt; implements Queue&lt;E&gt;, Serializable {</a:t>
            </a:r>
          </a:p>
          <a:p>
            <a:pPr defTabSz="454025"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private E[]		items;	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the items of the queue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private int		front;	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index of the front item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private int		rear;	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index of next available element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private int		count;	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number of items in queue</a:t>
            </a:r>
            <a:endParaRPr lang="en-CA" sz="1200" b="0" noProof="1">
              <a:latin typeface="Courier New" pitchFamily="49" charset="0"/>
            </a:endParaRP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public ConQueue ( ) {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this(100);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};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constructor</a:t>
            </a:r>
            <a:endParaRPr lang="en-CA" sz="1200" b="0" noProof="1">
              <a:latin typeface="Courier New" pitchFamily="49" charset="0"/>
            </a:endParaRPr>
          </a:p>
          <a:p>
            <a:pPr defTabSz="454025"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public ConQueue ( int size ) {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items = (E[]) new Object[size];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front = 0;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rear = 0;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count = 0;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};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constructor</a:t>
            </a:r>
            <a:endParaRPr lang="en-CA" sz="1200" b="0" noProof="1">
              <a:latin typeface="Courier New" pitchFamily="49" charset="0"/>
            </a:endParaRP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public void enter ( E item ) {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if ( count &gt;= items.length ) {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throw new NoSpaceException();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}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else {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items[rear] = item;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rear = (rear + 1) % items.length;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count = count + 1;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};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};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enter</a:t>
            </a:r>
            <a:endParaRPr lang="en-CA" sz="1200" b="0" noProof="1">
              <a:latin typeface="Courier New" pitchFamily="49" charset="0"/>
            </a:endParaRP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  </a:t>
            </a:r>
          </a:p>
        </p:txBody>
      </p:sp>
      <p:grpSp>
        <p:nvGrpSpPr>
          <p:cNvPr id="45065" name="Group 9"/>
          <p:cNvGrpSpPr>
            <a:grpSpLocks/>
          </p:cNvGrpSpPr>
          <p:nvPr/>
        </p:nvGrpSpPr>
        <p:grpSpPr bwMode="auto">
          <a:xfrm>
            <a:off x="1752600" y="2976563"/>
            <a:ext cx="6491288" cy="909637"/>
            <a:chOff x="1104" y="1813"/>
            <a:chExt cx="3792" cy="635"/>
          </a:xfrm>
        </p:grpSpPr>
        <p:sp>
          <p:nvSpPr>
            <p:cNvPr id="45063" name="AutoShape 7"/>
            <p:cNvSpPr>
              <a:spLocks noChangeArrowheads="1"/>
            </p:cNvSpPr>
            <p:nvPr/>
          </p:nvSpPr>
          <p:spPr bwMode="auto">
            <a:xfrm>
              <a:off x="3600" y="1813"/>
              <a:ext cx="1296" cy="475"/>
            </a:xfrm>
            <a:prstGeom prst="wedgeRectCallout">
              <a:avLst>
                <a:gd name="adj1" fmla="val -113116"/>
                <a:gd name="adj2" fmla="val 41093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Constructor creates the array and initializes front, rear and count</a:t>
              </a:r>
            </a:p>
          </p:txBody>
        </p:sp>
        <p:sp>
          <p:nvSpPr>
            <p:cNvPr id="45064" name="Rectangle 8"/>
            <p:cNvSpPr>
              <a:spLocks noChangeArrowheads="1"/>
            </p:cNvSpPr>
            <p:nvPr/>
          </p:nvSpPr>
          <p:spPr bwMode="auto">
            <a:xfrm>
              <a:off x="1104" y="1968"/>
              <a:ext cx="1680" cy="480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5068" name="Group 12"/>
          <p:cNvGrpSpPr>
            <a:grpSpLocks/>
          </p:cNvGrpSpPr>
          <p:nvPr/>
        </p:nvGrpSpPr>
        <p:grpSpPr bwMode="auto">
          <a:xfrm>
            <a:off x="1655763" y="3962400"/>
            <a:ext cx="6650037" cy="1219200"/>
            <a:chOff x="1043" y="2496"/>
            <a:chExt cx="4189" cy="768"/>
          </a:xfrm>
        </p:grpSpPr>
        <p:sp>
          <p:nvSpPr>
            <p:cNvPr id="45066" name="AutoShape 10"/>
            <p:cNvSpPr>
              <a:spLocks noChangeArrowheads="1"/>
            </p:cNvSpPr>
            <p:nvPr/>
          </p:nvSpPr>
          <p:spPr bwMode="auto">
            <a:xfrm>
              <a:off x="3936" y="2496"/>
              <a:ext cx="1296" cy="429"/>
            </a:xfrm>
            <a:prstGeom prst="wedgeRectCallout">
              <a:avLst>
                <a:gd name="adj1" fmla="val -113347"/>
                <a:gd name="adj2" fmla="val 61653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Check for overflow, is count &gt;= to the capacity of the array </a:t>
              </a:r>
            </a:p>
          </p:txBody>
        </p:sp>
        <p:sp>
          <p:nvSpPr>
            <p:cNvPr id="45067" name="Rectangle 11"/>
            <p:cNvSpPr>
              <a:spLocks noChangeArrowheads="1"/>
            </p:cNvSpPr>
            <p:nvPr/>
          </p:nvSpPr>
          <p:spPr bwMode="auto">
            <a:xfrm>
              <a:off x="1043" y="2904"/>
              <a:ext cx="2077" cy="360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5071" name="Group 15"/>
          <p:cNvGrpSpPr>
            <a:grpSpLocks/>
          </p:cNvGrpSpPr>
          <p:nvPr/>
        </p:nvGrpSpPr>
        <p:grpSpPr bwMode="auto">
          <a:xfrm>
            <a:off x="2209800" y="4808538"/>
            <a:ext cx="5257800" cy="715962"/>
            <a:chOff x="1392" y="3029"/>
            <a:chExt cx="3312" cy="451"/>
          </a:xfrm>
        </p:grpSpPr>
        <p:sp>
          <p:nvSpPr>
            <p:cNvPr id="45069" name="AutoShape 13"/>
            <p:cNvSpPr>
              <a:spLocks noChangeArrowheads="1"/>
            </p:cNvSpPr>
            <p:nvPr/>
          </p:nvSpPr>
          <p:spPr bwMode="auto">
            <a:xfrm>
              <a:off x="3408" y="3029"/>
              <a:ext cx="1296" cy="308"/>
            </a:xfrm>
            <a:prstGeom prst="wedgeRectCallout">
              <a:avLst>
                <a:gd name="adj1" fmla="val -120602"/>
                <a:gd name="adj2" fmla="val 76301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Add the item into the array indexed by rear</a:t>
              </a:r>
            </a:p>
          </p:txBody>
        </p:sp>
        <p:sp>
          <p:nvSpPr>
            <p:cNvPr id="45070" name="Rectangle 14"/>
            <p:cNvSpPr>
              <a:spLocks noChangeArrowheads="1"/>
            </p:cNvSpPr>
            <p:nvPr/>
          </p:nvSpPr>
          <p:spPr bwMode="auto">
            <a:xfrm>
              <a:off x="1392" y="3360"/>
              <a:ext cx="1091" cy="120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5074" name="Group 18"/>
          <p:cNvGrpSpPr>
            <a:grpSpLocks/>
          </p:cNvGrpSpPr>
          <p:nvPr/>
        </p:nvGrpSpPr>
        <p:grpSpPr bwMode="auto">
          <a:xfrm>
            <a:off x="2209800" y="4572000"/>
            <a:ext cx="5715000" cy="1143000"/>
            <a:chOff x="1392" y="2880"/>
            <a:chExt cx="3600" cy="720"/>
          </a:xfrm>
        </p:grpSpPr>
        <p:sp>
          <p:nvSpPr>
            <p:cNvPr id="45072" name="AutoShape 16"/>
            <p:cNvSpPr>
              <a:spLocks noChangeArrowheads="1"/>
            </p:cNvSpPr>
            <p:nvPr/>
          </p:nvSpPr>
          <p:spPr bwMode="auto">
            <a:xfrm>
              <a:off x="3696" y="2880"/>
              <a:ext cx="1296" cy="429"/>
            </a:xfrm>
            <a:prstGeom prst="wedgeRectCallout">
              <a:avLst>
                <a:gd name="adj1" fmla="val -78319"/>
                <a:gd name="adj2" fmla="val 104079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Perform modular addition to increment rear index.</a:t>
              </a:r>
            </a:p>
          </p:txBody>
        </p:sp>
        <p:sp>
          <p:nvSpPr>
            <p:cNvPr id="45073" name="Rectangle 17"/>
            <p:cNvSpPr>
              <a:spLocks noChangeArrowheads="1"/>
            </p:cNvSpPr>
            <p:nvPr/>
          </p:nvSpPr>
          <p:spPr bwMode="auto">
            <a:xfrm>
              <a:off x="1392" y="3489"/>
              <a:ext cx="1920" cy="111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5077" name="Group 21"/>
          <p:cNvGrpSpPr>
            <a:grpSpLocks/>
          </p:cNvGrpSpPr>
          <p:nvPr/>
        </p:nvGrpSpPr>
        <p:grpSpPr bwMode="auto">
          <a:xfrm>
            <a:off x="2209800" y="5715000"/>
            <a:ext cx="4724400" cy="641350"/>
            <a:chOff x="1392" y="3600"/>
            <a:chExt cx="2976" cy="404"/>
          </a:xfrm>
        </p:grpSpPr>
        <p:sp>
          <p:nvSpPr>
            <p:cNvPr id="45075" name="AutoShape 19"/>
            <p:cNvSpPr>
              <a:spLocks noChangeArrowheads="1"/>
            </p:cNvSpPr>
            <p:nvPr/>
          </p:nvSpPr>
          <p:spPr bwMode="auto">
            <a:xfrm>
              <a:off x="3072" y="3696"/>
              <a:ext cx="1296" cy="308"/>
            </a:xfrm>
            <a:prstGeom prst="wedgeRectCallout">
              <a:avLst>
                <a:gd name="adj1" fmla="val -95833"/>
                <a:gd name="adj2" fmla="val -51625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We have added 1 item, so increment count.</a:t>
              </a:r>
            </a:p>
          </p:txBody>
        </p:sp>
        <p:sp>
          <p:nvSpPr>
            <p:cNvPr id="45076" name="Rectangle 20"/>
            <p:cNvSpPr>
              <a:spLocks noChangeArrowheads="1"/>
            </p:cNvSpPr>
            <p:nvPr/>
          </p:nvSpPr>
          <p:spPr bwMode="auto">
            <a:xfrm>
              <a:off x="1392" y="3600"/>
              <a:ext cx="1082" cy="129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45078" name="AutoShape 2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0960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5079" name="AutoShape 2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772400" y="6096000"/>
            <a:ext cx="457200" cy="3810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grpSp>
        <p:nvGrpSpPr>
          <p:cNvPr id="45062" name="Group 6"/>
          <p:cNvGrpSpPr>
            <a:grpSpLocks/>
          </p:cNvGrpSpPr>
          <p:nvPr/>
        </p:nvGrpSpPr>
        <p:grpSpPr bwMode="auto">
          <a:xfrm>
            <a:off x="1233488" y="1339850"/>
            <a:ext cx="6462712" cy="2008188"/>
            <a:chOff x="777" y="844"/>
            <a:chExt cx="4071" cy="1265"/>
          </a:xfrm>
        </p:grpSpPr>
        <p:sp>
          <p:nvSpPr>
            <p:cNvPr id="45060" name="AutoShape 4"/>
            <p:cNvSpPr>
              <a:spLocks noChangeArrowheads="1"/>
            </p:cNvSpPr>
            <p:nvPr/>
          </p:nvSpPr>
          <p:spPr bwMode="auto">
            <a:xfrm>
              <a:off x="3552" y="1680"/>
              <a:ext cx="1296" cy="429"/>
            </a:xfrm>
            <a:prstGeom prst="wedgeRectCallout">
              <a:avLst>
                <a:gd name="adj1" fmla="val -127468"/>
                <a:gd name="adj2" fmla="val -144407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Instance variables, items is an array of E data types</a:t>
              </a:r>
            </a:p>
          </p:txBody>
        </p:sp>
        <p:sp>
          <p:nvSpPr>
            <p:cNvPr id="45061" name="Rectangle 5"/>
            <p:cNvSpPr>
              <a:spLocks noChangeArrowheads="1"/>
            </p:cNvSpPr>
            <p:nvPr/>
          </p:nvSpPr>
          <p:spPr bwMode="auto">
            <a:xfrm>
              <a:off x="777" y="844"/>
              <a:ext cx="1770" cy="48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5083" name="Group 27"/>
          <p:cNvGrpSpPr>
            <a:grpSpLocks/>
          </p:cNvGrpSpPr>
          <p:nvPr/>
        </p:nvGrpSpPr>
        <p:grpSpPr bwMode="auto">
          <a:xfrm>
            <a:off x="1995488" y="987425"/>
            <a:ext cx="6234112" cy="1025525"/>
            <a:chOff x="1257" y="622"/>
            <a:chExt cx="3927" cy="646"/>
          </a:xfrm>
        </p:grpSpPr>
        <p:sp>
          <p:nvSpPr>
            <p:cNvPr id="45080" name="AutoShape 24"/>
            <p:cNvSpPr>
              <a:spLocks noChangeArrowheads="1"/>
            </p:cNvSpPr>
            <p:nvPr/>
          </p:nvSpPr>
          <p:spPr bwMode="auto">
            <a:xfrm>
              <a:off x="2736" y="960"/>
              <a:ext cx="2448" cy="308"/>
            </a:xfrm>
            <a:prstGeom prst="wedgeRectCallout">
              <a:avLst>
                <a:gd name="adj1" fmla="val -38278"/>
                <a:gd name="adj2" fmla="val -109417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CA" sz="1400"/>
                <a:t>ConQueue&lt;E&gt; implements an interface call Queue of the same type &lt;E&gt;</a:t>
              </a:r>
            </a:p>
          </p:txBody>
        </p:sp>
        <p:sp>
          <p:nvSpPr>
            <p:cNvPr id="45081" name="Rectangle 25"/>
            <p:cNvSpPr>
              <a:spLocks noChangeArrowheads="1"/>
            </p:cNvSpPr>
            <p:nvPr/>
          </p:nvSpPr>
          <p:spPr bwMode="auto">
            <a:xfrm>
              <a:off x="1257" y="622"/>
              <a:ext cx="768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5082" name="Rectangle 26"/>
            <p:cNvSpPr>
              <a:spLocks noChangeArrowheads="1"/>
            </p:cNvSpPr>
            <p:nvPr/>
          </p:nvSpPr>
          <p:spPr bwMode="auto">
            <a:xfrm>
              <a:off x="2658" y="622"/>
              <a:ext cx="528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3276600" y="381000"/>
            <a:ext cx="2844800" cy="517525"/>
          </a:xfrm>
        </p:spPr>
        <p:txBody>
          <a:bodyPr/>
          <a:lstStyle/>
          <a:p>
            <a:r>
              <a:rPr lang="en-US"/>
              <a:t>Array Queue.</a:t>
            </a: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914400" y="936625"/>
            <a:ext cx="4768850" cy="5375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454025"/>
            <a:r>
              <a:rPr lang="en-CA" sz="1200" b="0" noProof="1">
                <a:latin typeface="Courier New" pitchFamily="49" charset="0"/>
              </a:rPr>
              <a:t>	public E leave ( ) {</a:t>
            </a:r>
          </a:p>
          <a:p>
            <a:pPr defTabSz="454025"/>
            <a:r>
              <a:rPr lang="en-CA" sz="1200" b="0" noProof="1">
                <a:latin typeface="Courier New" pitchFamily="49" charset="0"/>
              </a:rPr>
              <a:t>		E	i;	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item removed</a:t>
            </a:r>
            <a:endParaRPr lang="en-CA" sz="1200" b="0" noProof="1">
              <a:latin typeface="Courier New" pitchFamily="49" charset="0"/>
            </a:endParaRPr>
          </a:p>
          <a:p>
            <a:pPr defTabSz="454025"/>
            <a:r>
              <a:rPr lang="en-CA" sz="1200" b="0" noProof="1">
                <a:latin typeface="Courier New" pitchFamily="49" charset="0"/>
              </a:rPr>
              <a:t>		</a:t>
            </a:r>
          </a:p>
          <a:p>
            <a:pPr defTabSz="454025"/>
            <a:r>
              <a:rPr lang="en-CA" sz="1200" b="0" noProof="1">
                <a:latin typeface="Courier New" pitchFamily="49" charset="0"/>
              </a:rPr>
              <a:t>		if ( count &lt;= 0 ) {</a:t>
            </a:r>
          </a:p>
          <a:p>
            <a:pPr defTabSz="454025"/>
            <a:r>
              <a:rPr lang="en-CA" sz="1200" b="0" noProof="1">
                <a:latin typeface="Courier New" pitchFamily="49" charset="0"/>
              </a:rPr>
              <a:t>			throw new NoItemException();</a:t>
            </a:r>
          </a:p>
          <a:p>
            <a:pPr defTabSz="454025"/>
            <a:r>
              <a:rPr lang="en-CA" sz="1200" b="0" noProof="1">
                <a:latin typeface="Courier New" pitchFamily="49" charset="0"/>
              </a:rPr>
              <a:t>		}</a:t>
            </a:r>
          </a:p>
          <a:p>
            <a:pPr defTabSz="454025"/>
            <a:r>
              <a:rPr lang="en-CA" sz="1200" b="0" noProof="1">
                <a:latin typeface="Courier New" pitchFamily="49" charset="0"/>
              </a:rPr>
              <a:t>		else {</a:t>
            </a:r>
          </a:p>
          <a:p>
            <a:pPr defTabSz="454025"/>
            <a:r>
              <a:rPr lang="en-CA" sz="1200" b="0" noProof="1">
                <a:latin typeface="Courier New" pitchFamily="49" charset="0"/>
              </a:rPr>
              <a:t>			i = items[front];</a:t>
            </a:r>
          </a:p>
          <a:p>
            <a:pPr defTabSz="454025"/>
            <a:r>
              <a:rPr lang="en-CA" sz="1200" b="0" noProof="1">
                <a:latin typeface="Courier New" pitchFamily="49" charset="0"/>
              </a:rPr>
              <a:t>			items[front] = null;</a:t>
            </a:r>
          </a:p>
          <a:p>
            <a:pPr defTabSz="454025"/>
            <a:r>
              <a:rPr lang="en-CA" sz="1200" b="0" noProof="1">
                <a:latin typeface="Courier New" pitchFamily="49" charset="0"/>
              </a:rPr>
              <a:t>			front = (front + 1) % items.length;</a:t>
            </a:r>
          </a:p>
          <a:p>
            <a:pPr defTabSz="454025"/>
            <a:r>
              <a:rPr lang="en-CA" sz="1200" b="0" noProof="1">
                <a:latin typeface="Courier New" pitchFamily="49" charset="0"/>
              </a:rPr>
              <a:t>			count = count - 1;</a:t>
            </a:r>
          </a:p>
          <a:p>
            <a:pPr defTabSz="454025"/>
            <a:r>
              <a:rPr lang="en-CA" sz="1200" b="0" noProof="1">
                <a:latin typeface="Courier New" pitchFamily="49" charset="0"/>
              </a:rPr>
              <a:t>			return i;</a:t>
            </a:r>
          </a:p>
          <a:p>
            <a:pPr defTabSz="454025"/>
            <a:r>
              <a:rPr lang="en-CA" sz="1200" b="0" noProof="1">
                <a:latin typeface="Courier New" pitchFamily="49" charset="0"/>
              </a:rPr>
              <a:t>		};</a:t>
            </a:r>
          </a:p>
          <a:p>
            <a:pPr defTabSz="454025"/>
            <a:r>
              <a:rPr lang="en-CA" sz="1200" b="0" noProof="1">
                <a:latin typeface="Courier New" pitchFamily="49" charset="0"/>
              </a:rPr>
              <a:t>	};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leave</a:t>
            </a:r>
            <a:endParaRPr lang="en-CA" sz="1200" b="0" noProof="1">
              <a:latin typeface="Courier New" pitchFamily="49" charset="0"/>
            </a:endParaRPr>
          </a:p>
          <a:p>
            <a:pPr defTabSz="454025"/>
            <a:endParaRPr lang="en-CA" sz="1200" b="0" noProof="1">
              <a:latin typeface="Courier New" pitchFamily="49" charset="0"/>
            </a:endParaRPr>
          </a:p>
          <a:p>
            <a:pPr defTabSz="454025"/>
            <a:r>
              <a:rPr lang="en-CA" sz="1200" b="0" noProof="1">
                <a:latin typeface="Courier New" pitchFamily="49" charset="0"/>
              </a:rPr>
              <a:t>	public E front ( ) {</a:t>
            </a:r>
          </a:p>
          <a:p>
            <a:pPr defTabSz="454025"/>
            <a:r>
              <a:rPr lang="en-CA" sz="1200" b="0" noProof="1">
                <a:latin typeface="Courier New" pitchFamily="49" charset="0"/>
              </a:rPr>
              <a:t>		if ( count &lt;= 0 ) {</a:t>
            </a:r>
          </a:p>
          <a:p>
            <a:pPr defTabSz="454025"/>
            <a:r>
              <a:rPr lang="en-CA" sz="1200" b="0" noProof="1">
                <a:latin typeface="Courier New" pitchFamily="49" charset="0"/>
              </a:rPr>
              <a:t>			throw new NoItemException();</a:t>
            </a:r>
          </a:p>
          <a:p>
            <a:pPr defTabSz="454025"/>
            <a:r>
              <a:rPr lang="en-CA" sz="1200" b="0" noProof="1">
                <a:latin typeface="Courier New" pitchFamily="49" charset="0"/>
              </a:rPr>
              <a:t>		}</a:t>
            </a:r>
          </a:p>
          <a:p>
            <a:pPr defTabSz="454025"/>
            <a:r>
              <a:rPr lang="en-CA" sz="1200" b="0" noProof="1">
                <a:latin typeface="Courier New" pitchFamily="49" charset="0"/>
              </a:rPr>
              <a:t>		else {</a:t>
            </a:r>
          </a:p>
          <a:p>
            <a:pPr defTabSz="454025"/>
            <a:r>
              <a:rPr lang="en-CA" sz="1200" b="0" noProof="1">
                <a:latin typeface="Courier New" pitchFamily="49" charset="0"/>
              </a:rPr>
              <a:t>			return items[front];</a:t>
            </a:r>
          </a:p>
          <a:p>
            <a:pPr defTabSz="454025"/>
            <a:r>
              <a:rPr lang="en-CA" sz="1200" b="0" noProof="1">
                <a:latin typeface="Courier New" pitchFamily="49" charset="0"/>
              </a:rPr>
              <a:t>		};</a:t>
            </a:r>
          </a:p>
          <a:p>
            <a:pPr defTabSz="454025"/>
            <a:r>
              <a:rPr lang="en-CA" sz="1200" b="0" noProof="1">
                <a:latin typeface="Courier New" pitchFamily="49" charset="0"/>
              </a:rPr>
              <a:t>	};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front</a:t>
            </a:r>
          </a:p>
          <a:p>
            <a:pPr defTabSz="454025"/>
            <a:endParaRPr lang="en-CA" sz="1200" b="0" noProof="1">
              <a:latin typeface="Courier New" pitchFamily="49" charset="0"/>
            </a:endParaRPr>
          </a:p>
          <a:p>
            <a:pPr defTabSz="454025"/>
            <a:r>
              <a:rPr lang="en-CA" sz="1200" b="0" noProof="1">
                <a:latin typeface="Courier New" pitchFamily="49" charset="0"/>
              </a:rPr>
              <a:t>	public boolean empty ( ) {</a:t>
            </a:r>
          </a:p>
          <a:p>
            <a:pPr defTabSz="454025"/>
            <a:r>
              <a:rPr lang="en-CA" sz="1200" b="0" noProof="1">
                <a:latin typeface="Courier New" pitchFamily="49" charset="0"/>
              </a:rPr>
              <a:t>		return count &lt;= 0;	</a:t>
            </a:r>
          </a:p>
          <a:p>
            <a:pPr defTabSz="454025"/>
            <a:r>
              <a:rPr lang="en-CA" sz="1200" b="0" noProof="1">
                <a:latin typeface="Courier New" pitchFamily="49" charset="0"/>
              </a:rPr>
              <a:t>	};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empty</a:t>
            </a:r>
          </a:p>
          <a:p>
            <a:pPr defTabSz="454025"/>
            <a:r>
              <a:rPr lang="en-CA" sz="1200" b="0" noProof="1">
                <a:latin typeface="Courier New" pitchFamily="49" charset="0"/>
              </a:rPr>
              <a:t>	</a:t>
            </a:r>
          </a:p>
          <a:p>
            <a:pPr defTabSz="454025"/>
            <a:r>
              <a:rPr lang="en-CA" sz="1200" b="0" noProof="1">
                <a:latin typeface="Courier New" pitchFamily="49" charset="0"/>
              </a:rPr>
              <a:t>	public int length ( ) {</a:t>
            </a:r>
          </a:p>
          <a:p>
            <a:pPr defTabSz="454025"/>
            <a:r>
              <a:rPr lang="en-CA" sz="1200" b="0" noProof="1">
                <a:latin typeface="Courier New" pitchFamily="49" charset="0"/>
              </a:rPr>
              <a:t>		return count;</a:t>
            </a:r>
          </a:p>
          <a:p>
            <a:pPr defTabSz="454025"/>
            <a:r>
              <a:rPr lang="en-CA" sz="1200" b="0" noProof="1">
                <a:latin typeface="Courier New" pitchFamily="49" charset="0"/>
              </a:rPr>
              <a:t>	};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length</a:t>
            </a:r>
            <a:r>
              <a:rPr lang="en-CA" sz="1200" b="0" noProof="1">
                <a:latin typeface="Courier New" pitchFamily="49" charset="0"/>
              </a:rPr>
              <a:t>  </a:t>
            </a:r>
          </a:p>
          <a:p>
            <a:pPr defTabSz="454025"/>
            <a:r>
              <a:rPr lang="en-CA" sz="1200" b="0" noProof="1">
                <a:latin typeface="Courier New" pitchFamily="49" charset="0"/>
              </a:rPr>
              <a:t>}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ConQueue</a:t>
            </a:r>
          </a:p>
        </p:txBody>
      </p:sp>
      <p:grpSp>
        <p:nvGrpSpPr>
          <p:cNvPr id="46086" name="Group 6"/>
          <p:cNvGrpSpPr>
            <a:grpSpLocks/>
          </p:cNvGrpSpPr>
          <p:nvPr/>
        </p:nvGrpSpPr>
        <p:grpSpPr bwMode="auto">
          <a:xfrm>
            <a:off x="1905000" y="1123950"/>
            <a:ext cx="5638800" cy="857250"/>
            <a:chOff x="1200" y="708"/>
            <a:chExt cx="3552" cy="540"/>
          </a:xfrm>
        </p:grpSpPr>
        <p:sp>
          <p:nvSpPr>
            <p:cNvPr id="46084" name="AutoShape 4"/>
            <p:cNvSpPr>
              <a:spLocks noChangeArrowheads="1"/>
            </p:cNvSpPr>
            <p:nvPr/>
          </p:nvSpPr>
          <p:spPr bwMode="auto">
            <a:xfrm>
              <a:off x="3456" y="708"/>
              <a:ext cx="1296" cy="308"/>
            </a:xfrm>
            <a:prstGeom prst="wedgeRectCallout">
              <a:avLst>
                <a:gd name="adj1" fmla="val -72995"/>
                <a:gd name="adj2" fmla="val 64287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Check for underflow, is count 0</a:t>
              </a:r>
            </a:p>
          </p:txBody>
        </p:sp>
        <p:sp>
          <p:nvSpPr>
            <p:cNvPr id="46085" name="Rectangle 5"/>
            <p:cNvSpPr>
              <a:spLocks noChangeArrowheads="1"/>
            </p:cNvSpPr>
            <p:nvPr/>
          </p:nvSpPr>
          <p:spPr bwMode="auto">
            <a:xfrm>
              <a:off x="1200" y="912"/>
              <a:ext cx="1968" cy="33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6089" name="Group 9"/>
          <p:cNvGrpSpPr>
            <a:grpSpLocks/>
          </p:cNvGrpSpPr>
          <p:nvPr/>
        </p:nvGrpSpPr>
        <p:grpSpPr bwMode="auto">
          <a:xfrm>
            <a:off x="2373313" y="1779588"/>
            <a:ext cx="5170487" cy="522287"/>
            <a:chOff x="1495" y="1121"/>
            <a:chExt cx="3257" cy="329"/>
          </a:xfrm>
        </p:grpSpPr>
        <p:sp>
          <p:nvSpPr>
            <p:cNvPr id="46087" name="AutoShape 7"/>
            <p:cNvSpPr>
              <a:spLocks noChangeArrowheads="1"/>
            </p:cNvSpPr>
            <p:nvPr/>
          </p:nvSpPr>
          <p:spPr bwMode="auto">
            <a:xfrm>
              <a:off x="3456" y="1121"/>
              <a:ext cx="1296" cy="187"/>
            </a:xfrm>
            <a:prstGeom prst="wedgeRectCallout">
              <a:avLst>
                <a:gd name="adj1" fmla="val -117824"/>
                <a:gd name="adj2" fmla="val 9706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Extract the item</a:t>
              </a:r>
            </a:p>
          </p:txBody>
        </p:sp>
        <p:sp>
          <p:nvSpPr>
            <p:cNvPr id="46088" name="Rectangle 8"/>
            <p:cNvSpPr>
              <a:spLocks noChangeArrowheads="1"/>
            </p:cNvSpPr>
            <p:nvPr/>
          </p:nvSpPr>
          <p:spPr bwMode="auto">
            <a:xfrm>
              <a:off x="1495" y="1326"/>
              <a:ext cx="1078" cy="12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6092" name="Group 12"/>
          <p:cNvGrpSpPr>
            <a:grpSpLocks/>
          </p:cNvGrpSpPr>
          <p:nvPr/>
        </p:nvGrpSpPr>
        <p:grpSpPr bwMode="auto">
          <a:xfrm>
            <a:off x="2362200" y="2095500"/>
            <a:ext cx="6248400" cy="681038"/>
            <a:chOff x="1488" y="1320"/>
            <a:chExt cx="3936" cy="429"/>
          </a:xfrm>
        </p:grpSpPr>
        <p:sp>
          <p:nvSpPr>
            <p:cNvPr id="46090" name="AutoShape 10"/>
            <p:cNvSpPr>
              <a:spLocks noChangeArrowheads="1"/>
            </p:cNvSpPr>
            <p:nvPr/>
          </p:nvSpPr>
          <p:spPr bwMode="auto">
            <a:xfrm>
              <a:off x="3744" y="1320"/>
              <a:ext cx="1680" cy="429"/>
            </a:xfrm>
            <a:prstGeom prst="wedgeRectCallout">
              <a:avLst>
                <a:gd name="adj1" fmla="val -113870"/>
                <a:gd name="adj2" fmla="val -12472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Set pointer to null so garbage collection will reclaim the memory.</a:t>
              </a:r>
            </a:p>
          </p:txBody>
        </p:sp>
        <p:sp>
          <p:nvSpPr>
            <p:cNvPr id="46091" name="Rectangle 11"/>
            <p:cNvSpPr>
              <a:spLocks noChangeArrowheads="1"/>
            </p:cNvSpPr>
            <p:nvPr/>
          </p:nvSpPr>
          <p:spPr bwMode="auto">
            <a:xfrm>
              <a:off x="1488" y="1440"/>
              <a:ext cx="1161" cy="120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6095" name="Group 15"/>
          <p:cNvGrpSpPr>
            <a:grpSpLocks/>
          </p:cNvGrpSpPr>
          <p:nvPr/>
        </p:nvGrpSpPr>
        <p:grpSpPr bwMode="auto">
          <a:xfrm>
            <a:off x="2417763" y="2293938"/>
            <a:ext cx="5659437" cy="488950"/>
            <a:chOff x="1523" y="1445"/>
            <a:chExt cx="3565" cy="308"/>
          </a:xfrm>
        </p:grpSpPr>
        <p:sp>
          <p:nvSpPr>
            <p:cNvPr id="46093" name="AutoShape 13"/>
            <p:cNvSpPr>
              <a:spLocks noChangeArrowheads="1"/>
            </p:cNvSpPr>
            <p:nvPr/>
          </p:nvSpPr>
          <p:spPr bwMode="auto">
            <a:xfrm>
              <a:off x="3792" y="1445"/>
              <a:ext cx="1296" cy="308"/>
            </a:xfrm>
            <a:prstGeom prst="wedgeRectCallout">
              <a:avLst>
                <a:gd name="adj1" fmla="val -68671"/>
                <a:gd name="adj2" fmla="val -7468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Modular addition to increment front.</a:t>
              </a:r>
            </a:p>
          </p:txBody>
        </p:sp>
        <p:sp>
          <p:nvSpPr>
            <p:cNvPr id="46094" name="Rectangle 14"/>
            <p:cNvSpPr>
              <a:spLocks noChangeArrowheads="1"/>
            </p:cNvSpPr>
            <p:nvPr/>
          </p:nvSpPr>
          <p:spPr bwMode="auto">
            <a:xfrm>
              <a:off x="1523" y="1538"/>
              <a:ext cx="2018" cy="12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6098" name="Group 18"/>
          <p:cNvGrpSpPr>
            <a:grpSpLocks/>
          </p:cNvGrpSpPr>
          <p:nvPr/>
        </p:nvGrpSpPr>
        <p:grpSpPr bwMode="auto">
          <a:xfrm>
            <a:off x="2332038" y="2619375"/>
            <a:ext cx="6202362" cy="536575"/>
            <a:chOff x="1469" y="1650"/>
            <a:chExt cx="3907" cy="338"/>
          </a:xfrm>
        </p:grpSpPr>
        <p:sp>
          <p:nvSpPr>
            <p:cNvPr id="46096" name="AutoShape 16"/>
            <p:cNvSpPr>
              <a:spLocks noChangeArrowheads="1"/>
            </p:cNvSpPr>
            <p:nvPr/>
          </p:nvSpPr>
          <p:spPr bwMode="auto">
            <a:xfrm>
              <a:off x="3744" y="1680"/>
              <a:ext cx="1632" cy="308"/>
            </a:xfrm>
            <a:prstGeom prst="wedgeRectCallout">
              <a:avLst>
                <a:gd name="adj1" fmla="val -112009"/>
                <a:gd name="adj2" fmla="val -40907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Removed a item so reduce count.</a:t>
              </a:r>
            </a:p>
          </p:txBody>
        </p:sp>
        <p:sp>
          <p:nvSpPr>
            <p:cNvPr id="46097" name="Rectangle 17"/>
            <p:cNvSpPr>
              <a:spLocks noChangeArrowheads="1"/>
            </p:cNvSpPr>
            <p:nvPr/>
          </p:nvSpPr>
          <p:spPr bwMode="auto">
            <a:xfrm>
              <a:off x="1469" y="1650"/>
              <a:ext cx="1247" cy="11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6101" name="Group 21"/>
          <p:cNvGrpSpPr>
            <a:grpSpLocks/>
          </p:cNvGrpSpPr>
          <p:nvPr/>
        </p:nvGrpSpPr>
        <p:grpSpPr bwMode="auto">
          <a:xfrm>
            <a:off x="2362200" y="2819400"/>
            <a:ext cx="6096000" cy="296863"/>
            <a:chOff x="1488" y="1776"/>
            <a:chExt cx="3840" cy="187"/>
          </a:xfrm>
        </p:grpSpPr>
        <p:sp>
          <p:nvSpPr>
            <p:cNvPr id="46099" name="AutoShape 19"/>
            <p:cNvSpPr>
              <a:spLocks noChangeArrowheads="1"/>
            </p:cNvSpPr>
            <p:nvPr/>
          </p:nvSpPr>
          <p:spPr bwMode="auto">
            <a:xfrm>
              <a:off x="3360" y="1776"/>
              <a:ext cx="1968" cy="187"/>
            </a:xfrm>
            <a:prstGeom prst="wedgeRectCallout">
              <a:avLst>
                <a:gd name="adj1" fmla="val -113162"/>
                <a:gd name="adj2" fmla="val -14704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Return the extracted item</a:t>
              </a:r>
            </a:p>
          </p:txBody>
        </p:sp>
        <p:sp>
          <p:nvSpPr>
            <p:cNvPr id="46100" name="Rectangle 20"/>
            <p:cNvSpPr>
              <a:spLocks noChangeArrowheads="1"/>
            </p:cNvSpPr>
            <p:nvPr/>
          </p:nvSpPr>
          <p:spPr bwMode="auto">
            <a:xfrm>
              <a:off x="1488" y="1776"/>
              <a:ext cx="624" cy="9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6104" name="Group 24"/>
          <p:cNvGrpSpPr>
            <a:grpSpLocks/>
          </p:cNvGrpSpPr>
          <p:nvPr/>
        </p:nvGrpSpPr>
        <p:grpSpPr bwMode="auto">
          <a:xfrm>
            <a:off x="1828800" y="3341688"/>
            <a:ext cx="5791200" cy="1306512"/>
            <a:chOff x="1152" y="2105"/>
            <a:chExt cx="3648" cy="823"/>
          </a:xfrm>
        </p:grpSpPr>
        <p:sp>
          <p:nvSpPr>
            <p:cNvPr id="46102" name="AutoShape 22"/>
            <p:cNvSpPr>
              <a:spLocks noChangeArrowheads="1"/>
            </p:cNvSpPr>
            <p:nvPr/>
          </p:nvSpPr>
          <p:spPr bwMode="auto">
            <a:xfrm>
              <a:off x="3504" y="2105"/>
              <a:ext cx="1296" cy="429"/>
            </a:xfrm>
            <a:prstGeom prst="wedgeRectCallout">
              <a:avLst>
                <a:gd name="adj1" fmla="val -70755"/>
                <a:gd name="adj2" fmla="val 56528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Return the front item if it exists. Leave it in the queue.</a:t>
              </a:r>
            </a:p>
          </p:txBody>
        </p:sp>
        <p:sp>
          <p:nvSpPr>
            <p:cNvPr id="46103" name="Rectangle 23"/>
            <p:cNvSpPr>
              <a:spLocks noChangeArrowheads="1"/>
            </p:cNvSpPr>
            <p:nvPr/>
          </p:nvSpPr>
          <p:spPr bwMode="auto">
            <a:xfrm>
              <a:off x="1152" y="2293"/>
              <a:ext cx="2064" cy="635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6107" name="Group 27"/>
          <p:cNvGrpSpPr>
            <a:grpSpLocks/>
          </p:cNvGrpSpPr>
          <p:nvPr/>
        </p:nvGrpSpPr>
        <p:grpSpPr bwMode="auto">
          <a:xfrm>
            <a:off x="1905000" y="4808538"/>
            <a:ext cx="5334000" cy="488950"/>
            <a:chOff x="1200" y="3029"/>
            <a:chExt cx="3360" cy="308"/>
          </a:xfrm>
        </p:grpSpPr>
        <p:sp>
          <p:nvSpPr>
            <p:cNvPr id="46105" name="AutoShape 25"/>
            <p:cNvSpPr>
              <a:spLocks noChangeArrowheads="1"/>
            </p:cNvSpPr>
            <p:nvPr/>
          </p:nvSpPr>
          <p:spPr bwMode="auto">
            <a:xfrm>
              <a:off x="3264" y="3029"/>
              <a:ext cx="1296" cy="308"/>
            </a:xfrm>
            <a:prstGeom prst="wedgeRectCallout">
              <a:avLst>
                <a:gd name="adj1" fmla="val -121375"/>
                <a:gd name="adj2" fmla="val 28245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If count is 0 then it is empty.</a:t>
              </a:r>
            </a:p>
          </p:txBody>
        </p:sp>
        <p:sp>
          <p:nvSpPr>
            <p:cNvPr id="46106" name="Rectangle 26"/>
            <p:cNvSpPr>
              <a:spLocks noChangeArrowheads="1"/>
            </p:cNvSpPr>
            <p:nvPr/>
          </p:nvSpPr>
          <p:spPr bwMode="auto">
            <a:xfrm>
              <a:off x="1200" y="3216"/>
              <a:ext cx="1089" cy="11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6110" name="Group 30"/>
          <p:cNvGrpSpPr>
            <a:grpSpLocks/>
          </p:cNvGrpSpPr>
          <p:nvPr/>
        </p:nvGrpSpPr>
        <p:grpSpPr bwMode="auto">
          <a:xfrm>
            <a:off x="1905000" y="5341938"/>
            <a:ext cx="4495800" cy="601662"/>
            <a:chOff x="1200" y="3365"/>
            <a:chExt cx="2832" cy="379"/>
          </a:xfrm>
        </p:grpSpPr>
        <p:sp>
          <p:nvSpPr>
            <p:cNvPr id="46108" name="AutoShape 28"/>
            <p:cNvSpPr>
              <a:spLocks noChangeArrowheads="1"/>
            </p:cNvSpPr>
            <p:nvPr/>
          </p:nvSpPr>
          <p:spPr bwMode="auto">
            <a:xfrm>
              <a:off x="2736" y="3365"/>
              <a:ext cx="1296" cy="308"/>
            </a:xfrm>
            <a:prstGeom prst="wedgeRectCallout">
              <a:avLst>
                <a:gd name="adj1" fmla="val -104245"/>
                <a:gd name="adj2" fmla="val 61366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How many items are in the queue</a:t>
              </a:r>
            </a:p>
          </p:txBody>
        </p:sp>
        <p:sp>
          <p:nvSpPr>
            <p:cNvPr id="46109" name="Rectangle 29"/>
            <p:cNvSpPr>
              <a:spLocks noChangeArrowheads="1"/>
            </p:cNvSpPr>
            <p:nvPr/>
          </p:nvSpPr>
          <p:spPr bwMode="auto">
            <a:xfrm>
              <a:off x="1200" y="3648"/>
              <a:ext cx="816" cy="9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46111" name="AutoShape 31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0960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6112" name="AutoShape 3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72400" y="6096000"/>
            <a:ext cx="457200" cy="381000"/>
          </a:xfrm>
          <a:prstGeom prst="actionButtonBackPrevious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200400" y="2819400"/>
            <a:ext cx="2667000" cy="609600"/>
          </a:xfrm>
        </p:spPr>
        <p:txBody>
          <a:bodyPr wrap="square" lIns="91567" tIns="45785" rIns="91567" bIns="45785"/>
          <a:lstStyle/>
          <a:p>
            <a:r>
              <a:rPr lang="en-US"/>
              <a:t>The End</a:t>
            </a:r>
          </a:p>
        </p:txBody>
      </p:sp>
      <p:sp>
        <p:nvSpPr>
          <p:cNvPr id="37891" name="AutoShape 3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088313" y="5878513"/>
            <a:ext cx="611187" cy="4572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22700" y="909638"/>
            <a:ext cx="1498600" cy="517525"/>
          </a:xfrm>
          <a:noFill/>
          <a:ln/>
        </p:spPr>
        <p:txBody>
          <a:bodyPr lIns="63595" tIns="25438" rIns="63595" bIns="25438"/>
          <a:lstStyle/>
          <a:p>
            <a:pPr defTabSz="914400"/>
            <a:r>
              <a:rPr lang="en-US"/>
              <a:t>Queue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624" tIns="44517" rIns="90624" bIns="44517"/>
          <a:lstStyle/>
          <a:p>
            <a:pPr defTabSz="914400"/>
            <a:r>
              <a:rPr lang="en-US"/>
              <a:t>a list (initially empty) of items (of some type) to which items may be added at one end (called the </a:t>
            </a:r>
            <a:r>
              <a:rPr lang="en-US" b="1"/>
              <a:t>rear</a:t>
            </a:r>
            <a:r>
              <a:rPr lang="en-US"/>
              <a:t>) and from which items may be removed at the other end (called the </a:t>
            </a:r>
            <a:r>
              <a:rPr lang="en-US" b="1"/>
              <a:t>front</a:t>
            </a:r>
            <a:r>
              <a:rPr lang="en-US"/>
              <a:t>)</a:t>
            </a:r>
          </a:p>
          <a:p>
            <a:pPr defTabSz="914400"/>
            <a:r>
              <a:rPr lang="en-US"/>
              <a:t>examples</a:t>
            </a:r>
          </a:p>
          <a:p>
            <a:pPr marL="685800" lvl="1" indent="-228600" defTabSz="914400"/>
            <a:r>
              <a:rPr lang="en-US"/>
              <a:t>waiting lines</a:t>
            </a:r>
          </a:p>
          <a:p>
            <a:pPr marL="685800" lvl="1" indent="-228600" defTabSz="914400"/>
            <a:r>
              <a:rPr lang="en-US"/>
              <a:t>print queues</a:t>
            </a:r>
          </a:p>
          <a:p>
            <a:pPr marL="685800" lvl="1" indent="-228600" defTabSz="914400"/>
            <a:r>
              <a:rPr lang="en-US"/>
              <a:t>process queue</a:t>
            </a:r>
          </a:p>
          <a:p>
            <a:pPr defTabSz="914400"/>
            <a:r>
              <a:rPr lang="en-US"/>
              <a:t>behaviour</a:t>
            </a:r>
          </a:p>
          <a:p>
            <a:pPr marL="685800" lvl="1" indent="-228600" defTabSz="914400"/>
            <a:r>
              <a:rPr lang="en-US"/>
              <a:t>FIFO ordering</a:t>
            </a:r>
          </a:p>
          <a:p>
            <a:pPr defTabSz="914400"/>
            <a:r>
              <a:rPr lang="en-US"/>
              <a:t>error conditions:</a:t>
            </a:r>
          </a:p>
          <a:p>
            <a:pPr marL="685800" lvl="1" indent="-228600" defTabSz="914400"/>
            <a:r>
              <a:rPr lang="en-US"/>
              <a:t>underflow</a:t>
            </a:r>
          </a:p>
          <a:p>
            <a:pPr marL="685800" lvl="1" indent="-228600" defTabSz="914400"/>
            <a:r>
              <a:rPr lang="en-US"/>
              <a:t>overflow</a:t>
            </a:r>
          </a:p>
        </p:txBody>
      </p:sp>
      <p:sp>
        <p:nvSpPr>
          <p:cNvPr id="614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128963" y="3130550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149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800600" y="3124200"/>
            <a:ext cx="838200" cy="3048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151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352800" y="3886200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870200" y="909638"/>
            <a:ext cx="3405188" cy="517525"/>
          </a:xfrm>
          <a:noFill/>
          <a:ln/>
        </p:spPr>
        <p:txBody>
          <a:bodyPr lIns="63595" tIns="25438" rIns="63595" bIns="25438"/>
          <a:lstStyle/>
          <a:p>
            <a:pPr defTabSz="914400"/>
            <a:r>
              <a:rPr lang="en-US">
                <a:latin typeface="Courier New" pitchFamily="49" charset="0"/>
              </a:rPr>
              <a:t>Queue</a:t>
            </a:r>
            <a:r>
              <a:rPr lang="en-US"/>
              <a:t> Interface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624" tIns="44517" rIns="90624" bIns="44517"/>
          <a:lstStyle/>
          <a:p>
            <a:pPr defTabSz="914400"/>
            <a:r>
              <a:rPr lang="en-US"/>
              <a:t>generic (</a:t>
            </a:r>
            <a:r>
              <a:rPr lang="en-US">
                <a:latin typeface="Courier New" pitchFamily="49" charset="0"/>
              </a:rPr>
              <a:t>Stores objects of type E</a:t>
            </a:r>
            <a:r>
              <a:rPr lang="en-US"/>
              <a:t>)</a:t>
            </a:r>
          </a:p>
          <a:p>
            <a:pPr marL="685800" lvl="1" indent="-228600" defTabSz="914400"/>
            <a:r>
              <a:rPr lang="en-US"/>
              <a:t>no requirements</a:t>
            </a:r>
          </a:p>
          <a:p>
            <a:pPr defTabSz="914400"/>
            <a:r>
              <a:rPr lang="en-US"/>
              <a:t>operations:</a:t>
            </a:r>
          </a:p>
          <a:p>
            <a:pPr marL="685800" lvl="1" indent="-228600" defTabSz="914400"/>
            <a:r>
              <a:rPr lang="en-US">
                <a:latin typeface="Courier New" pitchFamily="49" charset="0"/>
              </a:rPr>
              <a:t>enter</a:t>
            </a:r>
            <a:r>
              <a:rPr lang="en-US"/>
              <a:t> (enqueue, add, insert)</a:t>
            </a:r>
          </a:p>
          <a:p>
            <a:pPr marL="685800" lvl="1" indent="-228600" defTabSz="914400"/>
            <a:r>
              <a:rPr lang="en-US">
                <a:latin typeface="Courier New" pitchFamily="49" charset="0"/>
              </a:rPr>
              <a:t>leave</a:t>
            </a:r>
            <a:r>
              <a:rPr lang="en-US"/>
              <a:t> (dequeue, remove, delete)</a:t>
            </a:r>
          </a:p>
          <a:p>
            <a:pPr marL="685800" lvl="1" indent="-228600" defTabSz="914400"/>
            <a:r>
              <a:rPr lang="en-US">
                <a:latin typeface="Courier New" pitchFamily="49" charset="0"/>
              </a:rPr>
              <a:t>front</a:t>
            </a:r>
            <a:r>
              <a:rPr lang="en-US"/>
              <a:t> (head, first)</a:t>
            </a:r>
          </a:p>
          <a:p>
            <a:pPr marL="685800" lvl="1" indent="-228600" defTabSz="914400"/>
            <a:r>
              <a:rPr lang="en-US">
                <a:latin typeface="Courier New" pitchFamily="49" charset="0"/>
              </a:rPr>
              <a:t>length</a:t>
            </a:r>
            <a:r>
              <a:rPr lang="en-US"/>
              <a:t> (count, size)</a:t>
            </a:r>
          </a:p>
          <a:p>
            <a:pPr marL="685800" lvl="1" indent="-228600" defTabSz="914400"/>
            <a:r>
              <a:rPr lang="en-US">
                <a:latin typeface="Courier New" pitchFamily="49" charset="0"/>
              </a:rPr>
              <a:t>empty</a:t>
            </a:r>
            <a:endParaRPr lang="en-US"/>
          </a:p>
          <a:p>
            <a:pPr defTabSz="914400"/>
            <a:r>
              <a:rPr lang="en-US"/>
              <a:t>exceptions</a:t>
            </a:r>
          </a:p>
          <a:p>
            <a:pPr marL="685800" lvl="1" indent="-228600" defTabSz="914400"/>
            <a:r>
              <a:rPr lang="en-US">
                <a:latin typeface="Courier New" pitchFamily="49" charset="0"/>
              </a:rPr>
              <a:t>NoItemException</a:t>
            </a:r>
            <a:endParaRPr lang="en-US"/>
          </a:p>
          <a:p>
            <a:pPr marL="685800" lvl="1" indent="-228600" defTabSz="914400"/>
            <a:r>
              <a:rPr lang="en-US">
                <a:latin typeface="Courier New" pitchFamily="49" charset="0"/>
              </a:rPr>
              <a:t>NoSpaceException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27200" y="763588"/>
            <a:ext cx="5689600" cy="984250"/>
          </a:xfrm>
        </p:spPr>
        <p:txBody>
          <a:bodyPr/>
          <a:lstStyle/>
          <a:p>
            <a:pPr defTabSz="914400"/>
            <a:r>
              <a:rPr lang="en-US"/>
              <a:t>Queue ADT</a:t>
            </a:r>
            <a:br>
              <a:rPr lang="en-US"/>
            </a:br>
            <a:r>
              <a:rPr lang="en-US"/>
              <a:t>Contiguous Implementation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5838" y="2214563"/>
            <a:ext cx="7172325" cy="4121150"/>
          </a:xfrm>
        </p:spPr>
        <p:txBody>
          <a:bodyPr/>
          <a:lstStyle/>
          <a:p>
            <a:pPr defTabSz="914400"/>
            <a:r>
              <a:rPr lang="en-US"/>
              <a:t>based on variable-sized array</a:t>
            </a:r>
          </a:p>
          <a:p>
            <a:pPr marL="685800" lvl="1" indent="-228600" defTabSz="914400"/>
            <a:r>
              <a:rPr lang="en-US"/>
              <a:t>two indices: front &amp; rear</a:t>
            </a:r>
          </a:p>
          <a:p>
            <a:pPr marL="685800" lvl="1" indent="-228600" defTabSz="914400"/>
            <a:r>
              <a:rPr lang="en-US"/>
              <a:t>add at rear, remove at front</a:t>
            </a:r>
          </a:p>
          <a:p>
            <a:pPr marL="685800" lvl="1" indent="-228600" defTabSz="914400"/>
            <a:r>
              <a:rPr lang="en-US"/>
              <a:t>queue moves towards rear</a:t>
            </a:r>
          </a:p>
          <a:p>
            <a:pPr marL="1143000" lvl="2" defTabSz="914400"/>
            <a:r>
              <a:rPr lang="en-US"/>
              <a:t>repositioning on delete: </a:t>
            </a:r>
            <a:r>
              <a:rPr lang="en-US">
                <a:latin typeface="Courier New" pitchFamily="49" charset="0"/>
              </a:rPr>
              <a:t>O(n)</a:t>
            </a:r>
            <a:endParaRPr lang="en-US"/>
          </a:p>
          <a:p>
            <a:pPr marL="685800" lvl="1" indent="-228600" defTabSz="914400"/>
            <a:r>
              <a:rPr lang="en-US"/>
              <a:t>circular array</a:t>
            </a:r>
          </a:p>
          <a:p>
            <a:pPr marL="1143000" lvl="2" defTabSz="914400"/>
            <a:r>
              <a:rPr lang="en-US"/>
              <a:t>at end of array reuse front</a:t>
            </a:r>
          </a:p>
          <a:p>
            <a:pPr marL="1143000" lvl="2" defTabSz="914400"/>
            <a:r>
              <a:rPr lang="en-US"/>
              <a:t>index modulo array size</a:t>
            </a:r>
          </a:p>
        </p:txBody>
      </p:sp>
      <p:sp>
        <p:nvSpPr>
          <p:cNvPr id="819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578350" y="3206750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19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791200" y="3124200"/>
            <a:ext cx="838200" cy="3048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00400" y="457200"/>
            <a:ext cx="2794000" cy="517525"/>
          </a:xfrm>
        </p:spPr>
        <p:txBody>
          <a:bodyPr/>
          <a:lstStyle/>
          <a:p>
            <a:pPr defTabSz="914400"/>
            <a:r>
              <a:rPr lang="en-US"/>
              <a:t> Queue ADT.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19200"/>
            <a:ext cx="7172325" cy="4721225"/>
          </a:xfrm>
        </p:spPr>
        <p:txBody>
          <a:bodyPr/>
          <a:lstStyle/>
          <a:p>
            <a:pPr defTabSz="914400"/>
            <a:r>
              <a:rPr lang="en-US"/>
              <a:t>implementation</a:t>
            </a:r>
          </a:p>
          <a:p>
            <a:pPr marL="685800" lvl="1" indent="-228600" defTabSz="914400"/>
            <a:r>
              <a:rPr lang="en-US"/>
              <a:t>instance variables</a:t>
            </a:r>
          </a:p>
          <a:p>
            <a:pPr marL="1143000" lvl="2" defTabSz="914400"/>
            <a:r>
              <a:rPr lang="en-US">
                <a:latin typeface="Courier New" pitchFamily="49" charset="0"/>
              </a:rPr>
              <a:t>count</a:t>
            </a:r>
            <a:endParaRPr lang="en-US"/>
          </a:p>
          <a:p>
            <a:pPr marL="685800" lvl="1" indent="-228600" defTabSz="914400"/>
            <a:r>
              <a:rPr lang="en-US"/>
              <a:t>constructors</a:t>
            </a:r>
          </a:p>
          <a:p>
            <a:pPr marL="1143000" lvl="2" defTabSz="914400"/>
            <a:r>
              <a:rPr lang="en-US"/>
              <a:t>empty state</a:t>
            </a:r>
          </a:p>
          <a:p>
            <a:pPr marL="685800" lvl="1" indent="-228600" defTabSz="914400"/>
            <a:r>
              <a:rPr lang="en-US"/>
              <a:t>methods</a:t>
            </a:r>
          </a:p>
          <a:p>
            <a:pPr marL="1143000" lvl="2" defTabSz="914400"/>
            <a:r>
              <a:rPr lang="en-US">
                <a:latin typeface="Courier New" pitchFamily="49" charset="0"/>
              </a:rPr>
              <a:t>enter</a:t>
            </a:r>
            <a:endParaRPr lang="en-US"/>
          </a:p>
          <a:p>
            <a:pPr lvl="3" indent="-171450" defTabSz="914400"/>
            <a:r>
              <a:rPr lang="en-US"/>
              <a:t>overflow</a:t>
            </a:r>
          </a:p>
          <a:p>
            <a:pPr lvl="3" indent="-171450" defTabSz="914400"/>
            <a:r>
              <a:rPr lang="en-US"/>
              <a:t>increment</a:t>
            </a:r>
          </a:p>
          <a:p>
            <a:pPr marL="1143000" lvl="2" defTabSz="914400"/>
            <a:r>
              <a:rPr lang="en-US">
                <a:latin typeface="Courier New" pitchFamily="49" charset="0"/>
              </a:rPr>
              <a:t>leave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front</a:t>
            </a:r>
            <a:endParaRPr lang="en-US"/>
          </a:p>
          <a:p>
            <a:pPr lvl="3" indent="-171450" defTabSz="914400"/>
            <a:r>
              <a:rPr lang="en-US"/>
              <a:t>underflow</a:t>
            </a:r>
          </a:p>
          <a:p>
            <a:pPr marL="1143000" lvl="2" defTabSz="914400"/>
            <a:r>
              <a:rPr lang="en-US">
                <a:latin typeface="Courier New" pitchFamily="49" charset="0"/>
              </a:rPr>
              <a:t>length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empty</a:t>
            </a:r>
            <a:endParaRPr lang="en-US"/>
          </a:p>
          <a:p>
            <a:pPr lvl="3" indent="-171450" defTabSz="914400"/>
            <a:r>
              <a:rPr lang="en-US"/>
              <a:t>compute?</a:t>
            </a:r>
          </a:p>
          <a:p>
            <a:pPr lvl="3" indent="-171450" defTabSz="914400"/>
            <a:r>
              <a:rPr lang="en-US"/>
              <a:t>empty vs full</a:t>
            </a:r>
          </a:p>
        </p:txBody>
      </p:sp>
      <p:sp>
        <p:nvSpPr>
          <p:cNvPr id="922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096000" y="1981200"/>
            <a:ext cx="838200" cy="3048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22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724400" y="1981200"/>
            <a:ext cx="838200" cy="3048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2013" y="757238"/>
            <a:ext cx="4724400" cy="984250"/>
          </a:xfrm>
          <a:noFill/>
          <a:ln/>
        </p:spPr>
        <p:txBody>
          <a:bodyPr lIns="63595" tIns="25438" rIns="63595" bIns="25438"/>
          <a:lstStyle/>
          <a:p>
            <a:pPr defTabSz="914400"/>
            <a:r>
              <a:rPr lang="en-US"/>
              <a:t>Queue ADT</a:t>
            </a:r>
            <a:br>
              <a:rPr lang="en-US"/>
            </a:br>
            <a:r>
              <a:rPr lang="en-US"/>
              <a:t>Linked Implementation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624" tIns="44517" rIns="90624" bIns="44517"/>
          <a:lstStyle/>
          <a:p>
            <a:pPr defTabSz="914400"/>
            <a:r>
              <a:rPr lang="en-US"/>
              <a:t>sequentially-linked structure of items</a:t>
            </a:r>
          </a:p>
          <a:p>
            <a:pPr marL="685800" lvl="1" indent="-228600" defTabSz="914400"/>
            <a:r>
              <a:rPr lang="en-US"/>
              <a:t>deletion from front</a:t>
            </a:r>
          </a:p>
          <a:p>
            <a:pPr marL="685800" lvl="1" indent="-228600" defTabSz="914400"/>
            <a:r>
              <a:rPr lang="en-US"/>
              <a:t>insertion at end</a:t>
            </a:r>
          </a:p>
          <a:p>
            <a:pPr marL="1143000" lvl="2" defTabSz="914400"/>
            <a:r>
              <a:rPr lang="en-US"/>
              <a:t>keep pointer to rear </a:t>
            </a:r>
            <a:r>
              <a:rPr lang="en-US">
                <a:latin typeface="Courier New" pitchFamily="49" charset="0"/>
              </a:rPr>
              <a:t>O(1)</a:t>
            </a:r>
            <a:endParaRPr lang="en-US"/>
          </a:p>
          <a:p>
            <a:pPr defTabSz="914400"/>
            <a:r>
              <a:rPr lang="en-US"/>
              <a:t>length?</a:t>
            </a:r>
          </a:p>
          <a:p>
            <a:pPr marL="685800" lvl="1" indent="-228600" defTabSz="914400"/>
            <a:r>
              <a:rPr lang="en-US"/>
              <a:t>keep count else </a:t>
            </a:r>
            <a:r>
              <a:rPr lang="en-US">
                <a:latin typeface="Courier New" pitchFamily="49" charset="0"/>
              </a:rPr>
              <a:t>O(n)</a:t>
            </a:r>
            <a:endParaRPr lang="en-US"/>
          </a:p>
          <a:p>
            <a:pPr defTabSz="914400"/>
            <a:r>
              <a:rPr lang="en-US"/>
              <a:t>comparison with contiguous</a:t>
            </a:r>
          </a:p>
          <a:p>
            <a:pPr marL="685800" lvl="1" indent="-228600" defTabSz="914400"/>
            <a:r>
              <a:rPr lang="en-US"/>
              <a:t>all operations </a:t>
            </a:r>
            <a:r>
              <a:rPr lang="en-US">
                <a:latin typeface="Courier New" pitchFamily="49" charset="0"/>
              </a:rPr>
              <a:t>O(1)</a:t>
            </a:r>
          </a:p>
          <a:p>
            <a:pPr marL="685800" lvl="1" indent="-228600" defTabSz="914400"/>
            <a:r>
              <a:rPr lang="en-US"/>
              <a:t>space tradeoffs</a:t>
            </a:r>
          </a:p>
        </p:txBody>
      </p:sp>
      <p:sp>
        <p:nvSpPr>
          <p:cNvPr id="1024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883150" y="2976563"/>
            <a:ext cx="306388" cy="230187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538" name="Object 2"/>
          <p:cNvGraphicFramePr>
            <a:graphicFrameLocks noChangeAspect="1"/>
          </p:cNvGraphicFramePr>
          <p:nvPr>
            <p:ph/>
          </p:nvPr>
        </p:nvGraphicFramePr>
        <p:xfrm>
          <a:off x="1752600" y="2743200"/>
          <a:ext cx="8154988" cy="1604963"/>
        </p:xfrm>
        <a:graphic>
          <a:graphicData uri="http://schemas.openxmlformats.org/presentationml/2006/ole">
            <p:oleObj spid="_x0000_s65538" name="Document" r:id="rId4" imgW="5486400" imgH="1080000" progId="Word.Document.8">
              <p:embed/>
            </p:oleObj>
          </a:graphicData>
        </a:graphic>
      </p:graphicFrame>
      <p:sp>
        <p:nvSpPr>
          <p:cNvPr id="65540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616585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2"/>
          <p:cNvGraphicFramePr>
            <a:graphicFrameLocks noChangeAspect="1"/>
          </p:cNvGraphicFramePr>
          <p:nvPr>
            <p:ph/>
          </p:nvPr>
        </p:nvGraphicFramePr>
        <p:xfrm>
          <a:off x="985838" y="1525588"/>
          <a:ext cx="7170737" cy="3956050"/>
        </p:xfrm>
        <a:graphic>
          <a:graphicData uri="http://schemas.openxmlformats.org/presentationml/2006/ole">
            <p:oleObj spid="_x0000_s23554" name="Document" r:id="rId3" imgW="5487631" imgH="3027419" progId="Word.Document.8">
              <p:embed/>
            </p:oleObj>
          </a:graphicData>
        </a:graphic>
      </p:graphicFrame>
      <p:sp>
        <p:nvSpPr>
          <p:cNvPr id="23555" name="AutoShape 3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545513" y="62595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2"/>
          <p:cNvGraphicFramePr>
            <a:graphicFrameLocks noChangeAspect="1"/>
          </p:cNvGraphicFramePr>
          <p:nvPr>
            <p:ph/>
          </p:nvPr>
        </p:nvGraphicFramePr>
        <p:xfrm>
          <a:off x="985838" y="2960688"/>
          <a:ext cx="7170737" cy="1089025"/>
        </p:xfrm>
        <a:graphic>
          <a:graphicData uri="http://schemas.openxmlformats.org/presentationml/2006/ole">
            <p:oleObj spid="_x0000_s24578" name="Document" r:id="rId3" imgW="5487631" imgH="833423" progId="Word.Document.8">
              <p:embed/>
            </p:oleObj>
          </a:graphicData>
        </a:graphic>
      </p:graphicFrame>
      <p:sp>
        <p:nvSpPr>
          <p:cNvPr id="24579" name="AutoShape 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45513" y="62595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P03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1P03">
      <a:majorFont>
        <a:latin typeface="Arial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P0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P03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P03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P03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P03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P03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P03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1P03</Template>
  <TotalTime>6954</TotalTime>
  <Words>496</Words>
  <Application>Microsoft Office PowerPoint</Application>
  <PresentationFormat>On-screen Show (4:3)</PresentationFormat>
  <Paragraphs>198</Paragraphs>
  <Slides>16</Slides>
  <Notes>2</Notes>
  <HiddenSlides>9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Times New Roman</vt:lpstr>
      <vt:lpstr>Book Antiqua</vt:lpstr>
      <vt:lpstr>Symbol</vt:lpstr>
      <vt:lpstr>Courier New</vt:lpstr>
      <vt:lpstr>1P03</vt:lpstr>
      <vt:lpstr>Microsoft Word Document</vt:lpstr>
      <vt:lpstr>The Queue</vt:lpstr>
      <vt:lpstr>Queue</vt:lpstr>
      <vt:lpstr>Queue Interface</vt:lpstr>
      <vt:lpstr>Queue ADT Contiguous Implementation</vt:lpstr>
      <vt:lpstr> Queue ADT.</vt:lpstr>
      <vt:lpstr>Queue ADT Linked Implementation</vt:lpstr>
      <vt:lpstr>Slide 7</vt:lpstr>
      <vt:lpstr>Slide 8</vt:lpstr>
      <vt:lpstr>Slide 9</vt:lpstr>
      <vt:lpstr>Queue Example</vt:lpstr>
      <vt:lpstr>Process Queue</vt:lpstr>
      <vt:lpstr>Circular Queue</vt:lpstr>
      <vt:lpstr>Queue ADT Interface</vt:lpstr>
      <vt:lpstr>Array Queue</vt:lpstr>
      <vt:lpstr>Array Queue.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9 The Queue</dc:title>
  <dc:creator>Hughes</dc:creator>
  <cp:lastModifiedBy>Dave Bockus</cp:lastModifiedBy>
  <cp:revision>31</cp:revision>
  <cp:lastPrinted>2005-03-11T21:25:07Z</cp:lastPrinted>
  <dcterms:created xsi:type="dcterms:W3CDTF">2003-03-07T01:39:56Z</dcterms:created>
  <dcterms:modified xsi:type="dcterms:W3CDTF">2013-02-06T21:06:23Z</dcterms:modified>
</cp:coreProperties>
</file>