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58" r:id="rId4"/>
    <p:sldId id="259" r:id="rId5"/>
    <p:sldId id="260" r:id="rId6"/>
    <p:sldId id="291" r:id="rId7"/>
    <p:sldId id="261" r:id="rId8"/>
    <p:sldId id="293" r:id="rId9"/>
    <p:sldId id="294" r:id="rId10"/>
    <p:sldId id="263" r:id="rId11"/>
    <p:sldId id="264" r:id="rId12"/>
    <p:sldId id="269" r:id="rId13"/>
    <p:sldId id="270" r:id="rId14"/>
    <p:sldId id="271" r:id="rId15"/>
    <p:sldId id="272" r:id="rId16"/>
    <p:sldId id="276" r:id="rId17"/>
    <p:sldId id="277" r:id="rId18"/>
    <p:sldId id="278" r:id="rId19"/>
    <p:sldId id="279" r:id="rId20"/>
    <p:sldId id="280" r:id="rId21"/>
    <p:sldId id="281" r:id="rId22"/>
    <p:sldId id="289" r:id="rId23"/>
    <p:sldId id="296" r:id="rId24"/>
    <p:sldId id="295" r:id="rId25"/>
    <p:sldId id="290" r:id="rId26"/>
    <p:sldId id="292" r:id="rId27"/>
    <p:sldId id="275" r:id="rId28"/>
  </p:sldIdLst>
  <p:sldSz cx="9144000" cy="6858000" type="screen4x3"/>
  <p:notesSz cx="6985000" cy="9271000"/>
  <p:defaultTextStyle>
    <a:defPPr>
      <a:defRPr lang="en-US"/>
    </a:defPPr>
    <a:lvl1pPr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656" autoAdjust="0"/>
  </p:normalViewPr>
  <p:slideViewPr>
    <p:cSldViewPr>
      <p:cViewPr varScale="1">
        <p:scale>
          <a:sx n="99" d="100"/>
          <a:sy n="99" d="100"/>
        </p:scale>
        <p:origin x="-65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782"/>
    </p:cViewPr>
  </p:sorterViewPr>
  <p:notesViewPr>
    <p:cSldViewPr>
      <p:cViewPr varScale="1">
        <p:scale>
          <a:sx n="61" d="100"/>
          <a:sy n="61" d="100"/>
        </p:scale>
        <p:origin x="-1698" y="-54"/>
      </p:cViewPr>
      <p:guideLst>
        <p:guide orient="horz" pos="2920"/>
        <p:guide pos="220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Data Structures and Abstraction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9510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ct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10.</a:t>
            </a:r>
            <a:fld id="{3761AFEF-7C0B-4304-AD96-6EE1D0E1E1E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COSC 1P03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2002/03</a:t>
            </a:r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defTabSz="928688">
              <a:lnSpc>
                <a:spcPct val="100000"/>
              </a:lnSpc>
              <a:defRPr sz="1200" b="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098675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ctr" defTabSz="928688">
              <a:lnSpc>
                <a:spcPct val="100000"/>
              </a:lnSpc>
              <a:defRPr sz="1200" b="0"/>
            </a:lvl1pPr>
          </a:lstStyle>
          <a:p>
            <a:r>
              <a:rPr lang="en-US"/>
              <a:t>10.</a:t>
            </a:r>
            <a:fld id="{CA6A9F12-C4F0-44A7-98F6-A7E8EBFE2C7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10.</a:t>
            </a:r>
            <a:fld id="{08C5612D-B184-4E26-90AE-31D8BD561E78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1130300" y="685800"/>
            <a:ext cx="4667250" cy="3500438"/>
          </a:xfr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10.</a:t>
            </a:r>
            <a:fld id="{25BAD90D-DAA5-4920-927E-17401C8ED418}" type="slidenum">
              <a:rPr lang="en-US"/>
              <a:pPr/>
              <a:t>6</a:t>
            </a:fld>
            <a:endParaRPr lang="en-US"/>
          </a:p>
        </p:txBody>
      </p:sp>
      <p:sp>
        <p:nvSpPr>
          <p:cNvPr id="53250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10.</a:t>
            </a:r>
            <a:fld id="{77F4F759-C8D4-4A8D-990B-699DD2A3BF03}" type="slidenum">
              <a:rPr lang="en-US"/>
              <a:pPr/>
              <a:t>8</a:t>
            </a:fld>
            <a:endParaRPr lang="en-US"/>
          </a:p>
        </p:txBody>
      </p:sp>
      <p:sp>
        <p:nvSpPr>
          <p:cNvPr id="57346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10.</a:t>
            </a:r>
            <a:fld id="{2DAA7D07-6158-4EC0-8AD9-839F0E42662C}" type="slidenum">
              <a:rPr lang="en-US"/>
              <a:pPr/>
              <a:t>9</a:t>
            </a:fld>
            <a:endParaRPr lang="en-US"/>
          </a:p>
        </p:txBody>
      </p:sp>
      <p:sp>
        <p:nvSpPr>
          <p:cNvPr id="59394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COSC 1P03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2002/03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10.</a:t>
            </a:r>
            <a:fld id="{54E3155D-6D23-42C6-9244-751BFBF43ED4}" type="slidenum">
              <a:rPr lang="en-US"/>
              <a:pPr/>
              <a:t>26</a:t>
            </a:fld>
            <a:endParaRPr lang="en-US"/>
          </a:p>
        </p:txBody>
      </p:sp>
      <p:sp>
        <p:nvSpPr>
          <p:cNvPr id="55298" name="Rectangle 2"/>
          <p:cNvSpPr>
            <a:spLocks noRot="1" noChangeArrowheads="1" noTextEdit="1"/>
          </p:cNvSpPr>
          <p:nvPr>
            <p:ph type="sldImg"/>
          </p:nvPr>
        </p:nvSpPr>
        <p:spPr/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5875" y="909638"/>
            <a:ext cx="1792288" cy="51911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5838" y="909638"/>
            <a:ext cx="5227637" cy="5191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85838" y="909638"/>
            <a:ext cx="7172325" cy="5191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5838" y="1978025"/>
            <a:ext cx="3509962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78025"/>
            <a:ext cx="3509963" cy="41227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ChangeArrowheads="1"/>
          </p:cNvSpPr>
          <p:nvPr/>
        </p:nvSpPr>
        <p:spPr bwMode="auto">
          <a:xfrm>
            <a:off x="184150" y="234950"/>
            <a:ext cx="8775700" cy="6489700"/>
          </a:xfrm>
          <a:prstGeom prst="roundRect">
            <a:avLst>
              <a:gd name="adj" fmla="val 12495"/>
            </a:avLst>
          </a:prstGeom>
          <a:noFill/>
          <a:ln w="76200">
            <a:pattFill prst="pct50">
              <a:fgClr>
                <a:schemeClr val="tx1"/>
              </a:fgClr>
              <a:bgClr>
                <a:schemeClr val="bg1"/>
              </a:bgClr>
            </a:patt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 useBgFill="1">
        <p:nvSpPr>
          <p:cNvPr id="4099" name="Rectangle 3"/>
          <p:cNvSpPr>
            <a:spLocks noChangeArrowheads="1"/>
          </p:cNvSpPr>
          <p:nvPr/>
        </p:nvSpPr>
        <p:spPr bwMode="auto">
          <a:xfrm>
            <a:off x="820738" y="133350"/>
            <a:ext cx="1106487" cy="242888"/>
          </a:xfrm>
          <a:prstGeom prst="rect">
            <a:avLst/>
          </a:prstGeom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/>
            <a:r>
              <a:rPr lang="en-US" sz="1400" b="0"/>
              <a:t>COSC 1P03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505200" y="909638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63588" tIns="25435" rIns="63588" bIns="25435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Slide Title</a:t>
            </a:r>
          </a:p>
        </p:txBody>
      </p:sp>
      <p:sp useBgFill="1">
        <p:nvSpPr>
          <p:cNvPr id="4101" name="Rectangle 5"/>
          <p:cNvSpPr>
            <a:spLocks noChangeArrowheads="1"/>
          </p:cNvSpPr>
          <p:nvPr/>
        </p:nvSpPr>
        <p:spPr bwMode="auto">
          <a:xfrm>
            <a:off x="5702300" y="6615113"/>
            <a:ext cx="2640013" cy="242887"/>
          </a:xfrm>
          <a:prstGeom prst="rect">
            <a:avLst/>
          </a:prstGeom>
          <a:ln w="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algn="r" defTabSz="915988" eaLnBrk="0" hangingPunct="0"/>
            <a:r>
              <a:rPr lang="en-US" sz="1400" b="0"/>
              <a:t>Data Structures and Abstraction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8629650" y="6584950"/>
            <a:ext cx="523875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63588" tIns="25435" rIns="63588" bIns="25435">
            <a:spAutoFit/>
          </a:bodyPr>
          <a:lstStyle/>
          <a:p>
            <a:pPr defTabSz="915988" eaLnBrk="0" hangingPunct="0">
              <a:lnSpc>
                <a:spcPct val="97000"/>
              </a:lnSpc>
            </a:pPr>
            <a:r>
              <a:rPr lang="en-US" sz="1200" b="0"/>
              <a:t>10.</a:t>
            </a:r>
            <a:fld id="{26AF4743-E17B-4EA1-AA04-DA4DA5750157}" type="slidenum">
              <a:rPr lang="en-US" sz="1200" b="0"/>
              <a:pPr defTabSz="915988" eaLnBrk="0" hangingPunct="0">
                <a:lnSpc>
                  <a:spcPct val="97000"/>
                </a:lnSpc>
              </a:pPr>
              <a:t>‹#›</a:t>
            </a:fld>
            <a:endParaRPr lang="en-US" sz="1200" b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78025"/>
            <a:ext cx="7172325" cy="4122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615" tIns="44513" rIns="90615" bIns="445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+mj-lt"/>
          <a:ea typeface="+mj-ea"/>
          <a:cs typeface="+mj-cs"/>
        </a:defRPr>
      </a:lvl1pPr>
      <a:lvl2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2pPr>
      <a:lvl3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3pPr>
      <a:lvl4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4pPr>
      <a:lvl5pPr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5pPr>
      <a:lvl6pPr marL="4572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6pPr>
      <a:lvl7pPr marL="9144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7pPr>
      <a:lvl8pPr marL="13716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8pPr>
      <a:lvl9pPr marL="1828800" algn="ctr" defTabSz="915988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>
          <a:solidFill>
            <a:schemeClr val="accent2"/>
          </a:solidFill>
          <a:latin typeface="Arial" charset="0"/>
        </a:defRPr>
      </a:lvl9pPr>
    </p:titleStyle>
    <p:bodyStyle>
      <a:lvl1pPr marL="285750" indent="-2857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·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687388" indent="-230188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-"/>
        <a:defRPr>
          <a:solidFill>
            <a:schemeClr val="tx1"/>
          </a:solidFill>
          <a:latin typeface="+mn-lt"/>
        </a:defRPr>
      </a:lvl2pPr>
      <a:lvl3pPr marL="1144588" indent="-22860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°"/>
        <a:defRPr>
          <a:solidFill>
            <a:schemeClr val="tx1"/>
          </a:solidFill>
          <a:latin typeface="+mn-lt"/>
        </a:defRPr>
      </a:lvl3pPr>
      <a:lvl4pPr marL="1543050" indent="-169863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100000"/>
        <a:buFont typeface="Symbol" pitchFamily="18" charset="2"/>
        <a:buChar char="×"/>
        <a:defRPr>
          <a:solidFill>
            <a:schemeClr val="tx1"/>
          </a:solidFill>
          <a:latin typeface="+mn-lt"/>
        </a:defRPr>
      </a:lvl4pPr>
      <a:lvl5pPr marL="20034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5pPr>
      <a:lvl6pPr marL="24606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6pPr>
      <a:lvl7pPr marL="29178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7pPr>
      <a:lvl8pPr marL="33750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8pPr>
      <a:lvl9pPr marL="3832225" indent="-171450" algn="l" defTabSz="915988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slide" Target="slid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4.doc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slide" Target="slid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slide" Target="slide6.xml"/><Relationship Id="rId4" Type="http://schemas.openxmlformats.org/officeDocument/2006/relationships/oleObject" Target="../embeddings/Microsoft_Office_Word_97_-_2003_Document5.doc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4.xml"/><Relationship Id="rId4" Type="http://schemas.openxmlformats.org/officeDocument/2006/relationships/slide" Target="slide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87053" y="2130425"/>
            <a:ext cx="1769893" cy="522265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List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b="1">
                <a:latin typeface="Arial" charset="0"/>
              </a:rPr>
              <a:t>If A is success in life, then A equals x plus y plus z. Work is x; y is play; and z is keeping your mouth shut.</a:t>
            </a:r>
          </a:p>
          <a:p>
            <a:pPr algn="l"/>
            <a:r>
              <a:rPr lang="en-US" b="1">
                <a:latin typeface="Arial" charset="0"/>
              </a:rPr>
              <a:t>   		 Albert Einstein, Observer, Jan. 15, 1950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04838"/>
            <a:ext cx="4724400" cy="984250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List ADT</a:t>
            </a:r>
            <a:br>
              <a:rPr lang="en-US"/>
            </a:br>
            <a:r>
              <a:rPr lang="en-US"/>
              <a:t>Linked Implementation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901825"/>
            <a:ext cx="7172325" cy="4122738"/>
          </a:xfrm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sequentially-linked structure</a:t>
            </a:r>
          </a:p>
          <a:p>
            <a:pPr marL="685800" lvl="1" indent="-228600" defTabSz="914400"/>
            <a:r>
              <a:rPr lang="en-US"/>
              <a:t>sequential processing natural</a:t>
            </a:r>
          </a:p>
          <a:p>
            <a:pPr defTabSz="914400"/>
            <a:r>
              <a:rPr lang="en-US"/>
              <a:t>cursor?</a:t>
            </a:r>
          </a:p>
          <a:p>
            <a:pPr marL="685800" lvl="1" indent="-228600" defTabSz="914400"/>
            <a:r>
              <a:rPr lang="en-US"/>
              <a:t>cursor is </a:t>
            </a:r>
            <a:r>
              <a:rPr lang="en-US">
                <a:latin typeface="Courier New" pitchFamily="49" charset="0"/>
              </a:rPr>
              <a:t>Node</a:t>
            </a:r>
            <a:r>
              <a:rPr lang="en-US"/>
              <a:t> reference</a:t>
            </a:r>
          </a:p>
          <a:p>
            <a:pPr marL="685800" lvl="1" indent="-228600" defTabSz="914400"/>
            <a:r>
              <a:rPr lang="en-US"/>
              <a:t>off list</a:t>
            </a:r>
          </a:p>
          <a:p>
            <a:pPr defTabSz="914400"/>
            <a:r>
              <a:rPr lang="en-US"/>
              <a:t>insertion</a:t>
            </a:r>
          </a:p>
          <a:p>
            <a:pPr marL="685800" lvl="1" indent="-228600" defTabSz="914400"/>
            <a:r>
              <a:rPr lang="en-US"/>
              <a:t>in front of cursor</a:t>
            </a:r>
          </a:p>
          <a:p>
            <a:pPr marL="685800" lvl="1" indent="-228600" defTabSz="914400"/>
            <a:r>
              <a:rPr lang="en-US"/>
              <a:t>precursor</a:t>
            </a:r>
          </a:p>
          <a:p>
            <a:pPr marL="1143000" lvl="2" defTabSz="914400"/>
            <a:r>
              <a:rPr lang="en-US"/>
              <a:t>cursor pairs</a:t>
            </a:r>
          </a:p>
          <a:p>
            <a:pPr marL="1143000" lvl="2" defTabSz="914400"/>
            <a:r>
              <a:rPr lang="en-US"/>
              <a:t>header node</a:t>
            </a:r>
          </a:p>
          <a:p>
            <a:pPr marL="685800" lvl="1" indent="-228600" defTabSz="914400"/>
            <a:r>
              <a:rPr lang="en-US"/>
              <a:t>at end?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0" y="909638"/>
            <a:ext cx="254000" cy="517525"/>
          </a:xfrm>
        </p:spPr>
        <p:txBody>
          <a:bodyPr/>
          <a:lstStyle/>
          <a:p>
            <a:pPr defTabSz="914400"/>
            <a:r>
              <a:rPr lang="en-US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representation</a:t>
            </a:r>
          </a:p>
          <a:p>
            <a:pPr marL="685800" lvl="1" indent="-228600" defTabSz="914400"/>
            <a:r>
              <a:rPr lang="en-US"/>
              <a:t>sequentially linked structure with header and two cursors</a:t>
            </a:r>
          </a:p>
          <a:p>
            <a:pPr defTabSz="914400"/>
            <a:r>
              <a:rPr lang="en-US"/>
              <a:t>empty list</a:t>
            </a:r>
          </a:p>
          <a:p>
            <a:pPr marL="685800" lvl="1" indent="-228600" defTabSz="914400"/>
            <a:r>
              <a:rPr lang="en-US"/>
              <a:t>off list?</a:t>
            </a:r>
          </a:p>
          <a:p>
            <a:pPr defTabSz="914400"/>
            <a:r>
              <a:rPr lang="en-US"/>
              <a:t>length</a:t>
            </a:r>
          </a:p>
          <a:p>
            <a:pPr marL="685800" lvl="1" indent="-228600" defTabSz="914400"/>
            <a:r>
              <a:rPr lang="en-US"/>
              <a:t>keep count</a:t>
            </a:r>
          </a:p>
          <a:p>
            <a:pPr defTabSz="914400"/>
            <a:r>
              <a:rPr lang="en-US"/>
              <a:t>comparison with contiguous</a:t>
            </a:r>
          </a:p>
          <a:p>
            <a:pPr marL="685800" lvl="1" indent="-228600" defTabSz="914400"/>
            <a:r>
              <a:rPr lang="en-US"/>
              <a:t>insert/remove </a:t>
            </a:r>
            <a:r>
              <a:rPr lang="en-US">
                <a:latin typeface="Courier New" pitchFamily="49" charset="0"/>
              </a:rPr>
              <a:t>O(1)</a:t>
            </a:r>
            <a:r>
              <a:rPr lang="en-US"/>
              <a:t> vs </a:t>
            </a:r>
            <a:r>
              <a:rPr lang="en-US">
                <a:latin typeface="Courier New" pitchFamily="49" charset="0"/>
              </a:rPr>
              <a:t>O(n)</a:t>
            </a:r>
            <a:endParaRPr lang="en-US"/>
          </a:p>
        </p:txBody>
      </p:sp>
      <p:sp>
        <p:nvSpPr>
          <p:cNvPr id="1741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900363" y="1984375"/>
            <a:ext cx="304800" cy="230188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64" name="Object 0"/>
          <p:cNvGraphicFramePr>
            <a:graphicFrameLocks noChangeAspect="1"/>
          </p:cNvGraphicFramePr>
          <p:nvPr>
            <p:ph/>
          </p:nvPr>
        </p:nvGraphicFramePr>
        <p:xfrm>
          <a:off x="1255713" y="2800350"/>
          <a:ext cx="6632575" cy="1408113"/>
        </p:xfrm>
        <a:graphic>
          <a:graphicData uri="http://schemas.openxmlformats.org/presentationml/2006/ole">
            <p:oleObj spid="_x0000_s62464" name="Document" r:id="rId3" imgW="5487631" imgH="1165999" progId="Word.Document.8">
              <p:embed/>
            </p:oleObj>
          </a:graphicData>
        </a:graphic>
      </p:graphicFrame>
      <p:sp>
        <p:nvSpPr>
          <p:cNvPr id="22531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3488" name="Object 0"/>
          <p:cNvGraphicFramePr>
            <a:graphicFrameLocks noChangeAspect="1"/>
          </p:cNvGraphicFramePr>
          <p:nvPr>
            <p:ph/>
          </p:nvPr>
        </p:nvGraphicFramePr>
        <p:xfrm>
          <a:off x="533400" y="2895600"/>
          <a:ext cx="6208713" cy="2484438"/>
        </p:xfrm>
        <a:graphic>
          <a:graphicData uri="http://schemas.openxmlformats.org/presentationml/2006/ole">
            <p:oleObj spid="_x0000_s63488" name="Document" r:id="rId3" imgW="5487631" imgH="1511547" progId="Word.Document.8">
              <p:embed/>
            </p:oleObj>
          </a:graphicData>
        </a:graphic>
      </p:graphicFrame>
      <p:sp>
        <p:nvSpPr>
          <p:cNvPr id="23555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3558" name="Group 6"/>
          <p:cNvGrpSpPr>
            <a:grpSpLocks/>
          </p:cNvGrpSpPr>
          <p:nvPr/>
        </p:nvGrpSpPr>
        <p:grpSpPr bwMode="auto">
          <a:xfrm>
            <a:off x="1143000" y="1589088"/>
            <a:ext cx="5181600" cy="1687512"/>
            <a:chOff x="720" y="1001"/>
            <a:chExt cx="3264" cy="1063"/>
          </a:xfrm>
        </p:grpSpPr>
        <p:sp>
          <p:nvSpPr>
            <p:cNvPr id="23556" name="AutoShape 4"/>
            <p:cNvSpPr>
              <a:spLocks noChangeArrowheads="1"/>
            </p:cNvSpPr>
            <p:nvPr/>
          </p:nvSpPr>
          <p:spPr bwMode="auto">
            <a:xfrm>
              <a:off x="2688" y="1001"/>
              <a:ext cx="1296" cy="429"/>
            </a:xfrm>
            <a:prstGeom prst="wedgeRectCallout">
              <a:avLst>
                <a:gd name="adj1" fmla="val -80245"/>
                <a:gd name="adj2" fmla="val 16631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Cursor must be moved to the front of the list, First item.</a:t>
              </a: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720" y="1920"/>
              <a:ext cx="158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561" name="Group 9"/>
          <p:cNvGrpSpPr>
            <a:grpSpLocks/>
          </p:cNvGrpSpPr>
          <p:nvPr/>
        </p:nvGrpSpPr>
        <p:grpSpPr bwMode="auto">
          <a:xfrm>
            <a:off x="1828800" y="2522538"/>
            <a:ext cx="5867400" cy="1363662"/>
            <a:chOff x="1152" y="1589"/>
            <a:chExt cx="3696" cy="859"/>
          </a:xfrm>
        </p:grpSpPr>
        <p:sp>
          <p:nvSpPr>
            <p:cNvPr id="23559" name="AutoShape 7"/>
            <p:cNvSpPr>
              <a:spLocks noChangeArrowheads="1"/>
            </p:cNvSpPr>
            <p:nvPr/>
          </p:nvSpPr>
          <p:spPr bwMode="auto">
            <a:xfrm>
              <a:off x="2832" y="1589"/>
              <a:ext cx="2016" cy="308"/>
            </a:xfrm>
            <a:prstGeom prst="wedgeRectCallout">
              <a:avLst>
                <a:gd name="adj1" fmla="val -62056"/>
                <a:gd name="adj2" fmla="val 17305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Try to match the "key' with an item in the list which has the same key.</a:t>
              </a:r>
            </a:p>
          </p:txBody>
        </p:sp>
        <p:sp>
          <p:nvSpPr>
            <p:cNvPr id="23560" name="Rectangle 8"/>
            <p:cNvSpPr>
              <a:spLocks noChangeArrowheads="1"/>
            </p:cNvSpPr>
            <p:nvPr/>
          </p:nvSpPr>
          <p:spPr bwMode="auto">
            <a:xfrm>
              <a:off x="1152" y="2256"/>
              <a:ext cx="1440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564" name="Group 12"/>
          <p:cNvGrpSpPr>
            <a:grpSpLocks/>
          </p:cNvGrpSpPr>
          <p:nvPr/>
        </p:nvGrpSpPr>
        <p:grpSpPr bwMode="auto">
          <a:xfrm>
            <a:off x="1219200" y="1924050"/>
            <a:ext cx="6934200" cy="2211388"/>
            <a:chOff x="768" y="1212"/>
            <a:chExt cx="4368" cy="1393"/>
          </a:xfrm>
        </p:grpSpPr>
        <p:sp>
          <p:nvSpPr>
            <p:cNvPr id="23562" name="AutoShape 10"/>
            <p:cNvSpPr>
              <a:spLocks noChangeArrowheads="1"/>
            </p:cNvSpPr>
            <p:nvPr/>
          </p:nvSpPr>
          <p:spPr bwMode="auto">
            <a:xfrm>
              <a:off x="3600" y="1212"/>
              <a:ext cx="1536" cy="671"/>
            </a:xfrm>
            <a:prstGeom prst="wedgeRectCallout">
              <a:avLst>
                <a:gd name="adj1" fmla="val -58593"/>
                <a:gd name="adj2" fmla="val 12928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find did not locate an item with "key" then the cursor will be off the list. Thus we break out of the search routine.</a:t>
              </a:r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>
              <a:off x="768" y="2448"/>
              <a:ext cx="2717" cy="15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567" name="Group 15"/>
          <p:cNvGrpSpPr>
            <a:grpSpLocks/>
          </p:cNvGrpSpPr>
          <p:nvPr/>
        </p:nvGrpSpPr>
        <p:grpSpPr bwMode="auto">
          <a:xfrm>
            <a:off x="1752600" y="3962400"/>
            <a:ext cx="6553200" cy="488950"/>
            <a:chOff x="1104" y="2496"/>
            <a:chExt cx="4128" cy="308"/>
          </a:xfrm>
        </p:grpSpPr>
        <p:sp>
          <p:nvSpPr>
            <p:cNvPr id="23565" name="AutoShape 13"/>
            <p:cNvSpPr>
              <a:spLocks noChangeArrowheads="1"/>
            </p:cNvSpPr>
            <p:nvPr/>
          </p:nvSpPr>
          <p:spPr bwMode="auto">
            <a:xfrm>
              <a:off x="3648" y="2496"/>
              <a:ext cx="1584" cy="308"/>
            </a:xfrm>
            <a:prstGeom prst="wedgeRectCallout">
              <a:avLst>
                <a:gd name="adj1" fmla="val -91981"/>
                <a:gd name="adj2" fmla="val 3084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Must of found something, so process the item.</a:t>
              </a:r>
            </a:p>
          </p:txBody>
        </p:sp>
        <p:sp>
          <p:nvSpPr>
            <p:cNvPr id="23566" name="Rectangle 14"/>
            <p:cNvSpPr>
              <a:spLocks noChangeArrowheads="1"/>
            </p:cNvSpPr>
            <p:nvPr/>
          </p:nvSpPr>
          <p:spPr bwMode="auto">
            <a:xfrm>
              <a:off x="1104" y="2640"/>
              <a:ext cx="1872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3570" name="Group 18"/>
          <p:cNvGrpSpPr>
            <a:grpSpLocks/>
          </p:cNvGrpSpPr>
          <p:nvPr/>
        </p:nvGrpSpPr>
        <p:grpSpPr bwMode="auto">
          <a:xfrm>
            <a:off x="1828800" y="4456113"/>
            <a:ext cx="6934200" cy="989012"/>
            <a:chOff x="1152" y="2807"/>
            <a:chExt cx="4368" cy="623"/>
          </a:xfrm>
        </p:grpSpPr>
        <p:sp>
          <p:nvSpPr>
            <p:cNvPr id="23568" name="AutoShape 16"/>
            <p:cNvSpPr>
              <a:spLocks noChangeArrowheads="1"/>
            </p:cNvSpPr>
            <p:nvPr/>
          </p:nvSpPr>
          <p:spPr bwMode="auto">
            <a:xfrm>
              <a:off x="3072" y="2880"/>
              <a:ext cx="2448" cy="550"/>
            </a:xfrm>
            <a:prstGeom prst="wedgeRectCallout">
              <a:avLst>
                <a:gd name="adj1" fmla="val -68343"/>
                <a:gd name="adj2" fmla="val -46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Before we search for another item with the same key, the cursor must be advanced 1 unit. The search will now start from the current cursor position.</a:t>
              </a:r>
            </a:p>
          </p:txBody>
        </p:sp>
        <p:sp>
          <p:nvSpPr>
            <p:cNvPr id="23569" name="Rectangle 17"/>
            <p:cNvSpPr>
              <a:spLocks noChangeArrowheads="1"/>
            </p:cNvSpPr>
            <p:nvPr/>
          </p:nvSpPr>
          <p:spPr bwMode="auto">
            <a:xfrm>
              <a:off x="1152" y="2807"/>
              <a:ext cx="1462" cy="15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3571" name="Rectangle 19"/>
          <p:cNvSpPr>
            <a:spLocks noGrp="1" noChangeArrowheads="1"/>
          </p:cNvSpPr>
          <p:nvPr>
            <p:ph type="title" idx="4294967295"/>
          </p:nvPr>
        </p:nvSpPr>
        <p:spPr>
          <a:xfrm>
            <a:off x="2590800" y="685800"/>
            <a:ext cx="3937000" cy="517525"/>
          </a:xfrm>
        </p:spPr>
        <p:txBody>
          <a:bodyPr/>
          <a:lstStyle/>
          <a:p>
            <a:r>
              <a:rPr lang="en-US"/>
              <a:t>Exhaustive Search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4512" name="Object 0"/>
          <p:cNvGraphicFramePr>
            <a:graphicFrameLocks noChangeAspect="1"/>
          </p:cNvGraphicFramePr>
          <p:nvPr>
            <p:ph/>
          </p:nvPr>
        </p:nvGraphicFramePr>
        <p:xfrm>
          <a:off x="1009650" y="1271588"/>
          <a:ext cx="7350125" cy="4484687"/>
        </p:xfrm>
        <a:graphic>
          <a:graphicData uri="http://schemas.openxmlformats.org/presentationml/2006/ole">
            <p:oleObj spid="_x0000_s64512" name="Document" r:id="rId3" imgW="5906793" imgH="3603212" progId="Word.Document.8">
              <p:embed/>
            </p:oleObj>
          </a:graphicData>
        </a:graphic>
      </p:graphicFrame>
      <p:sp>
        <p:nvSpPr>
          <p:cNvPr id="24579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536" name="Object 0"/>
          <p:cNvGraphicFramePr>
            <a:graphicFrameLocks noChangeAspect="1"/>
          </p:cNvGraphicFramePr>
          <p:nvPr>
            <p:ph/>
          </p:nvPr>
        </p:nvGraphicFramePr>
        <p:xfrm>
          <a:off x="1112838" y="2303463"/>
          <a:ext cx="7237412" cy="2411412"/>
        </p:xfrm>
        <a:graphic>
          <a:graphicData uri="http://schemas.openxmlformats.org/presentationml/2006/ole">
            <p:oleObj spid="_x0000_s65536" name="Document" r:id="rId3" imgW="6284903" imgH="2094547" progId="Word.Document.8">
              <p:embed/>
            </p:oleObj>
          </a:graphicData>
        </a:graphic>
      </p:graphicFrame>
      <p:sp>
        <p:nvSpPr>
          <p:cNvPr id="25603" name="AutoShape 3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69313" y="6259513"/>
            <a:ext cx="306387" cy="306387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25607" name="Group 7"/>
          <p:cNvGrpSpPr>
            <a:grpSpLocks/>
          </p:cNvGrpSpPr>
          <p:nvPr/>
        </p:nvGrpSpPr>
        <p:grpSpPr bwMode="auto">
          <a:xfrm>
            <a:off x="6248400" y="3848100"/>
            <a:ext cx="2667000" cy="1328738"/>
            <a:chOff x="3936" y="2424"/>
            <a:chExt cx="1680" cy="837"/>
          </a:xfrm>
        </p:grpSpPr>
        <p:sp>
          <p:nvSpPr>
            <p:cNvPr id="25604" name="AutoShape 4"/>
            <p:cNvSpPr>
              <a:spLocks noChangeArrowheads="1"/>
            </p:cNvSpPr>
            <p:nvPr/>
          </p:nvSpPr>
          <p:spPr bwMode="auto">
            <a:xfrm>
              <a:off x="4320" y="2832"/>
              <a:ext cx="1296" cy="429"/>
            </a:xfrm>
            <a:prstGeom prst="wedgeRectCallout">
              <a:avLst>
                <a:gd name="adj1" fmla="val -32949"/>
                <a:gd name="adj2" fmla="val -11456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Some data fields may be missing for some students</a:t>
              </a:r>
            </a:p>
          </p:txBody>
        </p:sp>
        <p:sp>
          <p:nvSpPr>
            <p:cNvPr id="25605" name="Rectangle 5"/>
            <p:cNvSpPr>
              <a:spLocks noChangeArrowheads="1"/>
            </p:cNvSpPr>
            <p:nvPr/>
          </p:nvSpPr>
          <p:spPr bwMode="auto">
            <a:xfrm>
              <a:off x="3936" y="2424"/>
              <a:ext cx="624" cy="12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3429000" y="4038600"/>
            <a:ext cx="3200400" cy="190500"/>
          </a:xfrm>
          <a:prstGeom prst="rect">
            <a:avLst/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r>
              <a:rPr lang="en-US" sz="1400">
                <a:latin typeface="Times New Roman" pitchFamily="18" charset="0"/>
              </a:rPr>
              <a:t>Where is the data????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609600"/>
            <a:ext cx="4851400" cy="517525"/>
          </a:xfrm>
        </p:spPr>
        <p:txBody>
          <a:bodyPr/>
          <a:lstStyle/>
          <a:p>
            <a:r>
              <a:rPr lang="en-US"/>
              <a:t>Grade Report Data File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 animBg="1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60800" y="533400"/>
            <a:ext cx="1422400" cy="517525"/>
          </a:xfrm>
        </p:spPr>
        <p:txBody>
          <a:bodyPr/>
          <a:lstStyle/>
          <a:p>
            <a:r>
              <a:rPr lang="en-US"/>
              <a:t>Keyed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219200" y="1143000"/>
            <a:ext cx="6438900" cy="3743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Collections;</a:t>
            </a: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/**	This interface defines the requirements for items that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**	are to be placed on a list. The items must have a key</a:t>
            </a:r>
          </a:p>
          <a:p>
            <a:pPr>
              <a:lnSpc>
                <a:spcPct val="100000"/>
              </a:lnSpc>
            </a:pP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 **	which </a:t>
            </a:r>
            <a:r>
              <a:rPr lang="en-US" sz="1200" b="0">
                <a:solidFill>
                  <a:schemeClr val="accent1"/>
                </a:solidFill>
                <a:latin typeface="Courier New" pitchFamily="49" charset="0"/>
              </a:rPr>
              <a:t>can be compared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. Key comparison is used to determine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 **	a match in List.find.</a:t>
            </a:r>
            <a:r>
              <a:rPr lang="en-US" sz="1200" b="0">
                <a:solidFill>
                  <a:schemeClr val="accent1"/>
                </a:solidFill>
                <a:latin typeface="Courier New" pitchFamily="49" charset="0"/>
              </a:rPr>
              <a:t> In this case comparing strings.</a:t>
            </a:r>
            <a:endParaRPr lang="en-US" sz="1200" b="0" noProof="1">
              <a:solidFill>
                <a:schemeClr val="accent1"/>
              </a:solidFill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 **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 </a:t>
            </a:r>
            <a:r>
              <a:rPr lang="en-US" sz="1200" b="0" noProof="1">
                <a:latin typeface="Courier New" pitchFamily="49" charset="0"/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public interface </a:t>
            </a:r>
            <a:r>
              <a:rPr lang="en-US" sz="1200" b="0">
                <a:latin typeface="Courier New" pitchFamily="49" charset="0"/>
              </a:rPr>
              <a:t>Keyed</a:t>
            </a:r>
            <a:r>
              <a:rPr lang="en-US" sz="1200" b="0" noProof="1">
                <a:latin typeface="Courier New" pitchFamily="49" charset="0"/>
              </a:rPr>
              <a:t>  {</a:t>
            </a: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/**	This method returns the key of the item.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	 **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	 **	@return	String	the key of the item.*/</a:t>
            </a: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 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String getKey ( );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}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E</a:t>
            </a:r>
            <a:endParaRPr lang="en-US" sz="1200" b="0" noProof="1">
              <a:latin typeface="Courier New" pitchFamily="49" charset="0"/>
            </a:endParaRPr>
          </a:p>
        </p:txBody>
      </p:sp>
      <p:grpSp>
        <p:nvGrpSpPr>
          <p:cNvPr id="33799" name="Group 7"/>
          <p:cNvGrpSpPr>
            <a:grpSpLocks/>
          </p:cNvGrpSpPr>
          <p:nvPr/>
        </p:nvGrpSpPr>
        <p:grpSpPr bwMode="auto">
          <a:xfrm>
            <a:off x="2057400" y="4038600"/>
            <a:ext cx="6096000" cy="573088"/>
            <a:chOff x="1296" y="3120"/>
            <a:chExt cx="3840" cy="361"/>
          </a:xfrm>
        </p:grpSpPr>
        <p:sp>
          <p:nvSpPr>
            <p:cNvPr id="33797" name="AutoShape 5"/>
            <p:cNvSpPr>
              <a:spLocks noChangeArrowheads="1"/>
            </p:cNvSpPr>
            <p:nvPr/>
          </p:nvSpPr>
          <p:spPr bwMode="auto">
            <a:xfrm>
              <a:off x="3408" y="3173"/>
              <a:ext cx="1728" cy="308"/>
            </a:xfrm>
            <a:prstGeom prst="wedgeRectCallout">
              <a:avLst>
                <a:gd name="adj1" fmla="val -61750"/>
                <a:gd name="adj2" fmla="val -50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Must be implemented within the implementation class.</a:t>
              </a:r>
            </a:p>
          </p:txBody>
        </p:sp>
        <p:sp>
          <p:nvSpPr>
            <p:cNvPr id="33798" name="Rectangle 6"/>
            <p:cNvSpPr>
              <a:spLocks noChangeArrowheads="1"/>
            </p:cNvSpPr>
            <p:nvPr/>
          </p:nvSpPr>
          <p:spPr bwMode="auto">
            <a:xfrm>
              <a:off x="1296" y="3120"/>
              <a:ext cx="1920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3800" name="AutoShape 8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198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2743200" cy="517525"/>
          </a:xfrm>
        </p:spPr>
        <p:txBody>
          <a:bodyPr/>
          <a:lstStyle/>
          <a:p>
            <a:r>
              <a:rPr lang="en-US"/>
              <a:t>List Interface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900113" y="981075"/>
            <a:ext cx="7042150" cy="50212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Collections;</a:t>
            </a:r>
            <a:endParaRPr lang="en-US" sz="1200" b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import java.util.*;</a:t>
            </a: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public interface List &lt;E extends </a:t>
            </a:r>
            <a:r>
              <a:rPr lang="en-US" sz="1200" b="0">
                <a:latin typeface="Courier New" pitchFamily="49" charset="0"/>
              </a:rPr>
              <a:t>Keyed</a:t>
            </a:r>
            <a:r>
              <a:rPr lang="en-US" sz="1200" b="0" noProof="1">
                <a:latin typeface="Courier New" pitchFamily="49" charset="0"/>
              </a:rPr>
              <a:t>&gt;</a:t>
            </a:r>
            <a:r>
              <a:rPr lang="en-US" sz="1200" b="0">
                <a:latin typeface="Courier New" pitchFamily="49" charset="0"/>
              </a:rPr>
              <a:t> extends Iterable &lt;E&gt;</a:t>
            </a:r>
            <a:r>
              <a:rPr lang="en-US" sz="1200" b="0" noProof="1">
                <a:latin typeface="Courier New" pitchFamily="49" charset="0"/>
              </a:rPr>
              <a:t>{</a:t>
            </a: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void add ( E item );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E remove ( );</a:t>
            </a: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E get ( );</a:t>
            </a: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boolean empty ( );</a:t>
            </a: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int length ( );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void toFront ( );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void advance( );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void find ( String key );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boolean offEnd ( );</a:t>
            </a:r>
          </a:p>
          <a:p>
            <a:pPr>
              <a:lnSpc>
                <a:spcPct val="100000"/>
              </a:lnSpc>
            </a:pPr>
            <a:endParaRPr lang="en-US" sz="1200" b="0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>
                <a:latin typeface="Courier New" pitchFamily="49" charset="0"/>
              </a:rPr>
              <a:t>	</a:t>
            </a:r>
            <a:r>
              <a:rPr lang="en-US" sz="1200" b="0" noProof="1">
                <a:latin typeface="Courier New" pitchFamily="49" charset="0"/>
              </a:rPr>
              <a:t>public Iterator&lt;E&gt; iterator ( );</a:t>
            </a:r>
          </a:p>
          <a:p>
            <a:pPr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}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List</a:t>
            </a:r>
          </a:p>
        </p:txBody>
      </p:sp>
      <p:sp>
        <p:nvSpPr>
          <p:cNvPr id="35851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058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35858" name="Group 18"/>
          <p:cNvGrpSpPr>
            <a:grpSpLocks/>
          </p:cNvGrpSpPr>
          <p:nvPr/>
        </p:nvGrpSpPr>
        <p:grpSpPr bwMode="auto">
          <a:xfrm>
            <a:off x="2971800" y="1524000"/>
            <a:ext cx="5561013" cy="1241425"/>
            <a:chOff x="1872" y="960"/>
            <a:chExt cx="3503" cy="782"/>
          </a:xfrm>
        </p:grpSpPr>
        <p:sp>
          <p:nvSpPr>
            <p:cNvPr id="35852" name="AutoShape 12"/>
            <p:cNvSpPr>
              <a:spLocks noChangeArrowheads="1"/>
            </p:cNvSpPr>
            <p:nvPr/>
          </p:nvSpPr>
          <p:spPr bwMode="auto">
            <a:xfrm>
              <a:off x="3787" y="1313"/>
              <a:ext cx="1588" cy="429"/>
            </a:xfrm>
            <a:prstGeom prst="wedgeRectCallout">
              <a:avLst>
                <a:gd name="adj1" fmla="val -106171"/>
                <a:gd name="adj2" fmla="val -10035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Lists interface is now restricted to Parametric subtypes of Keyed</a:t>
              </a: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1872" y="960"/>
              <a:ext cx="1053" cy="15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5857" name="Group 17"/>
          <p:cNvGrpSpPr>
            <a:grpSpLocks/>
          </p:cNvGrpSpPr>
          <p:nvPr/>
        </p:nvGrpSpPr>
        <p:grpSpPr bwMode="auto">
          <a:xfrm>
            <a:off x="3657600" y="3208338"/>
            <a:ext cx="4953000" cy="1668462"/>
            <a:chOff x="2304" y="2021"/>
            <a:chExt cx="3120" cy="1051"/>
          </a:xfrm>
        </p:grpSpPr>
        <p:sp>
          <p:nvSpPr>
            <p:cNvPr id="35855" name="AutoShape 15"/>
            <p:cNvSpPr>
              <a:spLocks noChangeArrowheads="1"/>
            </p:cNvSpPr>
            <p:nvPr/>
          </p:nvSpPr>
          <p:spPr bwMode="auto">
            <a:xfrm>
              <a:off x="3168" y="2021"/>
              <a:ext cx="2256" cy="308"/>
            </a:xfrm>
            <a:prstGeom prst="wedgeRectCallout">
              <a:avLst>
                <a:gd name="adj1" fmla="val -60727"/>
                <a:gd name="adj2" fmla="val 24545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Most keys are Strings or can have String equivalents, key is of type String.</a:t>
              </a:r>
            </a:p>
          </p:txBody>
        </p:sp>
        <p:sp>
          <p:nvSpPr>
            <p:cNvPr id="35856" name="Rectangle 16"/>
            <p:cNvSpPr>
              <a:spLocks noChangeArrowheads="1"/>
            </p:cNvSpPr>
            <p:nvPr/>
          </p:nvSpPr>
          <p:spPr bwMode="auto">
            <a:xfrm>
              <a:off x="2304" y="2928"/>
              <a:ext cx="62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5862" name="Group 22"/>
          <p:cNvGrpSpPr>
            <a:grpSpLocks/>
          </p:cNvGrpSpPr>
          <p:nvPr/>
        </p:nvGrpSpPr>
        <p:grpSpPr bwMode="auto">
          <a:xfrm>
            <a:off x="4140200" y="1492250"/>
            <a:ext cx="4464050" cy="1776413"/>
            <a:chOff x="2608" y="940"/>
            <a:chExt cx="2812" cy="1119"/>
          </a:xfrm>
        </p:grpSpPr>
        <p:sp>
          <p:nvSpPr>
            <p:cNvPr id="35860" name="AutoShape 20"/>
            <p:cNvSpPr>
              <a:spLocks noChangeArrowheads="1"/>
            </p:cNvSpPr>
            <p:nvPr/>
          </p:nvSpPr>
          <p:spPr bwMode="auto">
            <a:xfrm>
              <a:off x="2608" y="1525"/>
              <a:ext cx="2812" cy="534"/>
            </a:xfrm>
            <a:prstGeom prst="wedgeRectCallout">
              <a:avLst>
                <a:gd name="adj1" fmla="val 3662"/>
                <a:gd name="adj2" fmla="val -12715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Extend the Iterable interface so an implementation supports the same type E as does the ADT</a:t>
              </a:r>
            </a:p>
          </p:txBody>
        </p:sp>
        <p:sp>
          <p:nvSpPr>
            <p:cNvPr id="35861" name="Rectangle 21"/>
            <p:cNvSpPr>
              <a:spLocks noChangeArrowheads="1"/>
            </p:cNvSpPr>
            <p:nvPr/>
          </p:nvSpPr>
          <p:spPr bwMode="auto">
            <a:xfrm>
              <a:off x="2936" y="940"/>
              <a:ext cx="1305" cy="15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5866" name="Group 26"/>
          <p:cNvGrpSpPr>
            <a:grpSpLocks/>
          </p:cNvGrpSpPr>
          <p:nvPr/>
        </p:nvGrpSpPr>
        <p:grpSpPr bwMode="auto">
          <a:xfrm>
            <a:off x="971550" y="1196975"/>
            <a:ext cx="7129463" cy="4392613"/>
            <a:chOff x="612" y="754"/>
            <a:chExt cx="4491" cy="2767"/>
          </a:xfrm>
        </p:grpSpPr>
        <p:sp>
          <p:nvSpPr>
            <p:cNvPr id="35863" name="AutoShape 23"/>
            <p:cNvSpPr>
              <a:spLocks noChangeArrowheads="1"/>
            </p:cNvSpPr>
            <p:nvPr/>
          </p:nvSpPr>
          <p:spPr bwMode="auto">
            <a:xfrm>
              <a:off x="3515" y="2775"/>
              <a:ext cx="1588" cy="534"/>
            </a:xfrm>
            <a:prstGeom prst="wedgeRectCallout">
              <a:avLst>
                <a:gd name="adj1" fmla="val -73046"/>
                <a:gd name="adj2" fmla="val 6966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Include the interator method which comes from java.util.</a:t>
              </a:r>
            </a:p>
          </p:txBody>
        </p:sp>
        <p:sp>
          <p:nvSpPr>
            <p:cNvPr id="35864" name="Rectangle 24"/>
            <p:cNvSpPr>
              <a:spLocks noChangeArrowheads="1"/>
            </p:cNvSpPr>
            <p:nvPr/>
          </p:nvSpPr>
          <p:spPr bwMode="auto">
            <a:xfrm>
              <a:off x="1156" y="3385"/>
              <a:ext cx="1996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612" y="754"/>
              <a:ext cx="1179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381000"/>
            <a:ext cx="3276600" cy="517525"/>
          </a:xfrm>
        </p:spPr>
        <p:txBody>
          <a:bodyPr/>
          <a:lstStyle/>
          <a:p>
            <a:r>
              <a:rPr lang="en-US"/>
              <a:t>Contiguous List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838200" y="1066800"/>
            <a:ext cx="7848600" cy="54476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package Collections;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import java.io.*;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public class ConList&lt;E extends </a:t>
            </a:r>
            <a:r>
              <a:rPr lang="en-US" sz="1200" b="0" dirty="0">
                <a:latin typeface="Courier New" pitchFamily="49" charset="0"/>
              </a:rPr>
              <a:t>Keyed</a:t>
            </a:r>
            <a:r>
              <a:rPr lang="en-US" sz="1200" b="0" noProof="1">
                <a:latin typeface="Courier New" pitchFamily="49" charset="0"/>
              </a:rPr>
              <a:t>&gt; implements List&lt;E&gt;, Serializable {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private E[]	</a:t>
            </a:r>
            <a:r>
              <a:rPr lang="en-US" sz="1200" b="0" noProof="1">
                <a:latin typeface="Courier New" pitchFamily="49" charset="0"/>
              </a:rPr>
              <a:t>	</a:t>
            </a:r>
            <a:r>
              <a:rPr lang="en-US" sz="1200" b="0" noProof="1" smtClean="0">
                <a:latin typeface="Courier New" pitchFamily="49" charset="0"/>
              </a:rPr>
              <a:t>	items</a:t>
            </a:r>
            <a:r>
              <a:rPr lang="en-US" sz="1200" b="0" noProof="1">
                <a:latin typeface="Courier New" pitchFamily="49" charset="0"/>
              </a:rPr>
              <a:t>;	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the items in the list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private int			cursor;	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the list cursor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private int			length;	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the length of the list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/**	This constructor creates a new empty list capable of holding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	 **	100 items.						*/</a:t>
            </a: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ConList ( ) {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this(100);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};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ConList ( int size ) {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items = (E[]) new </a:t>
            </a:r>
            <a:r>
              <a:rPr lang="en-US" sz="1200" b="0" dirty="0">
                <a:latin typeface="Courier New" pitchFamily="49" charset="0"/>
              </a:rPr>
              <a:t>Keyed</a:t>
            </a:r>
            <a:r>
              <a:rPr lang="en-US" sz="1200" b="0" noProof="1">
                <a:latin typeface="Courier New" pitchFamily="49" charset="0"/>
              </a:rPr>
              <a:t>[size];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cursor = 0;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length = 0;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};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2057400" y="1371600"/>
            <a:ext cx="5791200" cy="1066800"/>
            <a:chOff x="1296" y="864"/>
            <a:chExt cx="3648" cy="672"/>
          </a:xfrm>
        </p:grpSpPr>
        <p:sp>
          <p:nvSpPr>
            <p:cNvPr id="37892" name="AutoShape 4"/>
            <p:cNvSpPr>
              <a:spLocks noChangeArrowheads="1"/>
            </p:cNvSpPr>
            <p:nvPr/>
          </p:nvSpPr>
          <p:spPr bwMode="auto">
            <a:xfrm>
              <a:off x="3648" y="864"/>
              <a:ext cx="1296" cy="308"/>
            </a:xfrm>
            <a:prstGeom prst="wedgeRectCallout">
              <a:avLst>
                <a:gd name="adj1" fmla="val -115662"/>
                <a:gd name="adj2" fmla="val 12954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Array of items of type E</a:t>
              </a:r>
            </a:p>
          </p:txBody>
        </p:sp>
        <p:sp>
          <p:nvSpPr>
            <p:cNvPr id="37893" name="Rectangle 5"/>
            <p:cNvSpPr>
              <a:spLocks noChangeArrowheads="1"/>
            </p:cNvSpPr>
            <p:nvPr/>
          </p:nvSpPr>
          <p:spPr bwMode="auto">
            <a:xfrm>
              <a:off x="1296" y="1392"/>
              <a:ext cx="148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2044700" y="1879600"/>
            <a:ext cx="6324600" cy="658813"/>
            <a:chOff x="1296" y="1217"/>
            <a:chExt cx="3984" cy="415"/>
          </a:xfrm>
        </p:grpSpPr>
        <p:sp>
          <p:nvSpPr>
            <p:cNvPr id="37895" name="AutoShape 7"/>
            <p:cNvSpPr>
              <a:spLocks noChangeArrowheads="1"/>
            </p:cNvSpPr>
            <p:nvPr/>
          </p:nvSpPr>
          <p:spPr bwMode="auto">
            <a:xfrm>
              <a:off x="3264" y="1217"/>
              <a:ext cx="2016" cy="187"/>
            </a:xfrm>
            <a:prstGeom prst="wedgeRectCallout">
              <a:avLst>
                <a:gd name="adj1" fmla="val -73463"/>
                <a:gd name="adj2" fmla="val 15588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Cursor indexes the array.</a:t>
              </a:r>
            </a:p>
          </p:txBody>
        </p:sp>
        <p:sp>
          <p:nvSpPr>
            <p:cNvPr id="37896" name="Rectangle 8"/>
            <p:cNvSpPr>
              <a:spLocks noChangeArrowheads="1"/>
            </p:cNvSpPr>
            <p:nvPr/>
          </p:nvSpPr>
          <p:spPr bwMode="auto">
            <a:xfrm>
              <a:off x="1296" y="1536"/>
              <a:ext cx="1488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7900" name="Group 12"/>
          <p:cNvGrpSpPr>
            <a:grpSpLocks/>
          </p:cNvGrpSpPr>
          <p:nvPr/>
        </p:nvGrpSpPr>
        <p:grpSpPr bwMode="auto">
          <a:xfrm>
            <a:off x="2133600" y="2446338"/>
            <a:ext cx="5410200" cy="488950"/>
            <a:chOff x="1344" y="1541"/>
            <a:chExt cx="3408" cy="308"/>
          </a:xfrm>
        </p:grpSpPr>
        <p:sp>
          <p:nvSpPr>
            <p:cNvPr id="37898" name="AutoShape 10"/>
            <p:cNvSpPr>
              <a:spLocks noChangeArrowheads="1"/>
            </p:cNvSpPr>
            <p:nvPr/>
          </p:nvSpPr>
          <p:spPr bwMode="auto">
            <a:xfrm>
              <a:off x="3456" y="1541"/>
              <a:ext cx="1296" cy="308"/>
            </a:xfrm>
            <a:prstGeom prst="wedgeRectCallout">
              <a:avLst>
                <a:gd name="adj1" fmla="val -100079"/>
                <a:gd name="adj2" fmla="val 294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Number of items in the list</a:t>
              </a:r>
            </a:p>
          </p:txBody>
        </p:sp>
        <p:sp>
          <p:nvSpPr>
            <p:cNvPr id="37899" name="Rectangle 11"/>
            <p:cNvSpPr>
              <a:spLocks noChangeArrowheads="1"/>
            </p:cNvSpPr>
            <p:nvPr/>
          </p:nvSpPr>
          <p:spPr bwMode="auto">
            <a:xfrm>
              <a:off x="1344" y="1632"/>
              <a:ext cx="1453" cy="10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7912" name="Group 24"/>
          <p:cNvGrpSpPr>
            <a:grpSpLocks/>
          </p:cNvGrpSpPr>
          <p:nvPr/>
        </p:nvGrpSpPr>
        <p:grpSpPr bwMode="auto">
          <a:xfrm>
            <a:off x="1828800" y="3894138"/>
            <a:ext cx="6172200" cy="1606550"/>
            <a:chOff x="1152" y="2453"/>
            <a:chExt cx="3888" cy="1012"/>
          </a:xfrm>
        </p:grpSpPr>
        <p:sp>
          <p:nvSpPr>
            <p:cNvPr id="37901" name="AutoShape 13"/>
            <p:cNvSpPr>
              <a:spLocks noChangeArrowheads="1"/>
            </p:cNvSpPr>
            <p:nvPr/>
          </p:nvSpPr>
          <p:spPr bwMode="auto">
            <a:xfrm>
              <a:off x="3168" y="2453"/>
              <a:ext cx="1872" cy="308"/>
            </a:xfrm>
            <a:prstGeom prst="wedgeRectCallout">
              <a:avLst>
                <a:gd name="adj1" fmla="val -86056"/>
                <a:gd name="adj2" fmla="val 24415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Create an items array of E object of SIZE size.</a:t>
              </a:r>
            </a:p>
          </p:txBody>
        </p:sp>
        <p:sp>
          <p:nvSpPr>
            <p:cNvPr id="37902" name="Rectangle 14"/>
            <p:cNvSpPr>
              <a:spLocks noChangeArrowheads="1"/>
            </p:cNvSpPr>
            <p:nvPr/>
          </p:nvSpPr>
          <p:spPr bwMode="auto">
            <a:xfrm>
              <a:off x="1152" y="3360"/>
              <a:ext cx="2067" cy="10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7906" name="Group 18"/>
          <p:cNvGrpSpPr>
            <a:grpSpLocks/>
          </p:cNvGrpSpPr>
          <p:nvPr/>
        </p:nvGrpSpPr>
        <p:grpSpPr bwMode="auto">
          <a:xfrm>
            <a:off x="1828800" y="5257800"/>
            <a:ext cx="5943600" cy="681038"/>
            <a:chOff x="1152" y="3312"/>
            <a:chExt cx="3744" cy="429"/>
          </a:xfrm>
        </p:grpSpPr>
        <p:sp>
          <p:nvSpPr>
            <p:cNvPr id="37904" name="AutoShape 16"/>
            <p:cNvSpPr>
              <a:spLocks noChangeArrowheads="1"/>
            </p:cNvSpPr>
            <p:nvPr/>
          </p:nvSpPr>
          <p:spPr bwMode="auto">
            <a:xfrm>
              <a:off x="3600" y="3312"/>
              <a:ext cx="1296" cy="429"/>
            </a:xfrm>
            <a:prstGeom prst="wedgeRectCallout">
              <a:avLst>
                <a:gd name="adj1" fmla="val -184722"/>
                <a:gd name="adj2" fmla="val 2202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Cursor and length are initialized of valid starting values.</a:t>
              </a:r>
            </a:p>
          </p:txBody>
        </p:sp>
        <p:sp>
          <p:nvSpPr>
            <p:cNvPr id="37905" name="Rectangle 17"/>
            <p:cNvSpPr>
              <a:spLocks noChangeArrowheads="1"/>
            </p:cNvSpPr>
            <p:nvPr/>
          </p:nvSpPr>
          <p:spPr bwMode="auto">
            <a:xfrm>
              <a:off x="1152" y="3456"/>
              <a:ext cx="720" cy="24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7907" name="AutoShape 19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7908" name="AutoShape 20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37913" name="Group 25"/>
          <p:cNvGrpSpPr>
            <a:grpSpLocks/>
          </p:cNvGrpSpPr>
          <p:nvPr/>
        </p:nvGrpSpPr>
        <p:grpSpPr bwMode="auto">
          <a:xfrm>
            <a:off x="2051050" y="1619250"/>
            <a:ext cx="6559550" cy="1327150"/>
            <a:chOff x="1292" y="1020"/>
            <a:chExt cx="4132" cy="836"/>
          </a:xfrm>
        </p:grpSpPr>
        <p:sp>
          <p:nvSpPr>
            <p:cNvPr id="37909" name="AutoShape 21"/>
            <p:cNvSpPr>
              <a:spLocks noChangeArrowheads="1"/>
            </p:cNvSpPr>
            <p:nvPr/>
          </p:nvSpPr>
          <p:spPr bwMode="auto">
            <a:xfrm>
              <a:off x="3072" y="1548"/>
              <a:ext cx="2352" cy="308"/>
            </a:xfrm>
            <a:prstGeom prst="wedgeRectCallout">
              <a:avLst>
                <a:gd name="adj1" fmla="val -28403"/>
                <a:gd name="adj2" fmla="val -13368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CA" sz="1400"/>
                <a:t>Create a ConList implementation with the same subtype Keyed as the interface.</a:t>
              </a:r>
            </a:p>
          </p:txBody>
        </p:sp>
        <p:sp>
          <p:nvSpPr>
            <p:cNvPr id="37910" name="Rectangle 22"/>
            <p:cNvSpPr>
              <a:spLocks noChangeArrowheads="1"/>
            </p:cNvSpPr>
            <p:nvPr/>
          </p:nvSpPr>
          <p:spPr bwMode="auto">
            <a:xfrm>
              <a:off x="1292" y="1020"/>
              <a:ext cx="3811" cy="14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0" y="381000"/>
            <a:ext cx="3403600" cy="517525"/>
          </a:xfrm>
        </p:spPr>
        <p:txBody>
          <a:bodyPr/>
          <a:lstStyle/>
          <a:p>
            <a:r>
              <a:rPr lang="en-US"/>
              <a:t>Contiguous List.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1066800" y="914400"/>
            <a:ext cx="5053013" cy="5751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add ( E item )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j;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length &gt;= items.length )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throw new NoSpaceException();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for ( j = length-1 ; j&gt;=cursor ; j-- )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items[j+1] = items[j];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items[cursor] = item;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length = length + 1;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add</a:t>
            </a:r>
          </a:p>
          <a:p>
            <a:pPr defTabSz="395288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E remove ( )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	i;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int		j;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cursor &gt;= length )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throw new NoItemException();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 = items[cursor];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for ( j=cursor+1 ; j&lt;length ; j++ ) {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	items[j-1] = items[j];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};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length = length-1;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items[length] = null;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return i;</a:t>
            </a: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395288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395288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remove</a:t>
            </a:r>
          </a:p>
        </p:txBody>
      </p:sp>
      <p:grpSp>
        <p:nvGrpSpPr>
          <p:cNvPr id="38918" name="Group 6"/>
          <p:cNvGrpSpPr>
            <a:grpSpLocks/>
          </p:cNvGrpSpPr>
          <p:nvPr/>
        </p:nvGrpSpPr>
        <p:grpSpPr bwMode="auto">
          <a:xfrm>
            <a:off x="1905000" y="723900"/>
            <a:ext cx="6553200" cy="1108075"/>
            <a:chOff x="1200" y="456"/>
            <a:chExt cx="4128" cy="698"/>
          </a:xfrm>
        </p:grpSpPr>
        <p:sp>
          <p:nvSpPr>
            <p:cNvPr id="38916" name="AutoShape 4"/>
            <p:cNvSpPr>
              <a:spLocks noChangeArrowheads="1"/>
            </p:cNvSpPr>
            <p:nvPr/>
          </p:nvSpPr>
          <p:spPr bwMode="auto">
            <a:xfrm>
              <a:off x="4032" y="456"/>
              <a:ext cx="1296" cy="671"/>
            </a:xfrm>
            <a:prstGeom prst="wedgeRectCallout">
              <a:avLst>
                <a:gd name="adj1" fmla="val -112190"/>
                <a:gd name="adj2" fmla="val 329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Determine if there is any more space available in the array. If not then raise an exception.</a:t>
              </a:r>
            </a:p>
          </p:txBody>
        </p:sp>
        <p:sp>
          <p:nvSpPr>
            <p:cNvPr id="38917" name="Rectangle 5"/>
            <p:cNvSpPr>
              <a:spLocks noChangeArrowheads="1"/>
            </p:cNvSpPr>
            <p:nvPr/>
          </p:nvSpPr>
          <p:spPr bwMode="auto">
            <a:xfrm>
              <a:off x="1200" y="816"/>
              <a:ext cx="1985" cy="33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21" name="Group 9"/>
          <p:cNvGrpSpPr>
            <a:grpSpLocks/>
          </p:cNvGrpSpPr>
          <p:nvPr/>
        </p:nvGrpSpPr>
        <p:grpSpPr bwMode="auto">
          <a:xfrm>
            <a:off x="2286000" y="1981200"/>
            <a:ext cx="6477000" cy="1257300"/>
            <a:chOff x="1440" y="1248"/>
            <a:chExt cx="4080" cy="792"/>
          </a:xfrm>
        </p:grpSpPr>
        <p:sp>
          <p:nvSpPr>
            <p:cNvPr id="38919" name="AutoShape 7"/>
            <p:cNvSpPr>
              <a:spLocks noChangeArrowheads="1"/>
            </p:cNvSpPr>
            <p:nvPr/>
          </p:nvSpPr>
          <p:spPr bwMode="auto">
            <a:xfrm>
              <a:off x="4224" y="1248"/>
              <a:ext cx="1296" cy="792"/>
            </a:xfrm>
            <a:prstGeom prst="wedgeRectCallout">
              <a:avLst>
                <a:gd name="adj1" fmla="val -81329"/>
                <a:gd name="adj2" fmla="val -1553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For all items above the cursor, move them up in the array 1 location to make space for the new item.</a:t>
              </a:r>
            </a:p>
          </p:txBody>
        </p:sp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1440" y="1296"/>
              <a:ext cx="2400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24" name="Group 12"/>
          <p:cNvGrpSpPr>
            <a:grpSpLocks/>
          </p:cNvGrpSpPr>
          <p:nvPr/>
        </p:nvGrpSpPr>
        <p:grpSpPr bwMode="auto">
          <a:xfrm>
            <a:off x="2286000" y="2590800"/>
            <a:ext cx="6096000" cy="949325"/>
            <a:chOff x="1440" y="1632"/>
            <a:chExt cx="3840" cy="598"/>
          </a:xfrm>
        </p:grpSpPr>
        <p:sp>
          <p:nvSpPr>
            <p:cNvPr id="38922" name="AutoShape 10"/>
            <p:cNvSpPr>
              <a:spLocks noChangeArrowheads="1"/>
            </p:cNvSpPr>
            <p:nvPr/>
          </p:nvSpPr>
          <p:spPr bwMode="auto">
            <a:xfrm>
              <a:off x="3984" y="1680"/>
              <a:ext cx="1296" cy="550"/>
            </a:xfrm>
            <a:prstGeom prst="wedgeRectCallout">
              <a:avLst>
                <a:gd name="adj1" fmla="val -147532"/>
                <a:gd name="adj2" fmla="val -3636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Cursor now indexes an empty cell in the array, so assign the item to that cell.</a:t>
              </a:r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>
              <a:off x="1440" y="1632"/>
              <a:ext cx="129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27" name="Group 15"/>
          <p:cNvGrpSpPr>
            <a:grpSpLocks/>
          </p:cNvGrpSpPr>
          <p:nvPr/>
        </p:nvGrpSpPr>
        <p:grpSpPr bwMode="auto">
          <a:xfrm>
            <a:off x="2286000" y="2819400"/>
            <a:ext cx="5943600" cy="873125"/>
            <a:chOff x="1440" y="1776"/>
            <a:chExt cx="3744" cy="550"/>
          </a:xfrm>
        </p:grpSpPr>
        <p:sp>
          <p:nvSpPr>
            <p:cNvPr id="38925" name="AutoShape 13"/>
            <p:cNvSpPr>
              <a:spLocks noChangeArrowheads="1"/>
            </p:cNvSpPr>
            <p:nvPr/>
          </p:nvSpPr>
          <p:spPr bwMode="auto">
            <a:xfrm>
              <a:off x="3888" y="1776"/>
              <a:ext cx="1296" cy="550"/>
            </a:xfrm>
            <a:prstGeom prst="wedgeRectCallout">
              <a:avLst>
                <a:gd name="adj1" fmla="val -141282"/>
                <a:gd name="adj2" fmla="val -38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We have added an item to the list, so length must be increased by 1.</a:t>
              </a:r>
            </a:p>
          </p:txBody>
        </p:sp>
        <p:sp>
          <p:nvSpPr>
            <p:cNvPr id="38926" name="Rectangle 14"/>
            <p:cNvSpPr>
              <a:spLocks noChangeArrowheads="1"/>
            </p:cNvSpPr>
            <p:nvPr/>
          </p:nvSpPr>
          <p:spPr bwMode="auto">
            <a:xfrm>
              <a:off x="1440" y="1776"/>
              <a:ext cx="1248" cy="9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30" name="Group 18"/>
          <p:cNvGrpSpPr>
            <a:grpSpLocks/>
          </p:cNvGrpSpPr>
          <p:nvPr/>
        </p:nvGrpSpPr>
        <p:grpSpPr bwMode="auto">
          <a:xfrm>
            <a:off x="1828800" y="3773488"/>
            <a:ext cx="6781800" cy="874712"/>
            <a:chOff x="1152" y="2377"/>
            <a:chExt cx="4272" cy="551"/>
          </a:xfrm>
        </p:grpSpPr>
        <p:sp>
          <p:nvSpPr>
            <p:cNvPr id="38928" name="AutoShape 16"/>
            <p:cNvSpPr>
              <a:spLocks noChangeArrowheads="1"/>
            </p:cNvSpPr>
            <p:nvPr/>
          </p:nvSpPr>
          <p:spPr bwMode="auto">
            <a:xfrm>
              <a:off x="3504" y="2377"/>
              <a:ext cx="1920" cy="429"/>
            </a:xfrm>
            <a:prstGeom prst="wedgeRectCallout">
              <a:avLst>
                <a:gd name="adj1" fmla="val -68384"/>
                <a:gd name="adj2" fmla="val 15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the cursor is off of the list, it is not referencing any item. Hence raise exception.</a:t>
              </a:r>
            </a:p>
          </p:txBody>
        </p:sp>
        <p:sp>
          <p:nvSpPr>
            <p:cNvPr id="38929" name="Rectangle 17"/>
            <p:cNvSpPr>
              <a:spLocks noChangeArrowheads="1"/>
            </p:cNvSpPr>
            <p:nvPr/>
          </p:nvSpPr>
          <p:spPr bwMode="auto">
            <a:xfrm>
              <a:off x="1152" y="2544"/>
              <a:ext cx="1968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33" name="Group 21"/>
          <p:cNvGrpSpPr>
            <a:grpSpLocks/>
          </p:cNvGrpSpPr>
          <p:nvPr/>
        </p:nvGrpSpPr>
        <p:grpSpPr bwMode="auto">
          <a:xfrm>
            <a:off x="2316163" y="4419600"/>
            <a:ext cx="5913437" cy="563563"/>
            <a:chOff x="1459" y="2784"/>
            <a:chExt cx="3725" cy="355"/>
          </a:xfrm>
        </p:grpSpPr>
        <p:sp>
          <p:nvSpPr>
            <p:cNvPr id="38931" name="AutoShape 19"/>
            <p:cNvSpPr>
              <a:spLocks noChangeArrowheads="1"/>
            </p:cNvSpPr>
            <p:nvPr/>
          </p:nvSpPr>
          <p:spPr bwMode="auto">
            <a:xfrm>
              <a:off x="3888" y="2784"/>
              <a:ext cx="1296" cy="308"/>
            </a:xfrm>
            <a:prstGeom prst="wedgeRectCallout">
              <a:avLst>
                <a:gd name="adj1" fmla="val -151310"/>
                <a:gd name="adj2" fmla="val 4577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Extract the item from the array</a:t>
              </a:r>
            </a:p>
          </p:txBody>
        </p:sp>
        <p:sp>
          <p:nvSpPr>
            <p:cNvPr id="38932" name="Rectangle 20"/>
            <p:cNvSpPr>
              <a:spLocks noChangeArrowheads="1"/>
            </p:cNvSpPr>
            <p:nvPr/>
          </p:nvSpPr>
          <p:spPr bwMode="auto">
            <a:xfrm>
              <a:off x="1459" y="3015"/>
              <a:ext cx="1098" cy="12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36" name="Group 24"/>
          <p:cNvGrpSpPr>
            <a:grpSpLocks/>
          </p:cNvGrpSpPr>
          <p:nvPr/>
        </p:nvGrpSpPr>
        <p:grpSpPr bwMode="auto">
          <a:xfrm>
            <a:off x="2286000" y="4865688"/>
            <a:ext cx="6172200" cy="681037"/>
            <a:chOff x="1440" y="3065"/>
            <a:chExt cx="3888" cy="429"/>
          </a:xfrm>
        </p:grpSpPr>
        <p:sp>
          <p:nvSpPr>
            <p:cNvPr id="38934" name="AutoShape 22"/>
            <p:cNvSpPr>
              <a:spLocks noChangeArrowheads="1"/>
            </p:cNvSpPr>
            <p:nvPr/>
          </p:nvSpPr>
          <p:spPr bwMode="auto">
            <a:xfrm>
              <a:off x="4032" y="3065"/>
              <a:ext cx="1296" cy="429"/>
            </a:xfrm>
            <a:prstGeom prst="wedgeRectCallout">
              <a:avLst>
                <a:gd name="adj1" fmla="val -77931"/>
                <a:gd name="adj2" fmla="val 1573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Move all items above the cursor down 1 cell.</a:t>
              </a:r>
            </a:p>
          </p:txBody>
        </p:sp>
        <p:sp>
          <p:nvSpPr>
            <p:cNvPr id="38935" name="Rectangle 23"/>
            <p:cNvSpPr>
              <a:spLocks noChangeArrowheads="1"/>
            </p:cNvSpPr>
            <p:nvPr/>
          </p:nvSpPr>
          <p:spPr bwMode="auto">
            <a:xfrm>
              <a:off x="1440" y="3120"/>
              <a:ext cx="2252" cy="35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39" name="Group 27"/>
          <p:cNvGrpSpPr>
            <a:grpSpLocks/>
          </p:cNvGrpSpPr>
          <p:nvPr/>
        </p:nvGrpSpPr>
        <p:grpSpPr bwMode="auto">
          <a:xfrm>
            <a:off x="2286000" y="5486400"/>
            <a:ext cx="6172200" cy="488950"/>
            <a:chOff x="1440" y="3456"/>
            <a:chExt cx="3888" cy="308"/>
          </a:xfrm>
        </p:grpSpPr>
        <p:sp>
          <p:nvSpPr>
            <p:cNvPr id="38937" name="AutoShape 25"/>
            <p:cNvSpPr>
              <a:spLocks noChangeArrowheads="1"/>
            </p:cNvSpPr>
            <p:nvPr/>
          </p:nvSpPr>
          <p:spPr bwMode="auto">
            <a:xfrm>
              <a:off x="4032" y="3456"/>
              <a:ext cx="1296" cy="308"/>
            </a:xfrm>
            <a:prstGeom prst="wedgeRectCallout">
              <a:avLst>
                <a:gd name="adj1" fmla="val -163736"/>
                <a:gd name="adj2" fmla="val -2143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Reduce the count of items now in the list.</a:t>
              </a:r>
            </a:p>
          </p:txBody>
        </p:sp>
        <p:sp>
          <p:nvSpPr>
            <p:cNvPr id="38938" name="Rectangle 26"/>
            <p:cNvSpPr>
              <a:spLocks noChangeArrowheads="1"/>
            </p:cNvSpPr>
            <p:nvPr/>
          </p:nvSpPr>
          <p:spPr bwMode="auto">
            <a:xfrm>
              <a:off x="1440" y="3456"/>
              <a:ext cx="1104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42" name="Group 30"/>
          <p:cNvGrpSpPr>
            <a:grpSpLocks/>
          </p:cNvGrpSpPr>
          <p:nvPr/>
        </p:nvGrpSpPr>
        <p:grpSpPr bwMode="auto">
          <a:xfrm>
            <a:off x="228600" y="3962400"/>
            <a:ext cx="4038600" cy="1938338"/>
            <a:chOff x="144" y="2496"/>
            <a:chExt cx="2544" cy="1221"/>
          </a:xfrm>
        </p:grpSpPr>
        <p:sp>
          <p:nvSpPr>
            <p:cNvPr id="38940" name="AutoShape 28"/>
            <p:cNvSpPr>
              <a:spLocks noChangeArrowheads="1"/>
            </p:cNvSpPr>
            <p:nvPr/>
          </p:nvSpPr>
          <p:spPr bwMode="auto">
            <a:xfrm>
              <a:off x="144" y="2496"/>
              <a:ext cx="1008" cy="1034"/>
            </a:xfrm>
            <a:prstGeom prst="wedgeRectCallout">
              <a:avLst>
                <a:gd name="adj1" fmla="val 79764"/>
                <a:gd name="adj2" fmla="val 6247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Items have been moved down 1 cell, the last item now invalid and can be removed to allow garbage collection.</a:t>
              </a:r>
            </a:p>
          </p:txBody>
        </p:sp>
        <p:sp>
          <p:nvSpPr>
            <p:cNvPr id="38941" name="Rectangle 29"/>
            <p:cNvSpPr>
              <a:spLocks noChangeArrowheads="1"/>
            </p:cNvSpPr>
            <p:nvPr/>
          </p:nvSpPr>
          <p:spPr bwMode="auto">
            <a:xfrm>
              <a:off x="1488" y="3600"/>
              <a:ext cx="1200" cy="117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8945" name="Group 33"/>
          <p:cNvGrpSpPr>
            <a:grpSpLocks/>
          </p:cNvGrpSpPr>
          <p:nvPr/>
        </p:nvGrpSpPr>
        <p:grpSpPr bwMode="auto">
          <a:xfrm>
            <a:off x="2362200" y="5926138"/>
            <a:ext cx="3886200" cy="417512"/>
            <a:chOff x="1488" y="3733"/>
            <a:chExt cx="2448" cy="263"/>
          </a:xfrm>
        </p:grpSpPr>
        <p:sp>
          <p:nvSpPr>
            <p:cNvPr id="38943" name="AutoShape 31"/>
            <p:cNvSpPr>
              <a:spLocks noChangeArrowheads="1"/>
            </p:cNvSpPr>
            <p:nvPr/>
          </p:nvSpPr>
          <p:spPr bwMode="auto">
            <a:xfrm>
              <a:off x="2448" y="3809"/>
              <a:ext cx="1488" cy="187"/>
            </a:xfrm>
            <a:prstGeom prst="wedgeRectCallout">
              <a:avLst>
                <a:gd name="adj1" fmla="val -77421"/>
                <a:gd name="adj2" fmla="val -6069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Return the removed item</a:t>
              </a:r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1488" y="3733"/>
              <a:ext cx="543" cy="11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8946" name="AutoShape 3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47" name="AutoShape 3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8948" name="AutoShape 3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866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152900" y="909638"/>
            <a:ext cx="838200" cy="517525"/>
          </a:xfrm>
        </p:spPr>
        <p:txBody>
          <a:bodyPr/>
          <a:lstStyle/>
          <a:p>
            <a:pPr defTabSz="914400"/>
            <a:r>
              <a:rPr lang="en-US"/>
              <a:t>List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most general of list-oriented collections</a:t>
            </a:r>
          </a:p>
          <a:p>
            <a:pPr defTabSz="914400"/>
            <a:r>
              <a:rPr lang="en-US"/>
              <a:t>an ordered collection (initially empty) of items (of some type) to which items may be added and removed.</a:t>
            </a:r>
          </a:p>
          <a:p>
            <a:pPr defTabSz="914400"/>
            <a:r>
              <a:rPr lang="en-US"/>
              <a:t>cursored-list</a:t>
            </a:r>
          </a:p>
          <a:p>
            <a:pPr marL="685800" lvl="1" indent="-228600" defTabSz="914400"/>
            <a:r>
              <a:rPr lang="en-US"/>
              <a:t>cursor</a:t>
            </a:r>
          </a:p>
          <a:p>
            <a:pPr marL="685800" lvl="1" indent="-228600" defTabSz="914400"/>
            <a:r>
              <a:rPr lang="en-US"/>
              <a:t>operations relative to cursor</a:t>
            </a:r>
          </a:p>
          <a:p>
            <a:pPr marL="685800" lvl="1" indent="-228600" defTabSz="914400"/>
            <a:r>
              <a:rPr lang="en-US"/>
              <a:t>off list</a:t>
            </a:r>
          </a:p>
          <a:p>
            <a:pPr defTabSz="914400"/>
            <a:r>
              <a:rPr lang="en-US"/>
              <a:t>errors</a:t>
            </a:r>
          </a:p>
          <a:p>
            <a:pPr marL="685800" lvl="1" indent="-228600" defTabSz="914400"/>
            <a:r>
              <a:rPr lang="en-US"/>
              <a:t>off list</a:t>
            </a:r>
          </a:p>
          <a:p>
            <a:pPr marL="685800" lvl="1" indent="-228600" defTabSz="914400"/>
            <a:r>
              <a:rPr lang="en-US"/>
              <a:t>list overflow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730500" y="381000"/>
            <a:ext cx="3530600" cy="517525"/>
          </a:xfrm>
        </p:spPr>
        <p:txBody>
          <a:bodyPr/>
          <a:lstStyle/>
          <a:p>
            <a:r>
              <a:rPr lang="en-US"/>
              <a:t>Contiguous List..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838200" y="1231900"/>
            <a:ext cx="4124325" cy="4656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E get ( ) {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cursor &gt;= length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throw new NoItemException();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else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return items[cursor];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get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boolean empty (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length == 0;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empty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int length ( ) {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return length;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length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</p:txBody>
      </p:sp>
      <p:grpSp>
        <p:nvGrpSpPr>
          <p:cNvPr id="39942" name="Group 6"/>
          <p:cNvGrpSpPr>
            <a:grpSpLocks/>
          </p:cNvGrpSpPr>
          <p:nvPr/>
        </p:nvGrpSpPr>
        <p:grpSpPr bwMode="auto">
          <a:xfrm>
            <a:off x="1752600" y="1277938"/>
            <a:ext cx="6705600" cy="931862"/>
            <a:chOff x="1104" y="805"/>
            <a:chExt cx="4224" cy="587"/>
          </a:xfrm>
        </p:grpSpPr>
        <p:sp>
          <p:nvSpPr>
            <p:cNvPr id="39940" name="AutoShape 4"/>
            <p:cNvSpPr>
              <a:spLocks noChangeArrowheads="1"/>
            </p:cNvSpPr>
            <p:nvPr/>
          </p:nvSpPr>
          <p:spPr bwMode="auto">
            <a:xfrm>
              <a:off x="3360" y="805"/>
              <a:ext cx="1968" cy="308"/>
            </a:xfrm>
            <a:prstGeom prst="wedgeRectCallout">
              <a:avLst>
                <a:gd name="adj1" fmla="val -60875"/>
                <a:gd name="adj2" fmla="val 52273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cursor is not indexing a valid item, then raise an exception.</a:t>
              </a:r>
            </a:p>
          </p:txBody>
        </p:sp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1104" y="1008"/>
              <a:ext cx="2016" cy="38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9945" name="Group 9"/>
          <p:cNvGrpSpPr>
            <a:grpSpLocks/>
          </p:cNvGrpSpPr>
          <p:nvPr/>
        </p:nvGrpSpPr>
        <p:grpSpPr bwMode="auto">
          <a:xfrm>
            <a:off x="2209800" y="2122488"/>
            <a:ext cx="5029200" cy="681037"/>
            <a:chOff x="1392" y="1337"/>
            <a:chExt cx="3168" cy="429"/>
          </a:xfrm>
        </p:grpSpPr>
        <p:sp>
          <p:nvSpPr>
            <p:cNvPr id="39943" name="AutoShape 7"/>
            <p:cNvSpPr>
              <a:spLocks noChangeArrowheads="1"/>
            </p:cNvSpPr>
            <p:nvPr/>
          </p:nvSpPr>
          <p:spPr bwMode="auto">
            <a:xfrm>
              <a:off x="3264" y="1337"/>
              <a:ext cx="1296" cy="429"/>
            </a:xfrm>
            <a:prstGeom prst="wedgeRectCallout">
              <a:avLst>
                <a:gd name="adj1" fmla="val -93597"/>
                <a:gd name="adj2" fmla="val 6875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Otherwise, return the item but leave it in the list.</a:t>
              </a:r>
            </a:p>
          </p:txBody>
        </p:sp>
        <p:sp>
          <p:nvSpPr>
            <p:cNvPr id="39944" name="Rectangle 8"/>
            <p:cNvSpPr>
              <a:spLocks noChangeArrowheads="1"/>
            </p:cNvSpPr>
            <p:nvPr/>
          </p:nvSpPr>
          <p:spPr bwMode="auto">
            <a:xfrm>
              <a:off x="1392" y="1488"/>
              <a:ext cx="129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9948" name="Group 12"/>
          <p:cNvGrpSpPr>
            <a:grpSpLocks/>
          </p:cNvGrpSpPr>
          <p:nvPr/>
        </p:nvGrpSpPr>
        <p:grpSpPr bwMode="auto">
          <a:xfrm>
            <a:off x="1828800" y="3360738"/>
            <a:ext cx="6248400" cy="525462"/>
            <a:chOff x="1152" y="2117"/>
            <a:chExt cx="3936" cy="331"/>
          </a:xfrm>
        </p:grpSpPr>
        <p:sp>
          <p:nvSpPr>
            <p:cNvPr id="39946" name="AutoShape 10"/>
            <p:cNvSpPr>
              <a:spLocks noChangeArrowheads="1"/>
            </p:cNvSpPr>
            <p:nvPr/>
          </p:nvSpPr>
          <p:spPr bwMode="auto">
            <a:xfrm>
              <a:off x="2880" y="2117"/>
              <a:ext cx="2208" cy="308"/>
            </a:xfrm>
            <a:prstGeom prst="wedgeRectCallout">
              <a:avLst>
                <a:gd name="adj1" fmla="val -76449"/>
                <a:gd name="adj2" fmla="val 4318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Empty when there are no item in the list.</a:t>
              </a:r>
            </a:p>
          </p:txBody>
        </p:sp>
        <p:sp>
          <p:nvSpPr>
            <p:cNvPr id="39947" name="Rectangle 11"/>
            <p:cNvSpPr>
              <a:spLocks noChangeArrowheads="1"/>
            </p:cNvSpPr>
            <p:nvPr/>
          </p:nvSpPr>
          <p:spPr bwMode="auto">
            <a:xfrm>
              <a:off x="1152" y="2256"/>
              <a:ext cx="1152" cy="19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39951" name="Group 15"/>
          <p:cNvGrpSpPr>
            <a:grpSpLocks/>
          </p:cNvGrpSpPr>
          <p:nvPr/>
        </p:nvGrpSpPr>
        <p:grpSpPr bwMode="auto">
          <a:xfrm>
            <a:off x="1752600" y="4275138"/>
            <a:ext cx="4495800" cy="906462"/>
            <a:chOff x="1104" y="2693"/>
            <a:chExt cx="2832" cy="571"/>
          </a:xfrm>
        </p:grpSpPr>
        <p:sp>
          <p:nvSpPr>
            <p:cNvPr id="39949" name="AutoShape 13"/>
            <p:cNvSpPr>
              <a:spLocks noChangeArrowheads="1"/>
            </p:cNvSpPr>
            <p:nvPr/>
          </p:nvSpPr>
          <p:spPr bwMode="auto">
            <a:xfrm>
              <a:off x="2640" y="2693"/>
              <a:ext cx="1296" cy="308"/>
            </a:xfrm>
            <a:prstGeom prst="wedgeRectCallout">
              <a:avLst>
                <a:gd name="adj1" fmla="val -91435"/>
                <a:gd name="adj2" fmla="val 9415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Return the number of items in the list.</a:t>
              </a:r>
            </a:p>
          </p:txBody>
        </p:sp>
        <p:sp>
          <p:nvSpPr>
            <p:cNvPr id="39950" name="Rectangle 14"/>
            <p:cNvSpPr>
              <a:spLocks noChangeArrowheads="1"/>
            </p:cNvSpPr>
            <p:nvPr/>
          </p:nvSpPr>
          <p:spPr bwMode="auto">
            <a:xfrm>
              <a:off x="1104" y="3120"/>
              <a:ext cx="960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39952" name="AutoShape 1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3" name="AutoShape 1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48600" y="6096000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9954" name="AutoShape 18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1628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381000"/>
            <a:ext cx="3657600" cy="517525"/>
          </a:xfrm>
        </p:spPr>
        <p:txBody>
          <a:bodyPr/>
          <a:lstStyle/>
          <a:p>
            <a:r>
              <a:rPr lang="en-US"/>
              <a:t>Contiguous List...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533400" y="1219200"/>
            <a:ext cx="7813675" cy="52038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toFront ( ) {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cursor = 0;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toFront</a:t>
            </a: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advance( ) {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if ( cursor &lt; length ) {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	cursor = cursor + 1;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endParaRPr lang="en-CA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};	</a:t>
            </a:r>
            <a:r>
              <a:rPr lang="en-CA" sz="1200" b="0" noProof="1">
                <a:solidFill>
                  <a:schemeClr val="accent1"/>
                </a:solidFill>
                <a:latin typeface="Courier New" pitchFamily="49" charset="0"/>
              </a:rPr>
              <a:t>// advance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	</a:t>
            </a:r>
          </a:p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public void find ( </a:t>
            </a:r>
            <a:r>
              <a:rPr lang="en-US" sz="1200" b="0">
                <a:latin typeface="Courier New" pitchFamily="49" charset="0"/>
              </a:rPr>
              <a:t>String</a:t>
            </a:r>
            <a:r>
              <a:rPr lang="en-US" sz="1200" b="0" noProof="1">
                <a:latin typeface="Courier New" pitchFamily="49" charset="0"/>
              </a:rPr>
              <a:t> key ) {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while ( cursor &lt; length &amp;&amp; key.compareTo(items[cursor].getKey()) != 0 ) {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		cursor = cursor + 1;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};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};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find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</a:t>
            </a: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public boolean offEnd ( ) {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	return cursor &gt;= length;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  <a:p>
            <a:pPr defTabSz="454025">
              <a:lnSpc>
                <a:spcPct val="100000"/>
              </a:lnSpc>
            </a:pPr>
            <a:r>
              <a:rPr lang="en-US" sz="1200" b="0" noProof="1">
                <a:latin typeface="Courier New" pitchFamily="49" charset="0"/>
              </a:rPr>
              <a:t>	};	</a:t>
            </a:r>
            <a:r>
              <a:rPr lang="en-US" sz="1200" b="0" noProof="1">
                <a:solidFill>
                  <a:schemeClr val="accent1"/>
                </a:solidFill>
                <a:latin typeface="Courier New" pitchFamily="49" charset="0"/>
              </a:rPr>
              <a:t>// offEnd</a:t>
            </a:r>
          </a:p>
          <a:p>
            <a:pPr defTabSz="454025">
              <a:lnSpc>
                <a:spcPct val="100000"/>
              </a:lnSpc>
            </a:pPr>
            <a:endParaRPr lang="en-US" sz="1200" b="0" noProof="1">
              <a:latin typeface="Courier New" pitchFamily="49" charset="0"/>
            </a:endParaRPr>
          </a:p>
        </p:txBody>
      </p:sp>
      <p:grpSp>
        <p:nvGrpSpPr>
          <p:cNvPr id="40966" name="Group 6"/>
          <p:cNvGrpSpPr>
            <a:grpSpLocks/>
          </p:cNvGrpSpPr>
          <p:nvPr/>
        </p:nvGrpSpPr>
        <p:grpSpPr bwMode="auto">
          <a:xfrm>
            <a:off x="1447800" y="1074738"/>
            <a:ext cx="5181600" cy="754062"/>
            <a:chOff x="912" y="677"/>
            <a:chExt cx="3264" cy="475"/>
          </a:xfrm>
        </p:grpSpPr>
        <p:sp>
          <p:nvSpPr>
            <p:cNvPr id="40964" name="AutoShape 4"/>
            <p:cNvSpPr>
              <a:spLocks noChangeArrowheads="1"/>
            </p:cNvSpPr>
            <p:nvPr/>
          </p:nvSpPr>
          <p:spPr bwMode="auto">
            <a:xfrm>
              <a:off x="2880" y="677"/>
              <a:ext cx="1296" cy="308"/>
            </a:xfrm>
            <a:prstGeom prst="wedgeRectCallout">
              <a:avLst>
                <a:gd name="adj1" fmla="val -138273"/>
                <a:gd name="adj2" fmla="val 8766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Set the cursor to the beginning of the list.</a:t>
              </a:r>
            </a:p>
          </p:txBody>
        </p:sp>
        <p:sp>
          <p:nvSpPr>
            <p:cNvPr id="40965" name="Rectangle 5"/>
            <p:cNvSpPr>
              <a:spLocks noChangeArrowheads="1"/>
            </p:cNvSpPr>
            <p:nvPr/>
          </p:nvSpPr>
          <p:spPr bwMode="auto">
            <a:xfrm>
              <a:off x="912" y="1008"/>
              <a:ext cx="81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0969" name="Group 9"/>
          <p:cNvGrpSpPr>
            <a:grpSpLocks/>
          </p:cNvGrpSpPr>
          <p:nvPr/>
        </p:nvGrpSpPr>
        <p:grpSpPr bwMode="auto">
          <a:xfrm>
            <a:off x="1524000" y="1703388"/>
            <a:ext cx="5791200" cy="1573212"/>
            <a:chOff x="960" y="1073"/>
            <a:chExt cx="3648" cy="991"/>
          </a:xfrm>
        </p:grpSpPr>
        <p:sp>
          <p:nvSpPr>
            <p:cNvPr id="40967" name="AutoShape 7"/>
            <p:cNvSpPr>
              <a:spLocks noChangeArrowheads="1"/>
            </p:cNvSpPr>
            <p:nvPr/>
          </p:nvSpPr>
          <p:spPr bwMode="auto">
            <a:xfrm>
              <a:off x="3312" y="1073"/>
              <a:ext cx="1296" cy="671"/>
            </a:xfrm>
            <a:prstGeom prst="wedgeRectCallout">
              <a:avLst>
                <a:gd name="adj1" fmla="val -111884"/>
                <a:gd name="adj2" fmla="val 5342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Increment the cursor by 1 as long as the cursor is still in the valid range of the list. i.e. array bounds.</a:t>
              </a:r>
            </a:p>
          </p:txBody>
        </p:sp>
        <p:sp>
          <p:nvSpPr>
            <p:cNvPr id="40968" name="Rectangle 8"/>
            <p:cNvSpPr>
              <a:spLocks noChangeArrowheads="1"/>
            </p:cNvSpPr>
            <p:nvPr/>
          </p:nvSpPr>
          <p:spPr bwMode="auto">
            <a:xfrm>
              <a:off x="960" y="1728"/>
              <a:ext cx="1536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0972" name="Group 12"/>
          <p:cNvGrpSpPr>
            <a:grpSpLocks/>
          </p:cNvGrpSpPr>
          <p:nvPr/>
        </p:nvGrpSpPr>
        <p:grpSpPr bwMode="auto">
          <a:xfrm>
            <a:off x="5289550" y="2971800"/>
            <a:ext cx="2171700" cy="1450975"/>
            <a:chOff x="3332" y="1872"/>
            <a:chExt cx="1368" cy="914"/>
          </a:xfrm>
        </p:grpSpPr>
        <p:sp>
          <p:nvSpPr>
            <p:cNvPr id="40970" name="AutoShape 10"/>
            <p:cNvSpPr>
              <a:spLocks noChangeArrowheads="1"/>
            </p:cNvSpPr>
            <p:nvPr/>
          </p:nvSpPr>
          <p:spPr bwMode="auto">
            <a:xfrm>
              <a:off x="3360" y="1872"/>
              <a:ext cx="1296" cy="550"/>
            </a:xfrm>
            <a:prstGeom prst="wedgeRectCallout">
              <a:avLst>
                <a:gd name="adj1" fmla="val -12037"/>
                <a:gd name="adj2" fmla="val 8363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item object must implement getKey to return a comparable type. Returns a String</a:t>
              </a:r>
            </a:p>
          </p:txBody>
        </p:sp>
        <p:sp>
          <p:nvSpPr>
            <p:cNvPr id="40971" name="Rectangle 11"/>
            <p:cNvSpPr>
              <a:spLocks noChangeArrowheads="1"/>
            </p:cNvSpPr>
            <p:nvPr/>
          </p:nvSpPr>
          <p:spPr bwMode="auto">
            <a:xfrm>
              <a:off x="3332" y="2618"/>
              <a:ext cx="1368" cy="16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0975" name="Group 15"/>
          <p:cNvGrpSpPr>
            <a:grpSpLocks/>
          </p:cNvGrpSpPr>
          <p:nvPr/>
        </p:nvGrpSpPr>
        <p:grpSpPr bwMode="auto">
          <a:xfrm>
            <a:off x="3976688" y="2971800"/>
            <a:ext cx="3505200" cy="1417638"/>
            <a:chOff x="2505" y="1872"/>
            <a:chExt cx="2208" cy="893"/>
          </a:xfrm>
        </p:grpSpPr>
        <p:sp>
          <p:nvSpPr>
            <p:cNvPr id="40973" name="AutoShape 13"/>
            <p:cNvSpPr>
              <a:spLocks noChangeArrowheads="1"/>
            </p:cNvSpPr>
            <p:nvPr/>
          </p:nvSpPr>
          <p:spPr bwMode="auto">
            <a:xfrm>
              <a:off x="3072" y="1872"/>
              <a:ext cx="1296" cy="429"/>
            </a:xfrm>
            <a:prstGeom prst="wedgeRectCallout">
              <a:avLst>
                <a:gd name="adj1" fmla="val -46296"/>
                <a:gd name="adj2" fmla="val 12482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compareTo is then used to check for equality.</a:t>
              </a:r>
            </a:p>
          </p:txBody>
        </p:sp>
        <p:sp>
          <p:nvSpPr>
            <p:cNvPr id="40974" name="Rectangle 14"/>
            <p:cNvSpPr>
              <a:spLocks noChangeArrowheads="1"/>
            </p:cNvSpPr>
            <p:nvPr/>
          </p:nvSpPr>
          <p:spPr bwMode="auto">
            <a:xfrm>
              <a:off x="2505" y="2621"/>
              <a:ext cx="2208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0978" name="Group 18"/>
          <p:cNvGrpSpPr>
            <a:grpSpLocks/>
          </p:cNvGrpSpPr>
          <p:nvPr/>
        </p:nvGrpSpPr>
        <p:grpSpPr bwMode="auto">
          <a:xfrm>
            <a:off x="1524000" y="4191000"/>
            <a:ext cx="6858000" cy="1711325"/>
            <a:chOff x="960" y="2640"/>
            <a:chExt cx="4320" cy="1078"/>
          </a:xfrm>
        </p:grpSpPr>
        <p:sp>
          <p:nvSpPr>
            <p:cNvPr id="40976" name="AutoShape 16"/>
            <p:cNvSpPr>
              <a:spLocks noChangeArrowheads="1"/>
            </p:cNvSpPr>
            <p:nvPr/>
          </p:nvSpPr>
          <p:spPr bwMode="auto">
            <a:xfrm>
              <a:off x="2832" y="3168"/>
              <a:ext cx="1296" cy="550"/>
            </a:xfrm>
            <a:prstGeom prst="wedgeRectCallout">
              <a:avLst>
                <a:gd name="adj1" fmla="val -25542"/>
                <a:gd name="adj2" fmla="val -880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The search will stop when the key is found or the list is exhausted.</a:t>
              </a:r>
            </a:p>
          </p:txBody>
        </p:sp>
        <p:sp>
          <p:nvSpPr>
            <p:cNvPr id="40977" name="Rectangle 17"/>
            <p:cNvSpPr>
              <a:spLocks noChangeArrowheads="1"/>
            </p:cNvSpPr>
            <p:nvPr/>
          </p:nvSpPr>
          <p:spPr bwMode="auto">
            <a:xfrm>
              <a:off x="960" y="2640"/>
              <a:ext cx="4320" cy="3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40981" name="Group 21"/>
          <p:cNvGrpSpPr>
            <a:grpSpLocks/>
          </p:cNvGrpSpPr>
          <p:nvPr/>
        </p:nvGrpSpPr>
        <p:grpSpPr bwMode="auto">
          <a:xfrm>
            <a:off x="1447800" y="5018088"/>
            <a:ext cx="5334000" cy="849312"/>
            <a:chOff x="912" y="3161"/>
            <a:chExt cx="3360" cy="535"/>
          </a:xfrm>
        </p:grpSpPr>
        <p:sp>
          <p:nvSpPr>
            <p:cNvPr id="40979" name="AutoShape 19"/>
            <p:cNvSpPr>
              <a:spLocks noChangeArrowheads="1"/>
            </p:cNvSpPr>
            <p:nvPr/>
          </p:nvSpPr>
          <p:spPr bwMode="auto">
            <a:xfrm>
              <a:off x="2976" y="3161"/>
              <a:ext cx="1296" cy="429"/>
            </a:xfrm>
            <a:prstGeom prst="wedgeRectCallout">
              <a:avLst>
                <a:gd name="adj1" fmla="val -90046"/>
                <a:gd name="adj2" fmla="val 50231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US" sz="1400"/>
                <a:t>If the cursor is referencing a valid index or not.</a:t>
              </a:r>
            </a:p>
          </p:txBody>
        </p:sp>
        <p:sp>
          <p:nvSpPr>
            <p:cNvPr id="40980" name="Rectangle 20"/>
            <p:cNvSpPr>
              <a:spLocks noChangeArrowheads="1"/>
            </p:cNvSpPr>
            <p:nvPr/>
          </p:nvSpPr>
          <p:spPr bwMode="auto">
            <a:xfrm>
              <a:off x="912" y="3552"/>
              <a:ext cx="1536" cy="14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40982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984" name="AutoShape 2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7812088" y="6092825"/>
            <a:ext cx="457200" cy="3810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40985" name="AutoShape 25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091363" y="6092825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603500" y="381000"/>
            <a:ext cx="3784600" cy="517525"/>
          </a:xfrm>
        </p:spPr>
        <p:txBody>
          <a:bodyPr/>
          <a:lstStyle/>
          <a:p>
            <a:r>
              <a:rPr lang="en-US"/>
              <a:t>Contiguous List....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533400" y="1219200"/>
            <a:ext cx="638175" cy="274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454025">
              <a:lnSpc>
                <a:spcPct val="100000"/>
              </a:lnSpc>
            </a:pPr>
            <a:r>
              <a:rPr lang="en-CA" sz="1200" b="0" noProof="1">
                <a:latin typeface="Courier New" pitchFamily="49" charset="0"/>
              </a:rPr>
              <a:t>	</a:t>
            </a:r>
          </a:p>
        </p:txBody>
      </p:sp>
      <p:sp>
        <p:nvSpPr>
          <p:cNvPr id="50198" name="AutoShape 2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0199" name="AutoShape 23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7772400" y="6096000"/>
            <a:ext cx="457200" cy="381000"/>
          </a:xfrm>
          <a:prstGeom prst="actionButtonBackPrevious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0200" name="Rectangle 24"/>
          <p:cNvSpPr>
            <a:spLocks noChangeArrowheads="1"/>
          </p:cNvSpPr>
          <p:nvPr/>
        </p:nvSpPr>
        <p:spPr bwMode="auto">
          <a:xfrm>
            <a:off x="755650" y="2565400"/>
            <a:ext cx="7200900" cy="1543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CA" sz="1400" b="0" noProof="1">
                <a:latin typeface="Courier New" pitchFamily="49" charset="0"/>
              </a:rPr>
              <a:t> </a:t>
            </a:r>
          </a:p>
          <a:p>
            <a:r>
              <a:rPr lang="en-CA" sz="1400" b="0" noProof="1">
                <a:latin typeface="Courier New" pitchFamily="49" charset="0"/>
              </a:rPr>
              <a:t>    public Iterator&lt;E&gt; iterator ( ) {</a:t>
            </a:r>
          </a:p>
          <a:p>
            <a:r>
              <a:rPr lang="en-CA" sz="1400" b="0" noProof="1">
                <a:latin typeface="Courier New" pitchFamily="49" charset="0"/>
              </a:rPr>
              <a:t>        </a:t>
            </a:r>
          </a:p>
          <a:p>
            <a:r>
              <a:rPr lang="en-CA" sz="1400" b="0" noProof="1">
                <a:latin typeface="Courier New" pitchFamily="49" charset="0"/>
              </a:rPr>
              <a:t>        return new ConListIterator&lt;E&gt;(this);</a:t>
            </a:r>
          </a:p>
          <a:p>
            <a:r>
              <a:rPr lang="en-CA" sz="1400" b="0" noProof="1">
                <a:latin typeface="Courier New" pitchFamily="49" charset="0"/>
              </a:rPr>
              <a:t>        </a:t>
            </a:r>
          </a:p>
          <a:p>
            <a:r>
              <a:rPr lang="en-CA" sz="1400" b="0" noProof="1">
                <a:latin typeface="Courier New" pitchFamily="49" charset="0"/>
              </a:rPr>
              <a:t>    };  </a:t>
            </a:r>
            <a:r>
              <a:rPr lang="en-CA" sz="1400" b="0" noProof="1">
                <a:solidFill>
                  <a:schemeClr val="accent1"/>
                </a:solidFill>
                <a:latin typeface="Courier New" pitchFamily="49" charset="0"/>
              </a:rPr>
              <a:t>// iterator</a:t>
            </a:r>
          </a:p>
          <a:p>
            <a:pPr>
              <a:spcBef>
                <a:spcPct val="50000"/>
              </a:spcBef>
            </a:pPr>
            <a:r>
              <a:rPr lang="en-CA" sz="1400" b="0" noProof="1">
                <a:latin typeface="Courier New" pitchFamily="49" charset="0"/>
              </a:rPr>
              <a:t> </a:t>
            </a:r>
          </a:p>
        </p:txBody>
      </p:sp>
      <p:grpSp>
        <p:nvGrpSpPr>
          <p:cNvPr id="50203" name="Group 27"/>
          <p:cNvGrpSpPr>
            <a:grpSpLocks/>
          </p:cNvGrpSpPr>
          <p:nvPr/>
        </p:nvGrpSpPr>
        <p:grpSpPr bwMode="auto">
          <a:xfrm>
            <a:off x="3203575" y="1052513"/>
            <a:ext cx="5473700" cy="1944687"/>
            <a:chOff x="2018" y="663"/>
            <a:chExt cx="3448" cy="1225"/>
          </a:xfrm>
        </p:grpSpPr>
        <p:sp>
          <p:nvSpPr>
            <p:cNvPr id="50201" name="AutoShape 25"/>
            <p:cNvSpPr>
              <a:spLocks noChangeArrowheads="1"/>
            </p:cNvSpPr>
            <p:nvPr/>
          </p:nvSpPr>
          <p:spPr bwMode="auto">
            <a:xfrm>
              <a:off x="2835" y="663"/>
              <a:ext cx="2631" cy="690"/>
            </a:xfrm>
            <a:prstGeom prst="wedgeRectCallout">
              <a:avLst>
                <a:gd name="adj1" fmla="val -49051"/>
                <a:gd name="adj2" fmla="val 10681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Interface defines that List extends iterator. Implementation defines that the iterator method must be implemented.</a:t>
              </a:r>
            </a:p>
          </p:txBody>
        </p:sp>
        <p:sp>
          <p:nvSpPr>
            <p:cNvPr id="50202" name="Rectangle 26"/>
            <p:cNvSpPr>
              <a:spLocks noChangeArrowheads="1"/>
            </p:cNvSpPr>
            <p:nvPr/>
          </p:nvSpPr>
          <p:spPr bwMode="auto">
            <a:xfrm>
              <a:off x="2018" y="1752"/>
              <a:ext cx="862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0206" name="Group 30"/>
          <p:cNvGrpSpPr>
            <a:grpSpLocks/>
          </p:cNvGrpSpPr>
          <p:nvPr/>
        </p:nvGrpSpPr>
        <p:grpSpPr bwMode="auto">
          <a:xfrm>
            <a:off x="838200" y="1123950"/>
            <a:ext cx="3805238" cy="1873250"/>
            <a:chOff x="528" y="708"/>
            <a:chExt cx="2397" cy="1180"/>
          </a:xfrm>
        </p:grpSpPr>
        <p:sp>
          <p:nvSpPr>
            <p:cNvPr id="50204" name="AutoShape 28"/>
            <p:cNvSpPr>
              <a:spLocks noChangeArrowheads="1"/>
            </p:cNvSpPr>
            <p:nvPr/>
          </p:nvSpPr>
          <p:spPr bwMode="auto">
            <a:xfrm>
              <a:off x="528" y="708"/>
              <a:ext cx="1296" cy="534"/>
            </a:xfrm>
            <a:prstGeom prst="wedgeRectCallout">
              <a:avLst>
                <a:gd name="adj1" fmla="val 36343"/>
                <a:gd name="adj2" fmla="val 13857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Method will return an iterator of over type E</a:t>
              </a:r>
            </a:p>
          </p:txBody>
        </p:sp>
        <p:sp>
          <p:nvSpPr>
            <p:cNvPr id="50205" name="Rectangle 29"/>
            <p:cNvSpPr>
              <a:spLocks noChangeArrowheads="1"/>
            </p:cNvSpPr>
            <p:nvPr/>
          </p:nvSpPr>
          <p:spPr bwMode="auto">
            <a:xfrm>
              <a:off x="1247" y="1752"/>
              <a:ext cx="1678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0209" name="Group 33"/>
          <p:cNvGrpSpPr>
            <a:grpSpLocks/>
          </p:cNvGrpSpPr>
          <p:nvPr/>
        </p:nvGrpSpPr>
        <p:grpSpPr bwMode="auto">
          <a:xfrm>
            <a:off x="2700338" y="3141663"/>
            <a:ext cx="5041900" cy="1855787"/>
            <a:chOff x="1701" y="1979"/>
            <a:chExt cx="3176" cy="1169"/>
          </a:xfrm>
        </p:grpSpPr>
        <p:sp>
          <p:nvSpPr>
            <p:cNvPr id="50207" name="AutoShape 31"/>
            <p:cNvSpPr>
              <a:spLocks noChangeArrowheads="1"/>
            </p:cNvSpPr>
            <p:nvPr/>
          </p:nvSpPr>
          <p:spPr bwMode="auto">
            <a:xfrm>
              <a:off x="1701" y="2614"/>
              <a:ext cx="3176" cy="534"/>
            </a:xfrm>
            <a:prstGeom prst="wedgeRectCallout">
              <a:avLst>
                <a:gd name="adj1" fmla="val -21787"/>
                <a:gd name="adj2" fmla="val -13651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Create the iterator object from an implementation of the iterator based on the ConList ADT.</a:t>
              </a:r>
            </a:p>
          </p:txBody>
        </p:sp>
        <p:sp>
          <p:nvSpPr>
            <p:cNvPr id="50208" name="Rectangle 32"/>
            <p:cNvSpPr>
              <a:spLocks noChangeArrowheads="1"/>
            </p:cNvSpPr>
            <p:nvPr/>
          </p:nvSpPr>
          <p:spPr bwMode="auto">
            <a:xfrm>
              <a:off x="1791" y="1979"/>
              <a:ext cx="1724" cy="18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348038" y="549275"/>
            <a:ext cx="2413000" cy="517525"/>
          </a:xfrm>
        </p:spPr>
        <p:txBody>
          <a:bodyPr/>
          <a:lstStyle/>
          <a:p>
            <a:r>
              <a:rPr lang="en-CA"/>
              <a:t>KeyedChar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196975"/>
            <a:ext cx="7172325" cy="511175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CA" noProof="1">
                <a:latin typeface="Courier New" pitchFamily="49" charset="0"/>
              </a:rPr>
              <a:t>class KeyedChar implements Keyed {</a:t>
            </a:r>
          </a:p>
          <a:p>
            <a:pPr>
              <a:buFont typeface="Symbol" pitchFamily="18" charset="2"/>
              <a:buNone/>
            </a:pPr>
            <a:r>
              <a:rPr lang="en-US">
                <a:latin typeface="Courier New" pitchFamily="49" charset="0"/>
              </a:rPr>
              <a:t>	</a:t>
            </a:r>
            <a:r>
              <a:rPr lang="en-US" noProof="1">
                <a:latin typeface="Courier New" pitchFamily="49" charset="0"/>
              </a:rPr>
              <a:t> char theChar;</a:t>
            </a: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</a:t>
            </a:r>
          </a:p>
          <a:p>
            <a:pPr>
              <a:buFont typeface="Symbol" pitchFamily="18" charset="2"/>
              <a:buNone/>
            </a:pPr>
            <a:endParaRPr lang="en-US" noProof="1">
              <a:latin typeface="Courier New" pitchFamily="49" charset="0"/>
            </a:endParaRP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	</a:t>
            </a:r>
            <a:r>
              <a:rPr lang="en-US" noProof="1">
                <a:latin typeface="Courier New" pitchFamily="49" charset="0"/>
              </a:rPr>
              <a:t>KeyedChar ( char c ) {</a:t>
            </a: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 </a:t>
            </a:r>
            <a:r>
              <a:rPr lang="en-US">
                <a:latin typeface="Courier New" pitchFamily="49" charset="0"/>
              </a:rPr>
              <a:t>		</a:t>
            </a:r>
            <a:r>
              <a:rPr lang="en-US" noProof="1">
                <a:latin typeface="Courier New" pitchFamily="49" charset="0"/>
              </a:rPr>
              <a:t>theChar = c;</a:t>
            </a:r>
          </a:p>
          <a:p>
            <a:pPr>
              <a:buFont typeface="Symbol" pitchFamily="18" charset="2"/>
              <a:buNone/>
            </a:pPr>
            <a:r>
              <a:rPr lang="en-US">
                <a:latin typeface="Courier New" pitchFamily="49" charset="0"/>
              </a:rPr>
              <a:t>	</a:t>
            </a:r>
            <a:r>
              <a:rPr lang="en-US" noProof="1">
                <a:latin typeface="Courier New" pitchFamily="49" charset="0"/>
              </a:rPr>
              <a:t>}; // constructor</a:t>
            </a: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</a:t>
            </a: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</a:t>
            </a: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	</a:t>
            </a:r>
            <a:r>
              <a:rPr lang="en-US" noProof="1">
                <a:latin typeface="Courier New" pitchFamily="49" charset="0"/>
              </a:rPr>
              <a:t>public String getKey( ) {  // for Keyed</a:t>
            </a:r>
          </a:p>
          <a:p>
            <a:pPr>
              <a:buFont typeface="Symbol" pitchFamily="18" charset="2"/>
              <a:buNone/>
            </a:pPr>
            <a:r>
              <a:rPr lang="en-US">
                <a:latin typeface="Courier New" pitchFamily="49" charset="0"/>
              </a:rPr>
              <a:t>		</a:t>
            </a:r>
            <a:r>
              <a:rPr lang="en-US" noProof="1">
                <a:latin typeface="Courier New" pitchFamily="49" charset="0"/>
              </a:rPr>
              <a:t>return String.valueOf(theChar);</a:t>
            </a: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 </a:t>
            </a:r>
            <a:r>
              <a:rPr lang="en-US">
                <a:latin typeface="Courier New" pitchFamily="49" charset="0"/>
              </a:rPr>
              <a:t>	</a:t>
            </a:r>
            <a:r>
              <a:rPr lang="en-US" noProof="1">
                <a:latin typeface="Courier New" pitchFamily="49" charset="0"/>
              </a:rPr>
              <a:t>}; // getKey</a:t>
            </a:r>
          </a:p>
          <a:p>
            <a:pPr>
              <a:buFont typeface="Symbol" pitchFamily="18" charset="2"/>
              <a:buNone/>
            </a:pPr>
            <a:endParaRPr lang="en-US" noProof="1">
              <a:latin typeface="Courier New" pitchFamily="49" charset="0"/>
            </a:endParaRPr>
          </a:p>
          <a:p>
            <a:pPr>
              <a:buFont typeface="Symbol" pitchFamily="18" charset="2"/>
              <a:buNone/>
            </a:pPr>
            <a:r>
              <a:rPr lang="en-US" noProof="1">
                <a:latin typeface="Courier New" pitchFamily="49" charset="0"/>
              </a:rPr>
              <a:t>} // KeyedChar</a:t>
            </a:r>
          </a:p>
        </p:txBody>
      </p:sp>
      <p:sp>
        <p:nvSpPr>
          <p:cNvPr id="61444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1775" y="476250"/>
            <a:ext cx="3505200" cy="517525"/>
          </a:xfrm>
        </p:spPr>
        <p:txBody>
          <a:bodyPr wrap="square"/>
          <a:lstStyle/>
          <a:p>
            <a:r>
              <a:rPr lang="en-CA"/>
              <a:t>Test Lists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66775" y="1150938"/>
            <a:ext cx="7172325" cy="5472112"/>
          </a:xfrm>
        </p:spPr>
        <p:txBody>
          <a:bodyPr/>
          <a:lstStyle/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CA" sz="1200" noProof="1">
                <a:latin typeface="Courier New" pitchFamily="49" charset="0"/>
              </a:rPr>
              <a:t> public TestLists ( ) {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     </a:t>
            </a:r>
            <a:r>
              <a:rPr lang="en-US" sz="1200" noProof="1">
                <a:latin typeface="Courier New" pitchFamily="49" charset="0"/>
              </a:rPr>
              <a:t>List&lt;KeyedChar&gt; l;   // a list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  <a:r>
              <a:rPr lang="en-US" sz="1200">
                <a:latin typeface="Courier New" pitchFamily="49" charset="0"/>
              </a:rPr>
              <a:t>//Code which </a:t>
            </a:r>
            <a:r>
              <a:rPr lang="en-US" sz="1200" noProof="1">
                <a:latin typeface="Courier New" pitchFamily="49" charset="0"/>
              </a:rPr>
              <a:t>puts KeyedChar items onto the list</a:t>
            </a: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noProof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</a:t>
            </a:r>
            <a:r>
              <a:rPr lang="en-US" sz="1200">
                <a:latin typeface="Courier New" pitchFamily="49" charset="0"/>
              </a:rPr>
              <a:t>	     </a:t>
            </a:r>
            <a:r>
              <a:rPr lang="en-US" sz="1200" noProof="1">
                <a:latin typeface="Courier New" pitchFamily="49" charset="0"/>
              </a:rPr>
              <a:t>out.writeString("Traversal using List methods");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out.writeEOL();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l.toFront();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while ( ! l.offEnd() ) 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out.writeChar(l.get().theChar);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l.advance();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};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out.writeEOL();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  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out.writeString("Traversal using iterator");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out.writeEOL();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 </a:t>
            </a:r>
            <a:endParaRPr lang="en-US" sz="1200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endParaRPr lang="en-US" sz="1200" noProof="1">
              <a:latin typeface="Courier New" pitchFamily="49" charset="0"/>
            </a:endParaRP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java.util.Iterator&lt;KeyedChar&gt; j  = l.iterator();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while(j.hasNext()){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	out.writeString(j.next().getKey());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} 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  out.writeEOL();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 noProof="1">
                <a:latin typeface="Courier New" pitchFamily="49" charset="0"/>
              </a:rPr>
              <a:t>      </a:t>
            </a:r>
            <a:r>
              <a:rPr lang="en-US" sz="1200">
                <a:latin typeface="Courier New" pitchFamily="49" charset="0"/>
              </a:rPr>
              <a:t>  for (KeyedChar aKeyChar:l){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	out.writeString(aKeyChar.getKey());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	    }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        out.writeEOL();</a:t>
            </a:r>
          </a:p>
          <a:p>
            <a:pPr>
              <a:lnSpc>
                <a:spcPct val="70000"/>
              </a:lnSpc>
              <a:buFont typeface="Symbol" pitchFamily="18" charset="2"/>
              <a:buNone/>
            </a:pPr>
            <a:r>
              <a:rPr lang="en-US" sz="1200">
                <a:latin typeface="Courier New" pitchFamily="49" charset="0"/>
              </a:rPr>
              <a:t>}</a:t>
            </a:r>
            <a:endParaRPr lang="en-US" sz="1200" noProof="1">
              <a:latin typeface="Courier New" pitchFamily="49" charset="0"/>
            </a:endParaRPr>
          </a:p>
        </p:txBody>
      </p:sp>
      <p:sp>
        <p:nvSpPr>
          <p:cNvPr id="6042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60423" name="Group 7"/>
          <p:cNvGrpSpPr>
            <a:grpSpLocks/>
          </p:cNvGrpSpPr>
          <p:nvPr/>
        </p:nvGrpSpPr>
        <p:grpSpPr bwMode="auto">
          <a:xfrm>
            <a:off x="1692275" y="3213100"/>
            <a:ext cx="7056438" cy="1643063"/>
            <a:chOff x="1066" y="2263"/>
            <a:chExt cx="4445" cy="1035"/>
          </a:xfrm>
        </p:grpSpPr>
        <p:sp>
          <p:nvSpPr>
            <p:cNvPr id="60421" name="AutoShape 5"/>
            <p:cNvSpPr>
              <a:spLocks noChangeArrowheads="1"/>
            </p:cNvSpPr>
            <p:nvPr/>
          </p:nvSpPr>
          <p:spPr bwMode="auto">
            <a:xfrm>
              <a:off x="3424" y="2263"/>
              <a:ext cx="2087" cy="378"/>
            </a:xfrm>
            <a:prstGeom prst="wedgeRectCallout">
              <a:avLst>
                <a:gd name="adj1" fmla="val -33037"/>
                <a:gd name="adj2" fmla="val 17539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Create the iterator j from the list implementation </a:t>
              </a:r>
            </a:p>
          </p:txBody>
        </p:sp>
        <p:sp>
          <p:nvSpPr>
            <p:cNvPr id="60422" name="Rectangle 6"/>
            <p:cNvSpPr>
              <a:spLocks noChangeArrowheads="1"/>
            </p:cNvSpPr>
            <p:nvPr/>
          </p:nvSpPr>
          <p:spPr bwMode="auto">
            <a:xfrm>
              <a:off x="1066" y="3134"/>
              <a:ext cx="2850" cy="16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0426" name="Group 10"/>
          <p:cNvGrpSpPr>
            <a:grpSpLocks/>
          </p:cNvGrpSpPr>
          <p:nvPr/>
        </p:nvGrpSpPr>
        <p:grpSpPr bwMode="auto">
          <a:xfrm>
            <a:off x="2208213" y="2922087"/>
            <a:ext cx="5472112" cy="2062162"/>
            <a:chOff x="1429" y="2095"/>
            <a:chExt cx="3447" cy="1299"/>
          </a:xfrm>
        </p:grpSpPr>
        <p:sp>
          <p:nvSpPr>
            <p:cNvPr id="60424" name="AutoShape 8"/>
            <p:cNvSpPr>
              <a:spLocks noChangeArrowheads="1"/>
            </p:cNvSpPr>
            <p:nvPr/>
          </p:nvSpPr>
          <p:spPr bwMode="auto">
            <a:xfrm>
              <a:off x="3243" y="2095"/>
              <a:ext cx="1633" cy="534"/>
            </a:xfrm>
            <a:prstGeom prst="wedgeRectCallout">
              <a:avLst>
                <a:gd name="adj1" fmla="val -116750"/>
                <a:gd name="adj2" fmla="val 177528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While loop runs while the iterator has more items.</a:t>
              </a:r>
            </a:p>
          </p:txBody>
        </p:sp>
        <p:sp>
          <p:nvSpPr>
            <p:cNvPr id="60425" name="Rectangle 9"/>
            <p:cNvSpPr>
              <a:spLocks noChangeArrowheads="1"/>
            </p:cNvSpPr>
            <p:nvPr/>
          </p:nvSpPr>
          <p:spPr bwMode="auto">
            <a:xfrm>
              <a:off x="1429" y="3294"/>
              <a:ext cx="719" cy="100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0429" name="Group 13"/>
          <p:cNvGrpSpPr>
            <a:grpSpLocks/>
          </p:cNvGrpSpPr>
          <p:nvPr/>
        </p:nvGrpSpPr>
        <p:grpSpPr bwMode="auto">
          <a:xfrm>
            <a:off x="3357663" y="2856798"/>
            <a:ext cx="4940300" cy="2308225"/>
            <a:chOff x="2120" y="2069"/>
            <a:chExt cx="3112" cy="1454"/>
          </a:xfrm>
        </p:grpSpPr>
        <p:sp>
          <p:nvSpPr>
            <p:cNvPr id="60427" name="AutoShape 11"/>
            <p:cNvSpPr>
              <a:spLocks noChangeArrowheads="1"/>
            </p:cNvSpPr>
            <p:nvPr/>
          </p:nvSpPr>
          <p:spPr bwMode="auto">
            <a:xfrm>
              <a:off x="2336" y="2069"/>
              <a:ext cx="2896" cy="534"/>
            </a:xfrm>
            <a:prstGeom prst="wedgeRectCallout">
              <a:avLst>
                <a:gd name="adj1" fmla="val -50898"/>
                <a:gd name="adj2" fmla="val 19850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Next returns an item defined by the parametric value E which in this case is a KeyedChar</a:t>
              </a:r>
            </a:p>
          </p:txBody>
        </p:sp>
        <p:sp>
          <p:nvSpPr>
            <p:cNvPr id="60428" name="Rectangle 12"/>
            <p:cNvSpPr>
              <a:spLocks noChangeArrowheads="1"/>
            </p:cNvSpPr>
            <p:nvPr/>
          </p:nvSpPr>
          <p:spPr bwMode="auto">
            <a:xfrm>
              <a:off x="2120" y="3409"/>
              <a:ext cx="469" cy="114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0432" name="Group 16"/>
          <p:cNvGrpSpPr>
            <a:grpSpLocks/>
          </p:cNvGrpSpPr>
          <p:nvPr/>
        </p:nvGrpSpPr>
        <p:grpSpPr bwMode="auto">
          <a:xfrm>
            <a:off x="3351213" y="3178175"/>
            <a:ext cx="5168900" cy="2051050"/>
            <a:chOff x="2119" y="2238"/>
            <a:chExt cx="3256" cy="1292"/>
          </a:xfrm>
        </p:grpSpPr>
        <p:sp>
          <p:nvSpPr>
            <p:cNvPr id="60430" name="AutoShape 14"/>
            <p:cNvSpPr>
              <a:spLocks noChangeArrowheads="1"/>
            </p:cNvSpPr>
            <p:nvPr/>
          </p:nvSpPr>
          <p:spPr bwMode="auto">
            <a:xfrm>
              <a:off x="3787" y="2238"/>
              <a:ext cx="1588" cy="690"/>
            </a:xfrm>
            <a:prstGeom prst="wedgeRectCallout">
              <a:avLst>
                <a:gd name="adj1" fmla="val -89481"/>
                <a:gd name="adj2" fmla="val 12492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The getKey method returns a string representation of the char.</a:t>
              </a:r>
            </a:p>
          </p:txBody>
        </p:sp>
        <p:sp>
          <p:nvSpPr>
            <p:cNvPr id="60431" name="Rectangle 15"/>
            <p:cNvSpPr>
              <a:spLocks noChangeArrowheads="1"/>
            </p:cNvSpPr>
            <p:nvPr/>
          </p:nvSpPr>
          <p:spPr bwMode="auto">
            <a:xfrm>
              <a:off x="2119" y="3385"/>
              <a:ext cx="1033" cy="145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0435" name="Group 19"/>
          <p:cNvGrpSpPr>
            <a:grpSpLocks/>
          </p:cNvGrpSpPr>
          <p:nvPr/>
        </p:nvGrpSpPr>
        <p:grpSpPr bwMode="auto">
          <a:xfrm>
            <a:off x="2124075" y="4192287"/>
            <a:ext cx="6551613" cy="1512887"/>
            <a:chOff x="1338" y="2659"/>
            <a:chExt cx="4127" cy="953"/>
          </a:xfrm>
        </p:grpSpPr>
        <p:sp>
          <p:nvSpPr>
            <p:cNvPr id="60433" name="AutoShape 17"/>
            <p:cNvSpPr>
              <a:spLocks noChangeArrowheads="1"/>
            </p:cNvSpPr>
            <p:nvPr/>
          </p:nvSpPr>
          <p:spPr bwMode="auto">
            <a:xfrm>
              <a:off x="3742" y="2659"/>
              <a:ext cx="1723" cy="690"/>
            </a:xfrm>
            <a:prstGeom prst="wedgeRectCallout">
              <a:avLst>
                <a:gd name="adj1" fmla="val -117324"/>
                <a:gd name="adj2" fmla="val 76667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Java expands this expression to return an iterator over the list l.</a:t>
              </a:r>
            </a:p>
          </p:txBody>
        </p:sp>
        <p:sp>
          <p:nvSpPr>
            <p:cNvPr id="60434" name="Rectangle 18"/>
            <p:cNvSpPr>
              <a:spLocks noChangeArrowheads="1"/>
            </p:cNvSpPr>
            <p:nvPr/>
          </p:nvSpPr>
          <p:spPr bwMode="auto">
            <a:xfrm>
              <a:off x="1338" y="3521"/>
              <a:ext cx="1224" cy="9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60438" name="Group 22"/>
          <p:cNvGrpSpPr>
            <a:grpSpLocks/>
          </p:cNvGrpSpPr>
          <p:nvPr/>
        </p:nvGrpSpPr>
        <p:grpSpPr bwMode="auto">
          <a:xfrm>
            <a:off x="3316288" y="5229225"/>
            <a:ext cx="5073650" cy="693738"/>
            <a:chOff x="2089" y="3294"/>
            <a:chExt cx="3196" cy="437"/>
          </a:xfrm>
        </p:grpSpPr>
        <p:sp>
          <p:nvSpPr>
            <p:cNvPr id="60436" name="AutoShape 20"/>
            <p:cNvSpPr>
              <a:spLocks noChangeArrowheads="1"/>
            </p:cNvSpPr>
            <p:nvPr/>
          </p:nvSpPr>
          <p:spPr bwMode="auto">
            <a:xfrm>
              <a:off x="3470" y="3294"/>
              <a:ext cx="1815" cy="378"/>
            </a:xfrm>
            <a:prstGeom prst="wedgeRectCallout">
              <a:avLst>
                <a:gd name="adj1" fmla="val -70935"/>
                <a:gd name="adj2" fmla="val 3782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aKeyChar can then be referenced directly.</a:t>
              </a:r>
            </a:p>
          </p:txBody>
        </p:sp>
        <p:sp>
          <p:nvSpPr>
            <p:cNvPr id="60437" name="Rectangle 21"/>
            <p:cNvSpPr>
              <a:spLocks noChangeArrowheads="1"/>
            </p:cNvSpPr>
            <p:nvPr/>
          </p:nvSpPr>
          <p:spPr bwMode="auto">
            <a:xfrm>
              <a:off x="2089" y="3623"/>
              <a:ext cx="1007" cy="10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059113" y="260350"/>
            <a:ext cx="3124200" cy="517525"/>
          </a:xfrm>
        </p:spPr>
        <p:txBody>
          <a:bodyPr/>
          <a:lstStyle/>
          <a:p>
            <a:r>
              <a:rPr lang="en-CA"/>
              <a:t>ConListIterator</a:t>
            </a:r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827088" y="765175"/>
            <a:ext cx="7451725" cy="5697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class ConListIterator &lt; E extends Keyed &gt; implements Iterator&lt;E&gt; {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int         cursor;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ConList&lt;E&gt;  list;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ConListIterator ( ConList&lt;E&gt; l ) {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list = l;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cursor = 0;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};  </a:t>
            </a:r>
            <a:r>
              <a:rPr lang="en-CA" sz="1400" b="0" noProof="1">
                <a:solidFill>
                  <a:schemeClr val="accent1"/>
                </a:solidFill>
                <a:latin typeface="Courier New" pitchFamily="49" charset="0"/>
              </a:rPr>
              <a:t>// constructor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public boolean hasNext ( ) {  // from Iterator    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return cursor &lt; list.length;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};  </a:t>
            </a:r>
            <a:r>
              <a:rPr lang="en-CA" sz="1400" b="0" noProof="1">
                <a:solidFill>
                  <a:schemeClr val="accent1"/>
                </a:solidFill>
                <a:latin typeface="Courier New" pitchFamily="49" charset="0"/>
              </a:rPr>
              <a:t>// hasNext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public E next ( ) {  // from Iterator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E  i;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if ( cursor &gt;= list.length ) {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    throw new NoSuchElementException();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}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else {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    i = list.items[cursor];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    cursor = cursor + 1;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    return i;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}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};  </a:t>
            </a:r>
            <a:r>
              <a:rPr lang="en-CA" sz="1400" b="0" noProof="1">
                <a:solidFill>
                  <a:schemeClr val="accent1"/>
                </a:solidFill>
                <a:latin typeface="Courier New" pitchFamily="49" charset="0"/>
              </a:rPr>
              <a:t>// next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public void remove ( ) {  // from Iterator        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    throw new UnsupportedOperationException();</a:t>
            </a:r>
          </a:p>
          <a:p>
            <a:pPr>
              <a:lnSpc>
                <a:spcPct val="80000"/>
              </a:lnSpc>
            </a:pPr>
            <a:r>
              <a:rPr lang="en-CA" sz="1400" b="0" noProof="1">
                <a:latin typeface="Courier New" pitchFamily="49" charset="0"/>
              </a:rPr>
              <a:t>    };  </a:t>
            </a:r>
            <a:r>
              <a:rPr lang="en-CA" sz="1400" b="0" noProof="1">
                <a:solidFill>
                  <a:schemeClr val="accent1"/>
                </a:solidFill>
                <a:latin typeface="Courier New" pitchFamily="49" charset="0"/>
              </a:rPr>
              <a:t>// remove</a:t>
            </a:r>
            <a:endParaRPr lang="en-CA" sz="1400" b="0" noProof="1">
              <a:latin typeface="Courier New" pitchFamily="49" charset="0"/>
            </a:endParaRPr>
          </a:p>
        </p:txBody>
      </p:sp>
      <p:grpSp>
        <p:nvGrpSpPr>
          <p:cNvPr id="51211" name="Group 11"/>
          <p:cNvGrpSpPr>
            <a:grpSpLocks/>
          </p:cNvGrpSpPr>
          <p:nvPr/>
        </p:nvGrpSpPr>
        <p:grpSpPr bwMode="auto">
          <a:xfrm>
            <a:off x="5364163" y="765175"/>
            <a:ext cx="3136900" cy="2351088"/>
            <a:chOff x="3379" y="482"/>
            <a:chExt cx="1976" cy="1481"/>
          </a:xfrm>
        </p:grpSpPr>
        <p:sp>
          <p:nvSpPr>
            <p:cNvPr id="51209" name="AutoShape 9"/>
            <p:cNvSpPr>
              <a:spLocks noChangeArrowheads="1"/>
            </p:cNvSpPr>
            <p:nvPr/>
          </p:nvSpPr>
          <p:spPr bwMode="auto">
            <a:xfrm>
              <a:off x="4059" y="1117"/>
              <a:ext cx="1296" cy="846"/>
            </a:xfrm>
            <a:prstGeom prst="wedgeRectCallout">
              <a:avLst>
                <a:gd name="adj1" fmla="val -36727"/>
                <a:gd name="adj2" fmla="val -11004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Implements the iterator interface over the Object E which is a Keyed subtype.</a:t>
              </a:r>
            </a:p>
          </p:txBody>
        </p:sp>
        <p:sp>
          <p:nvSpPr>
            <p:cNvPr id="51210" name="Rectangle 10"/>
            <p:cNvSpPr>
              <a:spLocks noChangeArrowheads="1"/>
            </p:cNvSpPr>
            <p:nvPr/>
          </p:nvSpPr>
          <p:spPr bwMode="auto">
            <a:xfrm>
              <a:off x="3379" y="482"/>
              <a:ext cx="1497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14" name="Group 14"/>
          <p:cNvGrpSpPr>
            <a:grpSpLocks/>
          </p:cNvGrpSpPr>
          <p:nvPr/>
        </p:nvGrpSpPr>
        <p:grpSpPr bwMode="auto">
          <a:xfrm>
            <a:off x="1258888" y="1052513"/>
            <a:ext cx="7129462" cy="673100"/>
            <a:chOff x="793" y="663"/>
            <a:chExt cx="4491" cy="424"/>
          </a:xfrm>
        </p:grpSpPr>
        <p:sp>
          <p:nvSpPr>
            <p:cNvPr id="51212" name="AutoShape 12"/>
            <p:cNvSpPr>
              <a:spLocks noChangeArrowheads="1"/>
            </p:cNvSpPr>
            <p:nvPr/>
          </p:nvSpPr>
          <p:spPr bwMode="auto">
            <a:xfrm>
              <a:off x="3198" y="709"/>
              <a:ext cx="2086" cy="378"/>
            </a:xfrm>
            <a:prstGeom prst="wedgeRectCallout">
              <a:avLst>
                <a:gd name="adj1" fmla="val -97653"/>
                <a:gd name="adj2" fmla="val 264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Local Pointer to the list and a local cursor index.</a:t>
              </a:r>
            </a:p>
          </p:txBody>
        </p:sp>
        <p:sp>
          <p:nvSpPr>
            <p:cNvPr id="51213" name="Rectangle 13"/>
            <p:cNvSpPr>
              <a:spLocks noChangeArrowheads="1"/>
            </p:cNvSpPr>
            <p:nvPr/>
          </p:nvSpPr>
          <p:spPr bwMode="auto">
            <a:xfrm>
              <a:off x="793" y="663"/>
              <a:ext cx="1407" cy="31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17" name="Group 17"/>
          <p:cNvGrpSpPr>
            <a:grpSpLocks/>
          </p:cNvGrpSpPr>
          <p:nvPr/>
        </p:nvGrpSpPr>
        <p:grpSpPr bwMode="auto">
          <a:xfrm>
            <a:off x="1692275" y="1484313"/>
            <a:ext cx="6696075" cy="1343025"/>
            <a:chOff x="1066" y="935"/>
            <a:chExt cx="4218" cy="846"/>
          </a:xfrm>
        </p:grpSpPr>
        <p:sp>
          <p:nvSpPr>
            <p:cNvPr id="51215" name="AutoShape 15"/>
            <p:cNvSpPr>
              <a:spLocks noChangeArrowheads="1"/>
            </p:cNvSpPr>
            <p:nvPr/>
          </p:nvSpPr>
          <p:spPr bwMode="auto">
            <a:xfrm>
              <a:off x="3288" y="935"/>
              <a:ext cx="1996" cy="846"/>
            </a:xfrm>
            <a:prstGeom prst="wedgeRectCallout">
              <a:avLst>
                <a:gd name="adj1" fmla="val -118685"/>
                <a:gd name="adj2" fmla="val 213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Constructor assigns the list to a local variable and initializes cursor to the first element in the sequence.</a:t>
              </a:r>
            </a:p>
          </p:txBody>
        </p:sp>
        <p:sp>
          <p:nvSpPr>
            <p:cNvPr id="51216" name="Rectangle 16"/>
            <p:cNvSpPr>
              <a:spLocks noChangeArrowheads="1"/>
            </p:cNvSpPr>
            <p:nvPr/>
          </p:nvSpPr>
          <p:spPr bwMode="auto">
            <a:xfrm>
              <a:off x="1066" y="1207"/>
              <a:ext cx="861" cy="273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20" name="Group 20"/>
          <p:cNvGrpSpPr>
            <a:grpSpLocks/>
          </p:cNvGrpSpPr>
          <p:nvPr/>
        </p:nvGrpSpPr>
        <p:grpSpPr bwMode="auto">
          <a:xfrm>
            <a:off x="2484438" y="2997200"/>
            <a:ext cx="5729287" cy="1166813"/>
            <a:chOff x="1565" y="1888"/>
            <a:chExt cx="3609" cy="735"/>
          </a:xfrm>
        </p:grpSpPr>
        <p:sp>
          <p:nvSpPr>
            <p:cNvPr id="51218" name="AutoShape 18"/>
            <p:cNvSpPr>
              <a:spLocks noChangeArrowheads="1"/>
            </p:cNvSpPr>
            <p:nvPr/>
          </p:nvSpPr>
          <p:spPr bwMode="auto">
            <a:xfrm>
              <a:off x="3878" y="1933"/>
              <a:ext cx="1296" cy="690"/>
            </a:xfrm>
            <a:prstGeom prst="wedgeRectCallout">
              <a:avLst>
                <a:gd name="adj1" fmla="val -113657"/>
                <a:gd name="adj2" fmla="val -3782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If local cursor is within the bounds of the list.</a:t>
              </a:r>
            </a:p>
          </p:txBody>
        </p:sp>
        <p:sp>
          <p:nvSpPr>
            <p:cNvPr id="51219" name="Rectangle 19"/>
            <p:cNvSpPr>
              <a:spLocks noChangeArrowheads="1"/>
            </p:cNvSpPr>
            <p:nvPr/>
          </p:nvSpPr>
          <p:spPr bwMode="auto">
            <a:xfrm>
              <a:off x="1565" y="1888"/>
              <a:ext cx="1496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23" name="Group 23"/>
          <p:cNvGrpSpPr>
            <a:grpSpLocks/>
          </p:cNvGrpSpPr>
          <p:nvPr/>
        </p:nvGrpSpPr>
        <p:grpSpPr bwMode="auto">
          <a:xfrm>
            <a:off x="1692275" y="4117975"/>
            <a:ext cx="7056438" cy="847725"/>
            <a:chOff x="1066" y="2594"/>
            <a:chExt cx="4445" cy="534"/>
          </a:xfrm>
        </p:grpSpPr>
        <p:sp>
          <p:nvSpPr>
            <p:cNvPr id="51221" name="AutoShape 21"/>
            <p:cNvSpPr>
              <a:spLocks noChangeArrowheads="1"/>
            </p:cNvSpPr>
            <p:nvPr/>
          </p:nvSpPr>
          <p:spPr bwMode="auto">
            <a:xfrm>
              <a:off x="4014" y="2594"/>
              <a:ext cx="1497" cy="534"/>
            </a:xfrm>
            <a:prstGeom prst="wedgeRectCallout">
              <a:avLst>
                <a:gd name="adj1" fmla="val -66032"/>
                <a:gd name="adj2" fmla="val 131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Standard over indexing procaution.</a:t>
              </a:r>
            </a:p>
          </p:txBody>
        </p:sp>
        <p:sp>
          <p:nvSpPr>
            <p:cNvPr id="51222" name="Rectangle 22"/>
            <p:cNvSpPr>
              <a:spLocks noChangeArrowheads="1"/>
            </p:cNvSpPr>
            <p:nvPr/>
          </p:nvSpPr>
          <p:spPr bwMode="auto">
            <a:xfrm>
              <a:off x="1066" y="2614"/>
              <a:ext cx="2721" cy="36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26" name="Group 26"/>
          <p:cNvGrpSpPr>
            <a:grpSpLocks/>
          </p:cNvGrpSpPr>
          <p:nvPr/>
        </p:nvGrpSpPr>
        <p:grpSpPr bwMode="auto">
          <a:xfrm>
            <a:off x="2195513" y="4797425"/>
            <a:ext cx="6553200" cy="600075"/>
            <a:chOff x="1383" y="3022"/>
            <a:chExt cx="4128" cy="378"/>
          </a:xfrm>
        </p:grpSpPr>
        <p:sp>
          <p:nvSpPr>
            <p:cNvPr id="51224" name="AutoShape 24"/>
            <p:cNvSpPr>
              <a:spLocks noChangeArrowheads="1"/>
            </p:cNvSpPr>
            <p:nvPr/>
          </p:nvSpPr>
          <p:spPr bwMode="auto">
            <a:xfrm>
              <a:off x="3198" y="3022"/>
              <a:ext cx="2313" cy="378"/>
            </a:xfrm>
            <a:prstGeom prst="wedgeRectCallout">
              <a:avLst>
                <a:gd name="adj1" fmla="val -59856"/>
                <a:gd name="adj2" fmla="val -18519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Save current list object to local variable.</a:t>
              </a:r>
            </a:p>
          </p:txBody>
        </p:sp>
        <p:sp>
          <p:nvSpPr>
            <p:cNvPr id="51225" name="Rectangle 25"/>
            <p:cNvSpPr>
              <a:spLocks noChangeArrowheads="1"/>
            </p:cNvSpPr>
            <p:nvPr/>
          </p:nvSpPr>
          <p:spPr bwMode="auto">
            <a:xfrm>
              <a:off x="1383" y="3067"/>
              <a:ext cx="1588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29" name="Group 29"/>
          <p:cNvGrpSpPr>
            <a:grpSpLocks/>
          </p:cNvGrpSpPr>
          <p:nvPr/>
        </p:nvGrpSpPr>
        <p:grpSpPr bwMode="auto">
          <a:xfrm>
            <a:off x="2195513" y="5013325"/>
            <a:ext cx="5873750" cy="600075"/>
            <a:chOff x="1383" y="3158"/>
            <a:chExt cx="3700" cy="378"/>
          </a:xfrm>
        </p:grpSpPr>
        <p:sp>
          <p:nvSpPr>
            <p:cNvPr id="51227" name="AutoShape 27"/>
            <p:cNvSpPr>
              <a:spLocks noChangeArrowheads="1"/>
            </p:cNvSpPr>
            <p:nvPr/>
          </p:nvSpPr>
          <p:spPr bwMode="auto">
            <a:xfrm>
              <a:off x="3787" y="3158"/>
              <a:ext cx="1296" cy="378"/>
            </a:xfrm>
            <a:prstGeom prst="wedgeRectCallout">
              <a:avLst>
                <a:gd name="adj1" fmla="val -124769"/>
                <a:gd name="adj2" fmla="val -23282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Advance the cursor</a:t>
              </a:r>
            </a:p>
          </p:txBody>
        </p:sp>
        <p:sp>
          <p:nvSpPr>
            <p:cNvPr id="51228" name="Rectangle 28"/>
            <p:cNvSpPr>
              <a:spLocks noChangeArrowheads="1"/>
            </p:cNvSpPr>
            <p:nvPr/>
          </p:nvSpPr>
          <p:spPr bwMode="auto">
            <a:xfrm>
              <a:off x="1383" y="3158"/>
              <a:ext cx="1452" cy="136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32" name="Group 32"/>
          <p:cNvGrpSpPr>
            <a:grpSpLocks/>
          </p:cNvGrpSpPr>
          <p:nvPr/>
        </p:nvGrpSpPr>
        <p:grpSpPr bwMode="auto">
          <a:xfrm>
            <a:off x="2195513" y="5157788"/>
            <a:ext cx="6181725" cy="352425"/>
            <a:chOff x="1383" y="3249"/>
            <a:chExt cx="3894" cy="222"/>
          </a:xfrm>
        </p:grpSpPr>
        <p:sp>
          <p:nvSpPr>
            <p:cNvPr id="51230" name="AutoShape 30"/>
            <p:cNvSpPr>
              <a:spLocks noChangeArrowheads="1"/>
            </p:cNvSpPr>
            <p:nvPr/>
          </p:nvSpPr>
          <p:spPr bwMode="auto">
            <a:xfrm>
              <a:off x="3515" y="3249"/>
              <a:ext cx="1762" cy="222"/>
            </a:xfrm>
            <a:prstGeom prst="wedgeRectCallout">
              <a:avLst>
                <a:gd name="adj1" fmla="val -136718"/>
                <a:gd name="adj2" fmla="val -8106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Return the object.</a:t>
              </a:r>
            </a:p>
          </p:txBody>
        </p:sp>
        <p:sp>
          <p:nvSpPr>
            <p:cNvPr id="51231" name="Rectangle 31"/>
            <p:cNvSpPr>
              <a:spLocks noChangeArrowheads="1"/>
            </p:cNvSpPr>
            <p:nvPr/>
          </p:nvSpPr>
          <p:spPr bwMode="auto">
            <a:xfrm>
              <a:off x="1383" y="3299"/>
              <a:ext cx="581" cy="112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51235" name="Group 35"/>
          <p:cNvGrpSpPr>
            <a:grpSpLocks/>
          </p:cNvGrpSpPr>
          <p:nvPr/>
        </p:nvGrpSpPr>
        <p:grpSpPr bwMode="auto">
          <a:xfrm>
            <a:off x="1187450" y="4621213"/>
            <a:ext cx="7561263" cy="1903412"/>
            <a:chOff x="748" y="2911"/>
            <a:chExt cx="4763" cy="1199"/>
          </a:xfrm>
        </p:grpSpPr>
        <p:sp>
          <p:nvSpPr>
            <p:cNvPr id="51233" name="AutoShape 33"/>
            <p:cNvSpPr>
              <a:spLocks noChangeArrowheads="1"/>
            </p:cNvSpPr>
            <p:nvPr/>
          </p:nvSpPr>
          <p:spPr bwMode="auto">
            <a:xfrm>
              <a:off x="3833" y="2911"/>
              <a:ext cx="1678" cy="534"/>
            </a:xfrm>
            <a:prstGeom prst="wedgeRectCallout">
              <a:avLst>
                <a:gd name="adj1" fmla="val -38977"/>
                <a:gd name="adj2" fmla="val 99250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Implementation is Optional, if we don’t throw this exception.</a:t>
              </a:r>
            </a:p>
          </p:txBody>
        </p:sp>
        <p:sp>
          <p:nvSpPr>
            <p:cNvPr id="51234" name="Rectangle 34"/>
            <p:cNvSpPr>
              <a:spLocks noChangeArrowheads="1"/>
            </p:cNvSpPr>
            <p:nvPr/>
          </p:nvSpPr>
          <p:spPr bwMode="auto">
            <a:xfrm>
              <a:off x="748" y="3702"/>
              <a:ext cx="3266" cy="408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51236" name="AutoShape 36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458200" y="6096000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grpSp>
        <p:nvGrpSpPr>
          <p:cNvPr id="51208" name="Group 8"/>
          <p:cNvGrpSpPr>
            <a:grpSpLocks/>
          </p:cNvGrpSpPr>
          <p:nvPr/>
        </p:nvGrpSpPr>
        <p:grpSpPr bwMode="auto">
          <a:xfrm>
            <a:off x="3203575" y="765175"/>
            <a:ext cx="5154613" cy="2463800"/>
            <a:chOff x="2018" y="482"/>
            <a:chExt cx="3247" cy="1552"/>
          </a:xfrm>
        </p:grpSpPr>
        <p:sp>
          <p:nvSpPr>
            <p:cNvPr id="51206" name="AutoShape 6"/>
            <p:cNvSpPr>
              <a:spLocks noChangeArrowheads="1"/>
            </p:cNvSpPr>
            <p:nvPr/>
          </p:nvSpPr>
          <p:spPr bwMode="auto">
            <a:xfrm>
              <a:off x="3969" y="1344"/>
              <a:ext cx="1296" cy="690"/>
            </a:xfrm>
            <a:prstGeom prst="wedgeRectCallout">
              <a:avLst>
                <a:gd name="adj1" fmla="val -100310"/>
                <a:gd name="adj2" fmla="val -148694"/>
              </a:avLst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0" hangingPunct="0"/>
              <a:r>
                <a:rPr lang="en-CA"/>
                <a:t>Must implement the type E ConList which is a Keyed subtype</a:t>
              </a:r>
            </a:p>
          </p:txBody>
        </p:sp>
        <p:sp>
          <p:nvSpPr>
            <p:cNvPr id="51207" name="Rectangle 7"/>
            <p:cNvSpPr>
              <a:spLocks noChangeArrowheads="1"/>
            </p:cNvSpPr>
            <p:nvPr/>
          </p:nvSpPr>
          <p:spPr bwMode="auto">
            <a:xfrm>
              <a:off x="2018" y="482"/>
              <a:ext cx="1316" cy="181"/>
            </a:xfrm>
            <a:prstGeom prst="rect">
              <a:avLst/>
            </a:prstGeom>
            <a:noFill/>
            <a:ln w="12700">
              <a:solidFill>
                <a:schemeClr val="accent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2"/>
          <p:cNvGraphicFramePr>
            <a:graphicFrameLocks noChangeAspect="1"/>
          </p:cNvGraphicFramePr>
          <p:nvPr>
            <p:ph/>
          </p:nvPr>
        </p:nvGraphicFramePr>
        <p:xfrm>
          <a:off x="1476375" y="1700213"/>
          <a:ext cx="10328275" cy="3333750"/>
        </p:xfrm>
        <a:graphic>
          <a:graphicData uri="http://schemas.openxmlformats.org/presentationml/2006/ole">
            <p:oleObj spid="_x0000_s54274" name="Document" r:id="rId4" imgW="5504213" imgH="1776425" progId="Word.Document.8">
              <p:embed/>
            </p:oleObj>
          </a:graphicData>
        </a:graphic>
      </p:graphicFrame>
      <p:sp>
        <p:nvSpPr>
          <p:cNvPr id="5427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136900" y="909638"/>
            <a:ext cx="2870200" cy="517525"/>
          </a:xfrm>
        </p:spPr>
        <p:txBody>
          <a:bodyPr/>
          <a:lstStyle/>
          <a:p>
            <a:r>
              <a:rPr lang="en-CA"/>
              <a:t>Extended For</a:t>
            </a:r>
          </a:p>
        </p:txBody>
      </p:sp>
      <p:sp>
        <p:nvSpPr>
          <p:cNvPr id="54277" name="AutoShape 5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16913" y="6092825"/>
            <a:ext cx="457200" cy="3810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2819400"/>
            <a:ext cx="2667000" cy="609600"/>
          </a:xfrm>
        </p:spPr>
        <p:txBody>
          <a:bodyPr wrap="square" lIns="91567" tIns="45785" rIns="91567" bIns="45785"/>
          <a:lstStyle/>
          <a:p>
            <a:r>
              <a:rPr lang="en-US"/>
              <a:t>The End</a:t>
            </a:r>
          </a:p>
        </p:txBody>
      </p:sp>
      <p:sp>
        <p:nvSpPr>
          <p:cNvPr id="32771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088313" y="5878513"/>
            <a:ext cx="611187" cy="457200"/>
          </a:xfrm>
          <a:prstGeom prst="actionButtonReturn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71800" y="909638"/>
            <a:ext cx="3200400" cy="517525"/>
          </a:xfrm>
        </p:spPr>
        <p:txBody>
          <a:bodyPr/>
          <a:lstStyle/>
          <a:p>
            <a:pPr defTabSz="914400"/>
            <a:r>
              <a:rPr lang="en-US"/>
              <a:t>List Operations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US"/>
              <a:t>insertion?</a:t>
            </a:r>
          </a:p>
          <a:p>
            <a:pPr marL="685800" lvl="1" indent="-228600" defTabSz="914400"/>
            <a:r>
              <a:rPr lang="en-US"/>
              <a:t>before or after cursor?</a:t>
            </a:r>
          </a:p>
          <a:p>
            <a:pPr marL="685800" lvl="1" indent="-228600" defTabSz="914400"/>
            <a:r>
              <a:rPr lang="en-US"/>
              <a:t>at front</a:t>
            </a:r>
          </a:p>
          <a:p>
            <a:pPr marL="685800" lvl="1" indent="-228600" defTabSz="914400"/>
            <a:r>
              <a:rPr lang="en-US"/>
              <a:t>at end?</a:t>
            </a:r>
          </a:p>
          <a:p>
            <a:pPr defTabSz="914400"/>
            <a:r>
              <a:rPr lang="en-US"/>
              <a:t>access</a:t>
            </a:r>
          </a:p>
          <a:p>
            <a:pPr marL="685800" lvl="1" indent="-228600" defTabSz="914400"/>
            <a:r>
              <a:rPr lang="en-US"/>
              <a:t>at cursor</a:t>
            </a:r>
          </a:p>
          <a:p>
            <a:pPr marL="685800" lvl="1" indent="-228600" defTabSz="914400"/>
            <a:r>
              <a:rPr lang="en-US"/>
              <a:t>off list?</a:t>
            </a:r>
          </a:p>
          <a:p>
            <a:pPr defTabSz="914400"/>
            <a:r>
              <a:rPr lang="en-US"/>
              <a:t>deletion</a:t>
            </a:r>
          </a:p>
          <a:p>
            <a:pPr marL="685800" lvl="1" indent="-228600" defTabSz="914400"/>
            <a:r>
              <a:rPr lang="en-US"/>
              <a:t>at cursor</a:t>
            </a:r>
          </a:p>
          <a:p>
            <a:pPr marL="1143000" lvl="2" defTabSz="914400"/>
            <a:r>
              <a:rPr lang="en-US"/>
              <a:t>off list?</a:t>
            </a:r>
          </a:p>
          <a:p>
            <a:pPr marL="685800" lvl="1" indent="-228600" defTabSz="914400"/>
            <a:r>
              <a:rPr lang="en-US"/>
              <a:t>cursor after deletion</a:t>
            </a:r>
          </a:p>
          <a:p>
            <a:pPr marL="1143000" lvl="2" defTabSz="914400"/>
            <a:r>
              <a:rPr lang="en-US"/>
              <a:t>inverse of addition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0" y="909638"/>
            <a:ext cx="254000" cy="517525"/>
          </a:xfrm>
        </p:spPr>
        <p:txBody>
          <a:bodyPr/>
          <a:lstStyle/>
          <a:p>
            <a:pPr defTabSz="914400"/>
            <a:r>
              <a:rPr lang="en-US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25538"/>
            <a:ext cx="7172325" cy="5275262"/>
          </a:xfrm>
        </p:spPr>
        <p:txBody>
          <a:bodyPr/>
          <a:lstStyle/>
          <a:p>
            <a:pPr defTabSz="914400"/>
            <a:r>
              <a:rPr lang="en-US"/>
              <a:t>traversal</a:t>
            </a:r>
          </a:p>
          <a:p>
            <a:pPr marL="628650" lvl="1" indent="-228600" defTabSz="914400"/>
            <a:r>
              <a:rPr lang="en-US"/>
              <a:t>moving to front</a:t>
            </a:r>
          </a:p>
          <a:p>
            <a:pPr marL="628650" lvl="1" indent="-228600" defTabSz="914400"/>
            <a:r>
              <a:rPr lang="en-US"/>
              <a:t>advancing</a:t>
            </a:r>
          </a:p>
          <a:p>
            <a:pPr marL="628650" lvl="1" indent="-228600" defTabSz="914400"/>
            <a:r>
              <a:rPr lang="en-US"/>
              <a:t>end of list</a:t>
            </a:r>
          </a:p>
          <a:p>
            <a:pPr defTabSz="914400"/>
            <a:r>
              <a:rPr lang="en-US"/>
              <a:t>search</a:t>
            </a:r>
          </a:p>
          <a:p>
            <a:pPr marL="628650" lvl="1" indent="-228600" defTabSz="914400"/>
            <a:r>
              <a:rPr lang="en-US"/>
              <a:t>key</a:t>
            </a:r>
          </a:p>
          <a:p>
            <a:pPr marL="628650" lvl="1" indent="-228600" defTabSz="914400"/>
            <a:r>
              <a:rPr lang="en-US"/>
              <a:t>from where</a:t>
            </a:r>
          </a:p>
          <a:p>
            <a:pPr marL="628650" lvl="1" indent="-228600" defTabSz="914400"/>
            <a:r>
              <a:rPr lang="en-US"/>
              <a:t>exhaustive search</a:t>
            </a:r>
          </a:p>
          <a:p>
            <a:pPr defTabSz="914400"/>
            <a:r>
              <a:rPr lang="en-US"/>
              <a:t>list as stack</a:t>
            </a:r>
          </a:p>
          <a:p>
            <a:pPr marL="628650" lvl="1" indent="-228600" defTabSz="914400"/>
            <a:r>
              <a:rPr lang="en-US"/>
              <a:t>insert without advance</a:t>
            </a:r>
          </a:p>
          <a:p>
            <a:pPr defTabSz="914400"/>
            <a:r>
              <a:rPr lang="en-US"/>
              <a:t>list as queue</a:t>
            </a:r>
          </a:p>
          <a:p>
            <a:pPr marL="628650" lvl="1" indent="-228600" defTabSz="914400"/>
            <a:r>
              <a:rPr lang="en-US"/>
              <a:t>insert with traverse to end</a:t>
            </a:r>
          </a:p>
          <a:p>
            <a:pPr defTabSz="914400"/>
            <a:r>
              <a:rPr lang="en-US"/>
              <a:t>sequential order</a:t>
            </a:r>
          </a:p>
          <a:p>
            <a:pPr marL="628650" lvl="1" indent="-228600" defTabSz="914400"/>
            <a:r>
              <a:rPr lang="en-US"/>
              <a:t>insert with advance</a:t>
            </a:r>
          </a:p>
          <a:p>
            <a:pPr defTabSz="914400"/>
            <a:r>
              <a:rPr lang="en-US"/>
              <a:t>sorted</a:t>
            </a:r>
          </a:p>
          <a:p>
            <a:pPr marL="628650" lvl="1" indent="-228600" defTabSz="914400"/>
            <a:r>
              <a:rPr lang="en-US"/>
              <a:t>traverse to find insertion point</a:t>
            </a:r>
          </a:p>
        </p:txBody>
      </p:sp>
      <p:sp>
        <p:nvSpPr>
          <p:cNvPr id="1126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339975" y="1125538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126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708400" y="3429000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611188"/>
            <a:ext cx="2743200" cy="517525"/>
          </a:xfrm>
        </p:spPr>
        <p:txBody>
          <a:bodyPr/>
          <a:lstStyle/>
          <a:p>
            <a:pPr defTabSz="914400"/>
            <a:r>
              <a:rPr lang="en-US"/>
              <a:t>List Interface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7172325" cy="5327650"/>
          </a:xfrm>
        </p:spPr>
        <p:txBody>
          <a:bodyPr/>
          <a:lstStyle/>
          <a:p>
            <a:pPr defTabSz="914400"/>
            <a:r>
              <a:rPr lang="en-US"/>
              <a:t>generic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E</a:t>
            </a:r>
            <a:endParaRPr lang="en-US"/>
          </a:p>
          <a:p>
            <a:pPr marL="1143000" lvl="2" defTabSz="914400"/>
            <a:r>
              <a:rPr lang="en-US">
                <a:latin typeface="Courier New" pitchFamily="49" charset="0"/>
              </a:rPr>
              <a:t>getKey</a:t>
            </a:r>
            <a:endParaRPr lang="en-US"/>
          </a:p>
          <a:p>
            <a:pPr marL="1143000" lvl="2" defTabSz="914400"/>
            <a:r>
              <a:rPr lang="en-US">
                <a:latin typeface="Courier New" pitchFamily="49" charset="0"/>
              </a:rPr>
              <a:t>Comparable</a:t>
            </a:r>
            <a:r>
              <a:rPr lang="en-US"/>
              <a:t> from </a:t>
            </a:r>
            <a:r>
              <a:rPr lang="en-US">
                <a:latin typeface="Courier New" pitchFamily="49" charset="0"/>
              </a:rPr>
              <a:t>java.lang</a:t>
            </a:r>
            <a:endParaRPr lang="en-US"/>
          </a:p>
          <a:p>
            <a:pPr defTabSz="914400"/>
            <a:r>
              <a:rPr lang="en-US"/>
              <a:t>operations</a:t>
            </a:r>
          </a:p>
          <a:p>
            <a:pPr marL="685800" lvl="1" indent="-228600" defTabSz="914400"/>
            <a:r>
              <a:rPr lang="en-US"/>
              <a:t>insertion</a:t>
            </a:r>
          </a:p>
          <a:p>
            <a:pPr marL="685800" lvl="1" indent="-228600" defTabSz="914400"/>
            <a:r>
              <a:rPr lang="en-US"/>
              <a:t>deletion</a:t>
            </a:r>
          </a:p>
          <a:p>
            <a:pPr marL="685800" lvl="1" indent="-228600" defTabSz="914400"/>
            <a:r>
              <a:rPr lang="en-US"/>
              <a:t>access</a:t>
            </a:r>
          </a:p>
          <a:p>
            <a:pPr marL="685800" lvl="1" indent="-228600" defTabSz="914400"/>
            <a:r>
              <a:rPr lang="en-US"/>
              <a:t>length</a:t>
            </a:r>
          </a:p>
          <a:p>
            <a:pPr marL="685800" lvl="1" indent="-228600" defTabSz="914400"/>
            <a:r>
              <a:rPr lang="en-US"/>
              <a:t>traversal</a:t>
            </a:r>
          </a:p>
          <a:p>
            <a:pPr marL="685800" lvl="1" indent="-228600" defTabSz="914400"/>
            <a:r>
              <a:rPr lang="en-US"/>
              <a:t>search</a:t>
            </a:r>
          </a:p>
          <a:p>
            <a:pPr marL="685800" lvl="1" indent="-228600" defTabSz="914400"/>
            <a:r>
              <a:rPr lang="en-US"/>
              <a:t>off end?</a:t>
            </a:r>
          </a:p>
          <a:p>
            <a:pPr marL="685800" lvl="1" indent="-228600" defTabSz="914400"/>
            <a:r>
              <a:rPr lang="en-US"/>
              <a:t>iterator</a:t>
            </a:r>
          </a:p>
          <a:p>
            <a:pPr defTabSz="914400"/>
            <a:r>
              <a:rPr lang="en-US"/>
              <a:t>exceptions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NoSpaceException</a:t>
            </a:r>
            <a:endParaRPr lang="en-US"/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NoItemException</a:t>
            </a:r>
            <a:endParaRPr lang="en-US"/>
          </a:p>
        </p:txBody>
      </p:sp>
      <p:sp>
        <p:nvSpPr>
          <p:cNvPr id="1229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1989138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29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867400" y="4005263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671888" y="909638"/>
            <a:ext cx="1800225" cy="515937"/>
          </a:xfrm>
        </p:spPr>
        <p:txBody>
          <a:bodyPr/>
          <a:lstStyle/>
          <a:p>
            <a:r>
              <a:rPr lang="en-US"/>
              <a:t>Iterators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device that allows traversal through a collection ADT</a:t>
            </a:r>
          </a:p>
          <a:p>
            <a:r>
              <a:rPr lang="en-US"/>
              <a:t>ADT extends </a:t>
            </a:r>
            <a:r>
              <a:rPr lang="en-US">
                <a:latin typeface="Courier New" pitchFamily="49" charset="0"/>
              </a:rPr>
              <a:t>Iterable&lt;E&gt;</a:t>
            </a:r>
            <a:r>
              <a:rPr lang="en-US"/>
              <a:t> (from </a:t>
            </a:r>
            <a:r>
              <a:rPr lang="en-US">
                <a:latin typeface="Courier New" pitchFamily="49" charset="0"/>
              </a:rPr>
              <a:t>java.util</a:t>
            </a:r>
            <a:r>
              <a:rPr lang="en-US"/>
              <a:t>)</a:t>
            </a:r>
          </a:p>
          <a:p>
            <a:pPr lvl="1"/>
            <a:r>
              <a:rPr lang="en-US">
                <a:latin typeface="Courier New" pitchFamily="49" charset="0"/>
              </a:rPr>
              <a:t>iterator</a:t>
            </a:r>
            <a:r>
              <a:rPr lang="en-US"/>
              <a:t> returns an </a:t>
            </a:r>
            <a:r>
              <a:rPr lang="en-US">
                <a:latin typeface="Courier New" pitchFamily="49" charset="0"/>
              </a:rPr>
              <a:t>Iterator</a:t>
            </a:r>
            <a:r>
              <a:rPr lang="en-US"/>
              <a:t> over the ADT</a:t>
            </a:r>
          </a:p>
          <a:p>
            <a:r>
              <a:rPr lang="en-US"/>
              <a:t>interface </a:t>
            </a:r>
            <a:r>
              <a:rPr lang="en-US">
                <a:latin typeface="Courier New" pitchFamily="49" charset="0"/>
              </a:rPr>
              <a:t>Iterator&lt;E&gt;</a:t>
            </a:r>
            <a:r>
              <a:rPr lang="en-US"/>
              <a:t> in </a:t>
            </a:r>
            <a:r>
              <a:rPr lang="en-US">
                <a:latin typeface="Courier New" pitchFamily="49" charset="0"/>
              </a:rPr>
              <a:t>java.util</a:t>
            </a:r>
          </a:p>
          <a:p>
            <a:pPr lvl="1"/>
            <a:r>
              <a:rPr lang="en-US"/>
              <a:t>methods</a:t>
            </a:r>
          </a:p>
          <a:p>
            <a:pPr lvl="2"/>
            <a:r>
              <a:rPr lang="en-US">
                <a:latin typeface="Courier New" pitchFamily="49" charset="0"/>
              </a:rPr>
              <a:t>UnsupportedOperationException</a:t>
            </a:r>
          </a:p>
          <a:p>
            <a:r>
              <a:rPr lang="en-US"/>
              <a:t>extended </a:t>
            </a:r>
            <a:r>
              <a:rPr lang="en-US">
                <a:latin typeface="Courier New" pitchFamily="49" charset="0"/>
              </a:rPr>
              <a:t>for</a:t>
            </a:r>
          </a:p>
          <a:p>
            <a:r>
              <a:rPr lang="en-US"/>
              <a:t>implementation</a:t>
            </a:r>
          </a:p>
          <a:p>
            <a:pPr lvl="1"/>
            <a:r>
              <a:rPr lang="en-US"/>
              <a:t>must have intimate knowledge of ADT representation</a:t>
            </a:r>
          </a:p>
          <a:p>
            <a:pPr lvl="1"/>
            <a:r>
              <a:rPr lang="en-US"/>
              <a:t>place in same package &amp; use package visibility in ADT</a:t>
            </a:r>
          </a:p>
        </p:txBody>
      </p:sp>
      <p:sp>
        <p:nvSpPr>
          <p:cNvPr id="52229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3059113" y="4005263"/>
            <a:ext cx="304800" cy="2286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39900" y="681038"/>
            <a:ext cx="5664200" cy="984250"/>
          </a:xfrm>
          <a:noFill/>
          <a:ln/>
        </p:spPr>
        <p:txBody>
          <a:bodyPr lIns="63595" tIns="25438" rIns="63595" bIns="25438"/>
          <a:lstStyle/>
          <a:p>
            <a:pPr defTabSz="914400"/>
            <a:r>
              <a:rPr lang="en-US"/>
              <a:t>List ADT</a:t>
            </a:r>
            <a:br>
              <a:rPr lang="en-US"/>
            </a:br>
            <a:r>
              <a:rPr lang="en-US"/>
              <a:t>Contiguous Representation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2214563"/>
            <a:ext cx="7172325" cy="4121150"/>
          </a:xfrm>
          <a:noFill/>
          <a:ln/>
        </p:spPr>
        <p:txBody>
          <a:bodyPr lIns="90624" tIns="44517" rIns="90624" bIns="44517"/>
          <a:lstStyle/>
          <a:p>
            <a:pPr defTabSz="914400"/>
            <a:r>
              <a:rPr lang="en-US"/>
              <a:t>“variable-sized” array</a:t>
            </a:r>
          </a:p>
          <a:p>
            <a:pPr marL="685800" lvl="1" indent="-228600" defTabSz="914400"/>
            <a:r>
              <a:rPr lang="en-US"/>
              <a:t>contiguity</a:t>
            </a:r>
          </a:p>
          <a:p>
            <a:pPr marL="1143000" lvl="2" defTabSz="914400"/>
            <a:r>
              <a:rPr lang="en-US"/>
              <a:t>reorganization (</a:t>
            </a:r>
            <a:r>
              <a:rPr lang="en-US">
                <a:latin typeface="Courier New" pitchFamily="49" charset="0"/>
              </a:rPr>
              <a:t>O(n)</a:t>
            </a:r>
            <a:r>
              <a:rPr lang="en-US"/>
              <a:t>)</a:t>
            </a:r>
          </a:p>
          <a:p>
            <a:pPr marL="685800" lvl="1" indent="-228600" defTabSz="914400"/>
            <a:r>
              <a:rPr lang="en-US"/>
              <a:t>cursor is an index</a:t>
            </a:r>
          </a:p>
          <a:p>
            <a:pPr defTabSz="914400"/>
            <a:r>
              <a:rPr lang="en-US"/>
              <a:t>instance variables</a:t>
            </a:r>
          </a:p>
          <a:p>
            <a:pPr defTabSz="914400"/>
            <a:r>
              <a:rPr lang="en-US"/>
              <a:t>constructors</a:t>
            </a:r>
          </a:p>
          <a:p>
            <a:pPr marL="685800" lvl="1" indent="-228600" defTabSz="914400"/>
            <a:r>
              <a:rPr lang="en-US"/>
              <a:t>empty list</a:t>
            </a:r>
          </a:p>
          <a:p>
            <a:pPr defTabSz="914400"/>
            <a:r>
              <a:rPr lang="en-US"/>
              <a:t>operations</a:t>
            </a:r>
          </a:p>
          <a:p>
            <a:pPr marL="685800" lvl="1" indent="-228600" defTabSz="914400"/>
            <a:r>
              <a:rPr lang="en-US"/>
              <a:t>insertion</a:t>
            </a:r>
          </a:p>
          <a:p>
            <a:pPr marL="1143000" lvl="2" defTabSz="914400"/>
            <a:r>
              <a:rPr lang="en-US"/>
              <a:t>create opening</a:t>
            </a:r>
          </a:p>
          <a:p>
            <a:pPr lvl="3" indent="-171450" defTabSz="914400"/>
            <a:r>
              <a:rPr lang="en-US"/>
              <a:t>shift items R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L</a:t>
            </a:r>
          </a:p>
          <a:p>
            <a:pPr marL="1143000" lvl="2" defTabSz="914400"/>
            <a:r>
              <a:rPr lang="en-US"/>
              <a:t>cursor</a:t>
            </a:r>
          </a:p>
        </p:txBody>
      </p:sp>
      <p:sp>
        <p:nvSpPr>
          <p:cNvPr id="14340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5715000" y="32004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0" y="909638"/>
            <a:ext cx="254000" cy="517525"/>
          </a:xfrm>
        </p:spPr>
        <p:txBody>
          <a:bodyPr/>
          <a:lstStyle/>
          <a:p>
            <a:pPr defTabSz="914400"/>
            <a:r>
              <a:rPr lang="en-US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5838" y="1700213"/>
            <a:ext cx="7172325" cy="4122737"/>
          </a:xfrm>
        </p:spPr>
        <p:txBody>
          <a:bodyPr/>
          <a:lstStyle/>
          <a:p>
            <a:pPr marL="685800" lvl="1" indent="-228600" defTabSz="914400"/>
            <a:r>
              <a:rPr lang="en-US"/>
              <a:t>deletion</a:t>
            </a:r>
          </a:p>
          <a:p>
            <a:pPr marL="1143000" lvl="2" defTabSz="914400"/>
            <a:r>
              <a:rPr lang="en-US"/>
              <a:t>fill gap</a:t>
            </a:r>
          </a:p>
          <a:p>
            <a:pPr lvl="3" indent="-171450" defTabSz="914400"/>
            <a:r>
              <a:rPr lang="en-US"/>
              <a:t>shift items L</a:t>
            </a:r>
            <a:r>
              <a:rPr lang="en-US">
                <a:sym typeface="Symbol" pitchFamily="18" charset="2"/>
              </a:rPr>
              <a:t></a:t>
            </a:r>
            <a:r>
              <a:rPr lang="en-US"/>
              <a:t>R</a:t>
            </a:r>
          </a:p>
          <a:p>
            <a:pPr marL="1143000" lvl="2" defTabSz="914400"/>
            <a:r>
              <a:rPr lang="en-US"/>
              <a:t>cursor</a:t>
            </a:r>
          </a:p>
          <a:p>
            <a:pPr marL="1143000" lvl="2" defTabSz="914400"/>
            <a:r>
              <a:rPr lang="en-US"/>
              <a:t>removal of reference at </a:t>
            </a:r>
            <a:r>
              <a:rPr lang="en-US">
                <a:latin typeface="Courier New" pitchFamily="49" charset="0"/>
              </a:rPr>
              <a:t>length-1</a:t>
            </a:r>
            <a:r>
              <a:rPr lang="en-US"/>
              <a:t> </a:t>
            </a:r>
          </a:p>
          <a:p>
            <a:pPr marL="685800" lvl="1" indent="-228600" defTabSz="914400"/>
            <a:r>
              <a:rPr lang="en-US"/>
              <a:t>find</a:t>
            </a:r>
          </a:p>
          <a:p>
            <a:pPr marL="1143000" lvl="2" defTabSz="914400"/>
            <a:r>
              <a:rPr lang="en-US"/>
              <a:t>goal: move cursor</a:t>
            </a:r>
          </a:p>
          <a:p>
            <a:pPr marL="1143000" lvl="2" defTabSz="914400"/>
            <a:r>
              <a:rPr lang="en-US"/>
              <a:t>check each item in turn until found or off list</a:t>
            </a:r>
          </a:p>
          <a:p>
            <a:pPr lvl="3" indent="-171450" defTabSz="914400"/>
            <a:r>
              <a:rPr lang="en-US"/>
              <a:t>short circuit operator</a:t>
            </a:r>
          </a:p>
          <a:p>
            <a:pPr lvl="3" indent="-171450" defTabSz="914400"/>
            <a:r>
              <a:rPr lang="en-US"/>
              <a:t>negation using de Morgan’s law</a:t>
            </a:r>
          </a:p>
          <a:p>
            <a:pPr marL="685800" lvl="1" indent="-228600" defTabSz="914400"/>
            <a:r>
              <a:rPr lang="en-US">
                <a:latin typeface="Courier New" pitchFamily="49" charset="0"/>
              </a:rPr>
              <a:t>iterator</a:t>
            </a:r>
          </a:p>
          <a:p>
            <a:pPr marL="1143000" lvl="2" defTabSz="914400"/>
            <a:r>
              <a:rPr lang="en-US"/>
              <a:t>create an iterator on this ADT</a:t>
            </a:r>
          </a:p>
          <a:p>
            <a:pPr marL="685800" lvl="1" indent="-228600" defTabSz="914400"/>
            <a:r>
              <a:rPr lang="en-US"/>
              <a:t>remaining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49513" y="909638"/>
            <a:ext cx="4246562" cy="517525"/>
          </a:xfrm>
        </p:spPr>
        <p:txBody>
          <a:bodyPr/>
          <a:lstStyle/>
          <a:p>
            <a:r>
              <a:rPr lang="en-US">
                <a:latin typeface="Courier New" pitchFamily="49" charset="0"/>
              </a:rPr>
              <a:t>ConListIterator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generic in item type (same as </a:t>
            </a:r>
            <a:r>
              <a:rPr lang="en-US">
                <a:latin typeface="Courier New" pitchFamily="49" charset="0"/>
              </a:rPr>
              <a:t>ConList</a:t>
            </a:r>
            <a:r>
              <a:rPr lang="en-US"/>
              <a:t>)</a:t>
            </a:r>
          </a:p>
          <a:p>
            <a:pPr>
              <a:lnSpc>
                <a:spcPct val="80000"/>
              </a:lnSpc>
            </a:pPr>
            <a:r>
              <a:rPr lang="en-US"/>
              <a:t>iteration involves sequencing through index positions from </a:t>
            </a:r>
            <a:r>
              <a:rPr lang="en-US">
                <a:latin typeface="Courier New" pitchFamily="49" charset="0"/>
              </a:rPr>
              <a:t>0</a:t>
            </a:r>
            <a:r>
              <a:rPr lang="en-US"/>
              <a:t> to </a:t>
            </a:r>
            <a:r>
              <a:rPr lang="en-US">
                <a:latin typeface="Courier New" pitchFamily="49" charset="0"/>
              </a:rPr>
              <a:t>length-1</a:t>
            </a:r>
          </a:p>
          <a:p>
            <a:pPr>
              <a:lnSpc>
                <a:spcPct val="80000"/>
              </a:lnSpc>
            </a:pPr>
            <a:r>
              <a:rPr lang="en-US"/>
              <a:t>instance variables</a:t>
            </a:r>
          </a:p>
          <a:p>
            <a:pPr lvl="1">
              <a:lnSpc>
                <a:spcPct val="80000"/>
              </a:lnSpc>
            </a:pPr>
            <a:r>
              <a:rPr lang="en-US"/>
              <a:t>list it is iterating</a:t>
            </a:r>
          </a:p>
          <a:p>
            <a:pPr lvl="1">
              <a:lnSpc>
                <a:spcPct val="80000"/>
              </a:lnSpc>
            </a:pPr>
            <a:r>
              <a:rPr lang="en-US"/>
              <a:t>has its own cursor</a:t>
            </a:r>
          </a:p>
          <a:p>
            <a:pPr lvl="2">
              <a:lnSpc>
                <a:spcPct val="80000"/>
              </a:lnSpc>
            </a:pPr>
            <a:r>
              <a:rPr lang="en-US"/>
              <a:t>must keep track of current position</a:t>
            </a:r>
          </a:p>
          <a:p>
            <a:pPr>
              <a:lnSpc>
                <a:spcPct val="80000"/>
              </a:lnSpc>
            </a:pPr>
            <a:r>
              <a:rPr lang="en-US"/>
              <a:t>constructor</a:t>
            </a:r>
          </a:p>
          <a:p>
            <a:pPr lvl="1">
              <a:lnSpc>
                <a:spcPct val="80000"/>
              </a:lnSpc>
            </a:pPr>
            <a:r>
              <a:rPr lang="en-US"/>
              <a:t>package visibility</a:t>
            </a:r>
          </a:p>
          <a:p>
            <a:pPr lvl="2">
              <a:lnSpc>
                <a:spcPct val="80000"/>
              </a:lnSpc>
            </a:pPr>
            <a:r>
              <a:rPr lang="en-US"/>
              <a:t>only classes in package can create</a:t>
            </a:r>
          </a:p>
          <a:p>
            <a:pPr lvl="1">
              <a:lnSpc>
                <a:spcPct val="80000"/>
              </a:lnSpc>
            </a:pPr>
            <a:r>
              <a:rPr lang="en-US"/>
              <a:t>initialize cursor</a:t>
            </a:r>
          </a:p>
          <a:p>
            <a:pPr>
              <a:lnSpc>
                <a:spcPct val="80000"/>
              </a:lnSpc>
            </a:pPr>
            <a:r>
              <a:rPr lang="en-US"/>
              <a:t>methods</a:t>
            </a:r>
          </a:p>
          <a:p>
            <a:pPr lvl="1">
              <a:lnSpc>
                <a:spcPct val="80000"/>
              </a:lnSpc>
            </a:pPr>
            <a:r>
              <a:rPr lang="en-US"/>
              <a:t>access </a:t>
            </a:r>
            <a:r>
              <a:rPr lang="en-US">
                <a:latin typeface="Courier New" pitchFamily="49" charset="0"/>
              </a:rPr>
              <a:t>ConList</a:t>
            </a:r>
            <a:r>
              <a:rPr lang="en-US"/>
              <a:t> instance variables directly (package visibility)</a:t>
            </a:r>
          </a:p>
        </p:txBody>
      </p:sp>
      <p:sp>
        <p:nvSpPr>
          <p:cNvPr id="5837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27763" y="29972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8373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27763" y="36449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58374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6227763" y="4292600"/>
            <a:ext cx="838200" cy="304800"/>
          </a:xfrm>
          <a:prstGeom prst="actionButtonForwardNex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P03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1P03">
      <a:majorFont>
        <a:latin typeface="Arial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P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P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P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1P03</Template>
  <TotalTime>8896</TotalTime>
  <Words>1391</Words>
  <Application>Microsoft Office PowerPoint</Application>
  <PresentationFormat>On-screen Show (4:3)</PresentationFormat>
  <Paragraphs>460</Paragraphs>
  <Slides>27</Slides>
  <Notes>5</Notes>
  <HiddenSlides>15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Times New Roman</vt:lpstr>
      <vt:lpstr>Book Antiqua</vt:lpstr>
      <vt:lpstr>Symbol</vt:lpstr>
      <vt:lpstr>Courier New</vt:lpstr>
      <vt:lpstr>1P03</vt:lpstr>
      <vt:lpstr>Microsoft Word Document</vt:lpstr>
      <vt:lpstr>The List</vt:lpstr>
      <vt:lpstr>List</vt:lpstr>
      <vt:lpstr>List Operations</vt:lpstr>
      <vt:lpstr> </vt:lpstr>
      <vt:lpstr>List Interface</vt:lpstr>
      <vt:lpstr>Iterators</vt:lpstr>
      <vt:lpstr>List ADT Contiguous Representation</vt:lpstr>
      <vt:lpstr> </vt:lpstr>
      <vt:lpstr>ConListIterator</vt:lpstr>
      <vt:lpstr>List ADT Linked Implementation</vt:lpstr>
      <vt:lpstr> </vt:lpstr>
      <vt:lpstr>Slide 12</vt:lpstr>
      <vt:lpstr>Exhaustive Search</vt:lpstr>
      <vt:lpstr>Slide 14</vt:lpstr>
      <vt:lpstr>Grade Report Data File</vt:lpstr>
      <vt:lpstr>Keyed</vt:lpstr>
      <vt:lpstr>List Interface</vt:lpstr>
      <vt:lpstr>Contiguous List</vt:lpstr>
      <vt:lpstr>Contiguous List.</vt:lpstr>
      <vt:lpstr>Contiguous List..</vt:lpstr>
      <vt:lpstr>Contiguous List...</vt:lpstr>
      <vt:lpstr>Contiguous List....</vt:lpstr>
      <vt:lpstr>KeyedChar</vt:lpstr>
      <vt:lpstr>Test Lists</vt:lpstr>
      <vt:lpstr>ConListIterator</vt:lpstr>
      <vt:lpstr>Extended For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10 The List</dc:title>
  <dc:creator>Hughes</dc:creator>
  <cp:lastModifiedBy>Dave Bockus</cp:lastModifiedBy>
  <cp:revision>45</cp:revision>
  <dcterms:created xsi:type="dcterms:W3CDTF">2003-03-15T21:16:54Z</dcterms:created>
  <dcterms:modified xsi:type="dcterms:W3CDTF">2013-03-06T21:18:15Z</dcterms:modified>
</cp:coreProperties>
</file>