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280" r:id="rId2"/>
    <p:sldId id="369" r:id="rId3"/>
    <p:sldId id="370" r:id="rId4"/>
    <p:sldId id="371" r:id="rId5"/>
    <p:sldId id="372" r:id="rId6"/>
    <p:sldId id="373" r:id="rId7"/>
    <p:sldId id="374" r:id="rId8"/>
    <p:sldId id="375" r:id="rId9"/>
    <p:sldId id="376" r:id="rId10"/>
    <p:sldId id="377" r:id="rId11"/>
    <p:sldId id="378" r:id="rId12"/>
    <p:sldId id="379" r:id="rId13"/>
    <p:sldId id="380" r:id="rId14"/>
    <p:sldId id="381" r:id="rId15"/>
    <p:sldId id="382" r:id="rId16"/>
    <p:sldId id="383" r:id="rId17"/>
    <p:sldId id="384" r:id="rId18"/>
    <p:sldId id="385" r:id="rId19"/>
    <p:sldId id="386" r:id="rId20"/>
    <p:sldId id="387" r:id="rId21"/>
    <p:sldId id="388" r:id="rId22"/>
    <p:sldId id="389" r:id="rId23"/>
    <p:sldId id="390" r:id="rId24"/>
    <p:sldId id="391" r:id="rId25"/>
    <p:sldId id="392" r:id="rId26"/>
    <p:sldId id="393" r:id="rId27"/>
    <p:sldId id="394" r:id="rId28"/>
    <p:sldId id="395" r:id="rId29"/>
    <p:sldId id="396" r:id="rId30"/>
    <p:sldId id="397" r:id="rId31"/>
    <p:sldId id="398" r:id="rId32"/>
    <p:sldId id="399" r:id="rId33"/>
    <p:sldId id="400" r:id="rId34"/>
    <p:sldId id="281" r:id="rId35"/>
  </p:sldIdLst>
  <p:sldSz cx="9144000" cy="6858000" type="screen4x3"/>
  <p:notesSz cx="6985000" cy="9271000"/>
  <p:defaultTextStyle>
    <a:defPPr>
      <a:defRPr lang="en-US"/>
    </a:defPPr>
    <a:lvl1pPr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5" autoAdjust="0"/>
    <p:restoredTop sz="94649" autoAdjust="0"/>
  </p:normalViewPr>
  <p:slideViewPr>
    <p:cSldViewPr>
      <p:cViewPr>
        <p:scale>
          <a:sx n="77" d="100"/>
          <a:sy n="77" d="100"/>
        </p:scale>
        <p:origin x="-1098" y="-5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190"/>
    </p:cViewPr>
  </p:sorterViewPr>
  <p:notesViewPr>
    <p:cSldViewPr>
      <p:cViewPr varScale="1">
        <p:scale>
          <a:sx n="60" d="100"/>
          <a:sy n="60" d="100"/>
        </p:scale>
        <p:origin x="-1740" y="-66"/>
      </p:cViewPr>
      <p:guideLst>
        <p:guide orient="horz" pos="2920"/>
        <p:guide pos="22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defTabSz="928688">
              <a:lnSpc>
                <a:spcPct val="100000"/>
              </a:lnSpc>
              <a:defRPr sz="1200" b="0"/>
            </a:lvl1pPr>
          </a:lstStyle>
          <a:p>
            <a:r>
              <a:rPr lang="en-US"/>
              <a:t>COSC 1P03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defTabSz="928688">
              <a:lnSpc>
                <a:spcPct val="100000"/>
              </a:lnSpc>
              <a:defRPr sz="1200" b="0"/>
            </a:lvl1pPr>
          </a:lstStyle>
          <a:p>
            <a:r>
              <a:rPr lang="en-US"/>
              <a:t>Data Structures and Abstraction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defTabSz="928688">
              <a:lnSpc>
                <a:spcPct val="100000"/>
              </a:lnSpc>
              <a:defRPr sz="1200" b="0"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8807450"/>
            <a:ext cx="69850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ctr" defTabSz="928688">
              <a:lnSpc>
                <a:spcPct val="100000"/>
              </a:lnSpc>
              <a:defRPr sz="1200" b="0"/>
            </a:lvl1pPr>
          </a:lstStyle>
          <a:p>
            <a:r>
              <a:rPr lang="en-US"/>
              <a:t>2.</a:t>
            </a:r>
            <a:fld id="{CBFF81DE-167F-4BBA-BA00-2EE2D4521B5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defTabSz="928688">
              <a:lnSpc>
                <a:spcPct val="100000"/>
              </a:lnSpc>
              <a:defRPr sz="1200" b="0"/>
            </a:lvl1pPr>
          </a:lstStyle>
          <a:p>
            <a:r>
              <a:rPr lang="en-US"/>
              <a:t>COSC 1P03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defTabSz="928688">
              <a:lnSpc>
                <a:spcPct val="100000"/>
              </a:lnSpc>
              <a:defRPr sz="1200" b="0"/>
            </a:lvl1pPr>
          </a:lstStyle>
          <a:p>
            <a:r>
              <a:rPr lang="en-US"/>
              <a:t>2002/03</a:t>
            </a:r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defTabSz="928688">
              <a:lnSpc>
                <a:spcPct val="100000"/>
              </a:lnSpc>
              <a:defRPr sz="1200" b="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0" y="8805863"/>
            <a:ext cx="69834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ctr" defTabSz="928688">
              <a:lnSpc>
                <a:spcPct val="100000"/>
              </a:lnSpc>
              <a:defRPr sz="1200" b="0"/>
            </a:lvl1pPr>
          </a:lstStyle>
          <a:p>
            <a:r>
              <a:rPr lang="en-US"/>
              <a:t>2.</a:t>
            </a:r>
            <a:fld id="{5250342F-3AEA-4D95-917F-15765C35F8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2.</a:t>
            </a:r>
            <a:fld id="{9DC17743-14AC-4630-B528-04874DA8BAB0}" type="slidenum">
              <a:rPr lang="en-US"/>
              <a:pPr/>
              <a:t>2</a:t>
            </a:fld>
            <a:endParaRPr lang="en-US"/>
          </a:p>
        </p:txBody>
      </p:sp>
      <p:sp>
        <p:nvSpPr>
          <p:cNvPr id="20480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4213"/>
            <a:ext cx="4668838" cy="3502025"/>
          </a:xfrm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2.</a:t>
            </a:r>
            <a:fld id="{EF6A9484-F4B9-4459-B01B-8F86EEBB4944}" type="slidenum">
              <a:rPr lang="en-US"/>
              <a:pPr/>
              <a:t>18</a:t>
            </a:fld>
            <a:endParaRPr lang="en-US"/>
          </a:p>
        </p:txBody>
      </p:sp>
      <p:sp>
        <p:nvSpPr>
          <p:cNvPr id="230402" name="Rectangle 2"/>
          <p:cNvSpPr>
            <a:spLocks noRot="1" noChangeArrowheads="1" noTextEdit="1"/>
          </p:cNvSpPr>
          <p:nvPr>
            <p:ph type="sldImg"/>
          </p:nvPr>
        </p:nvSpPr>
        <p:spPr/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2.</a:t>
            </a:r>
            <a:fld id="{08C8F385-6E2E-41BF-9D3D-2FE94BA58C5C}" type="slidenum">
              <a:rPr lang="en-US"/>
              <a:pPr/>
              <a:t>20</a:t>
            </a:fld>
            <a:endParaRPr lang="en-US"/>
          </a:p>
        </p:txBody>
      </p:sp>
      <p:sp>
        <p:nvSpPr>
          <p:cNvPr id="23347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67250" cy="3500438"/>
          </a:xfrm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4838"/>
            <a:ext cx="5178425" cy="4184650"/>
          </a:xfrm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2.</a:t>
            </a:r>
            <a:fld id="{CAA96E6E-27CC-4F77-8BDF-9055BE6BBC4F}" type="slidenum">
              <a:rPr lang="en-US"/>
              <a:pPr/>
              <a:t>21</a:t>
            </a:fld>
            <a:endParaRPr lang="en-US"/>
          </a:p>
        </p:txBody>
      </p:sp>
      <p:sp>
        <p:nvSpPr>
          <p:cNvPr id="235522" name="Rectangle 2"/>
          <p:cNvSpPr>
            <a:spLocks noRot="1" noChangeArrowheads="1" noTextEdit="1"/>
          </p:cNvSpPr>
          <p:nvPr>
            <p:ph type="sldImg"/>
          </p:nvPr>
        </p:nvSpPr>
        <p:spPr/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2.</a:t>
            </a:r>
            <a:fld id="{271F44D2-5E94-4755-B970-8CFAD0698424}" type="slidenum">
              <a:rPr lang="en-US"/>
              <a:pPr/>
              <a:t>25</a:t>
            </a:fld>
            <a:endParaRPr lang="en-US"/>
          </a:p>
        </p:txBody>
      </p:sp>
      <p:sp>
        <p:nvSpPr>
          <p:cNvPr id="24064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67250" cy="3500438"/>
          </a:xfrm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4838"/>
            <a:ext cx="5178425" cy="4184650"/>
          </a:xfrm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2.</a:t>
            </a:r>
            <a:fld id="{B83AA1EB-BF1B-48E7-BAA3-BE8647D5D759}" type="slidenum">
              <a:rPr lang="en-US"/>
              <a:pPr/>
              <a:t>3</a:t>
            </a:fld>
            <a:endParaRPr lang="en-US"/>
          </a:p>
        </p:txBody>
      </p:sp>
      <p:sp>
        <p:nvSpPr>
          <p:cNvPr id="20685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4213"/>
            <a:ext cx="4668838" cy="3502025"/>
          </a:xfrm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2.</a:t>
            </a:r>
            <a:fld id="{222CFA56-3A1B-4D9B-8D32-1039FA477D01}" type="slidenum">
              <a:rPr lang="en-US"/>
              <a:pPr/>
              <a:t>4</a:t>
            </a:fld>
            <a:endParaRPr lang="en-US"/>
          </a:p>
        </p:txBody>
      </p:sp>
      <p:sp>
        <p:nvSpPr>
          <p:cNvPr id="20889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4213"/>
            <a:ext cx="4668838" cy="3502025"/>
          </a:xfrm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2.</a:t>
            </a:r>
            <a:fld id="{79594311-4E6A-4D88-BC67-2B48BB94A2EB}" type="slidenum">
              <a:rPr lang="en-US"/>
              <a:pPr/>
              <a:t>5</a:t>
            </a:fld>
            <a:endParaRPr lang="en-US"/>
          </a:p>
        </p:txBody>
      </p:sp>
      <p:sp>
        <p:nvSpPr>
          <p:cNvPr id="21094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4213"/>
            <a:ext cx="4668838" cy="3502025"/>
          </a:xfrm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2.</a:t>
            </a:r>
            <a:fld id="{9653054F-462C-42B2-87B1-ED0A2111654E}" type="slidenum">
              <a:rPr lang="en-US"/>
              <a:pPr/>
              <a:t>9</a:t>
            </a:fld>
            <a:endParaRPr lang="en-US"/>
          </a:p>
        </p:txBody>
      </p:sp>
      <p:sp>
        <p:nvSpPr>
          <p:cNvPr id="216066" name="Rectangle 2"/>
          <p:cNvSpPr>
            <a:spLocks noRot="1" noChangeArrowheads="1" noTextEdit="1"/>
          </p:cNvSpPr>
          <p:nvPr>
            <p:ph type="sldImg"/>
          </p:nvPr>
        </p:nvSpPr>
        <p:spPr/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2.</a:t>
            </a:r>
            <a:fld id="{82660320-6F6A-4D03-8BD1-094B73444F23}" type="slidenum">
              <a:rPr lang="en-US"/>
              <a:pPr/>
              <a:t>10</a:t>
            </a:fld>
            <a:endParaRPr lang="en-US"/>
          </a:p>
        </p:txBody>
      </p:sp>
      <p:sp>
        <p:nvSpPr>
          <p:cNvPr id="218114" name="Rectangle 2"/>
          <p:cNvSpPr>
            <a:spLocks noRot="1" noChangeArrowheads="1" noTextEdit="1"/>
          </p:cNvSpPr>
          <p:nvPr>
            <p:ph type="sldImg"/>
          </p:nvPr>
        </p:nvSpPr>
        <p:spPr/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2.</a:t>
            </a:r>
            <a:fld id="{D37A9207-185B-43E9-B446-4AAD1BE97CBB}" type="slidenum">
              <a:rPr lang="en-US"/>
              <a:pPr/>
              <a:t>11</a:t>
            </a:fld>
            <a:endParaRPr lang="en-US"/>
          </a:p>
        </p:txBody>
      </p:sp>
      <p:sp>
        <p:nvSpPr>
          <p:cNvPr id="220162" name="Rectangle 2"/>
          <p:cNvSpPr>
            <a:spLocks noRot="1" noChangeArrowheads="1" noTextEdit="1"/>
          </p:cNvSpPr>
          <p:nvPr>
            <p:ph type="sldImg"/>
          </p:nvPr>
        </p:nvSpPr>
        <p:spPr/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2.</a:t>
            </a:r>
            <a:fld id="{1D175225-E84D-4774-BB51-955B6A0E7308}" type="slidenum">
              <a:rPr lang="en-US"/>
              <a:pPr/>
              <a:t>12</a:t>
            </a:fld>
            <a:endParaRPr lang="en-US"/>
          </a:p>
        </p:txBody>
      </p:sp>
      <p:sp>
        <p:nvSpPr>
          <p:cNvPr id="222210" name="Rectangle 2"/>
          <p:cNvSpPr>
            <a:spLocks noRot="1" noChangeArrowheads="1" noTextEdit="1"/>
          </p:cNvSpPr>
          <p:nvPr>
            <p:ph type="sldImg"/>
          </p:nvPr>
        </p:nvSpPr>
        <p:spPr/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2.</a:t>
            </a:r>
            <a:fld id="{F7E8BE0E-F4F8-4FDD-957F-2423C2F0D9A2}" type="slidenum">
              <a:rPr lang="en-US"/>
              <a:pPr/>
              <a:t>16</a:t>
            </a:fld>
            <a:endParaRPr lang="en-US"/>
          </a:p>
        </p:txBody>
      </p:sp>
      <p:sp>
        <p:nvSpPr>
          <p:cNvPr id="22733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4213"/>
            <a:ext cx="4668838" cy="3502025"/>
          </a:xfrm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5875" y="909638"/>
            <a:ext cx="1792288" cy="5191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85838" y="909638"/>
            <a:ext cx="5227637" cy="5191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85838" y="909638"/>
            <a:ext cx="7172325" cy="5191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5838" y="1978025"/>
            <a:ext cx="3509962" cy="412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78025"/>
            <a:ext cx="3509963" cy="412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184150" y="234950"/>
            <a:ext cx="8775700" cy="6489700"/>
          </a:xfrm>
          <a:prstGeom prst="roundRect">
            <a:avLst>
              <a:gd name="adj" fmla="val 12495"/>
            </a:avLst>
          </a:prstGeom>
          <a:noFill/>
          <a:ln w="76200">
            <a:pattFill prst="pct50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 useBgFill="1">
        <p:nvSpPr>
          <p:cNvPr id="4099" name="Rectangle 3"/>
          <p:cNvSpPr>
            <a:spLocks noChangeArrowheads="1"/>
          </p:cNvSpPr>
          <p:nvPr/>
        </p:nvSpPr>
        <p:spPr bwMode="auto">
          <a:xfrm>
            <a:off x="820738" y="133350"/>
            <a:ext cx="1106487" cy="242888"/>
          </a:xfrm>
          <a:prstGeom prst="rect">
            <a:avLst/>
          </a:prstGeom>
          <a:ln w="12700">
            <a:noFill/>
            <a:miter lim="800000"/>
            <a:headEnd/>
            <a:tailEnd/>
          </a:ln>
          <a:effectLst/>
        </p:spPr>
        <p:txBody>
          <a:bodyPr wrap="none" lIns="63574" tIns="25429" rIns="63574" bIns="25429">
            <a:spAutoFit/>
          </a:bodyPr>
          <a:lstStyle/>
          <a:p>
            <a:pPr defTabSz="915988" eaLnBrk="0" hangingPunct="0"/>
            <a:r>
              <a:rPr lang="en-US" sz="1400" b="0"/>
              <a:t>COSC 1P03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505200" y="909638"/>
            <a:ext cx="21336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63574" tIns="25429" rIns="63574" bIns="25429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Slide Title</a:t>
            </a:r>
          </a:p>
        </p:txBody>
      </p:sp>
      <p:sp useBgFill="1">
        <p:nvSpPr>
          <p:cNvPr id="4101" name="Rectangle 5"/>
          <p:cNvSpPr>
            <a:spLocks noChangeArrowheads="1"/>
          </p:cNvSpPr>
          <p:nvPr/>
        </p:nvSpPr>
        <p:spPr bwMode="auto">
          <a:xfrm>
            <a:off x="5702300" y="6615113"/>
            <a:ext cx="2640013" cy="242887"/>
          </a:xfrm>
          <a:prstGeom prst="rect">
            <a:avLst/>
          </a:prstGeom>
          <a:ln w="0">
            <a:noFill/>
            <a:miter lim="800000"/>
            <a:headEnd/>
            <a:tailEnd/>
          </a:ln>
          <a:effectLst/>
        </p:spPr>
        <p:txBody>
          <a:bodyPr wrap="none" lIns="63574" tIns="25429" rIns="63574" bIns="25429">
            <a:spAutoFit/>
          </a:bodyPr>
          <a:lstStyle/>
          <a:p>
            <a:pPr algn="r" defTabSz="915988" eaLnBrk="0" hangingPunct="0"/>
            <a:r>
              <a:rPr lang="en-US" sz="1400" b="0"/>
              <a:t>Data Structures and Abstraction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8629650" y="6584950"/>
            <a:ext cx="439738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74" tIns="25429" rIns="63574" bIns="25429">
            <a:spAutoFit/>
          </a:bodyPr>
          <a:lstStyle/>
          <a:p>
            <a:pPr defTabSz="915988" eaLnBrk="0" hangingPunct="0">
              <a:lnSpc>
                <a:spcPct val="97000"/>
              </a:lnSpc>
            </a:pPr>
            <a:r>
              <a:rPr lang="en-US" sz="1200" b="0"/>
              <a:t>1.</a:t>
            </a:r>
            <a:fld id="{54B9BEAB-9638-482C-90AD-DE28E6F7011D}" type="slidenum">
              <a:rPr lang="en-US" sz="1200" b="0"/>
              <a:pPr defTabSz="915988" eaLnBrk="0" hangingPunct="0">
                <a:lnSpc>
                  <a:spcPct val="97000"/>
                </a:lnSpc>
              </a:pPr>
              <a:t>‹#›</a:t>
            </a:fld>
            <a:endParaRPr lang="en-US" sz="1200" b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5838" y="1978025"/>
            <a:ext cx="7172325" cy="412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597" tIns="44505" rIns="90597" bIns="445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2pPr>
      <a:lvl3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3pPr>
      <a:lvl4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4pPr>
      <a:lvl5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5pPr>
      <a:lvl6pPr marL="4572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6pPr>
      <a:lvl7pPr marL="9144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7pPr>
      <a:lvl8pPr marL="13716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8pPr>
      <a:lvl9pPr marL="18288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9pPr>
    </p:titleStyle>
    <p:bodyStyle>
      <a:lvl1pPr marL="285750" indent="-2857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·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87388" indent="-230188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-"/>
        <a:defRPr>
          <a:solidFill>
            <a:schemeClr val="tx1"/>
          </a:solidFill>
          <a:latin typeface="+mn-lt"/>
        </a:defRPr>
      </a:lvl2pPr>
      <a:lvl3pPr marL="1144588" indent="-22860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°"/>
        <a:defRPr>
          <a:solidFill>
            <a:schemeClr val="tx1"/>
          </a:solidFill>
          <a:latin typeface="+mn-lt"/>
        </a:defRPr>
      </a:lvl3pPr>
      <a:lvl4pPr marL="1539875" indent="-166688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×"/>
        <a:defRPr>
          <a:solidFill>
            <a:schemeClr val="tx1"/>
          </a:solidFill>
          <a:latin typeface="+mn-lt"/>
        </a:defRPr>
      </a:lvl4pPr>
      <a:lvl5pPr marL="20034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5pPr>
      <a:lvl6pPr marL="24606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29178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33750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38322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slide" Target="slide9.xml"/><Relationship Id="rId4" Type="http://schemas.openxmlformats.org/officeDocument/2006/relationships/oleObject" Target="../embeddings/Microsoft_Office_Word_97_-_2003_Document1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slide" Target="slide9.xml"/><Relationship Id="rId4" Type="http://schemas.openxmlformats.org/officeDocument/2006/relationships/oleObject" Target="../embeddings/Microsoft_Office_Word_97_-_2003_Document2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31.xml"/><Relationship Id="rId4" Type="http://schemas.openxmlformats.org/officeDocument/2006/relationships/slide" Target="slide3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slide" Target="slide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slide" Target="slide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slide" Target="slide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slide" Target="slide2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7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slide" Target="slide2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8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slide" Target="slide2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9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slide" Target="slide2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2936796" y="2290763"/>
            <a:ext cx="3283114" cy="5222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81" tIns="25432" rIns="63581" bIns="25432">
            <a:spAutoFit/>
          </a:bodyPr>
          <a:lstStyle/>
          <a:p>
            <a:pPr algn="ctr" defTabSz="917575" eaLnBrk="0" hangingPunct="0">
              <a:lnSpc>
                <a:spcPct val="85000"/>
              </a:lnSpc>
            </a:pPr>
            <a:r>
              <a:rPr lang="en-US" sz="3600" b="0" dirty="0" smtClean="0">
                <a:solidFill>
                  <a:schemeClr val="accent2"/>
                </a:solidFill>
              </a:rPr>
              <a:t>File Processing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144588" y="3663950"/>
            <a:ext cx="7096125" cy="2366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606" tIns="44509" rIns="90606" bIns="44509"/>
          <a:lstStyle/>
          <a:p>
            <a:r>
              <a:rPr lang="en-CA" sz="2400" dirty="0" smtClean="0">
                <a:latin typeface="+mj-lt"/>
              </a:rPr>
              <a:t>You've achieved success in your field when you don't know whether what you're doing is work or play. </a:t>
            </a:r>
          </a:p>
          <a:p>
            <a:endParaRPr lang="en-CA" sz="2400" dirty="0" smtClean="0">
              <a:latin typeface="+mj-lt"/>
            </a:endParaRPr>
          </a:p>
          <a:p>
            <a:pPr algn="r"/>
            <a:r>
              <a:rPr lang="en-CA" sz="2400" dirty="0">
                <a:latin typeface="+mj-lt"/>
              </a:rPr>
              <a:t>Warren Beatty (1937 - )</a:t>
            </a:r>
            <a:r>
              <a:rPr lang="en-CA" sz="2400" dirty="0" smtClean="0">
                <a:latin typeface="+mj-lt"/>
              </a:rPr>
              <a:t> 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7090" name="Object 2"/>
          <p:cNvGraphicFramePr>
            <a:graphicFrameLocks noChangeAspect="1"/>
          </p:cNvGraphicFramePr>
          <p:nvPr>
            <p:ph/>
          </p:nvPr>
        </p:nvGraphicFramePr>
        <p:xfrm>
          <a:off x="180975" y="1989138"/>
          <a:ext cx="15908338" cy="3135312"/>
        </p:xfrm>
        <a:graphic>
          <a:graphicData uri="http://schemas.openxmlformats.org/presentationml/2006/ole">
            <p:oleObj spid="_x0000_s217090" name="Document" r:id="rId4" imgW="5494838" imgH="1082093" progId="Word.Document.8">
              <p:embed/>
            </p:oleObj>
          </a:graphicData>
        </a:graphic>
      </p:graphicFrame>
      <p:sp>
        <p:nvSpPr>
          <p:cNvPr id="217091" name="AutoShape 3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469313" y="62595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9138" name="Object 2"/>
          <p:cNvGraphicFramePr>
            <a:graphicFrameLocks noChangeAspect="1"/>
          </p:cNvGraphicFramePr>
          <p:nvPr>
            <p:ph/>
          </p:nvPr>
        </p:nvGraphicFramePr>
        <p:xfrm>
          <a:off x="-755650" y="1773238"/>
          <a:ext cx="15049500" cy="2970212"/>
        </p:xfrm>
        <a:graphic>
          <a:graphicData uri="http://schemas.openxmlformats.org/presentationml/2006/ole">
            <p:oleObj spid="_x0000_s219138" name="Document" r:id="rId4" imgW="5486400" imgH="1083240" progId="Word.Document.8">
              <p:embed/>
            </p:oleObj>
          </a:graphicData>
        </a:graphic>
      </p:graphicFrame>
      <p:sp>
        <p:nvSpPr>
          <p:cNvPr id="219139" name="AutoShape 3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469313" y="62595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311400" y="909638"/>
            <a:ext cx="4521200" cy="517525"/>
          </a:xfrm>
        </p:spPr>
        <p:txBody>
          <a:bodyPr/>
          <a:lstStyle/>
          <a:p>
            <a:r>
              <a:rPr lang="en-US"/>
              <a:t>Creating a Binary File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</a:rPr>
              <a:t>MakeEmpFile</a:t>
            </a:r>
            <a:r>
              <a:rPr lang="en-US"/>
              <a:t> class</a:t>
            </a:r>
          </a:p>
          <a:p>
            <a:pPr lvl="1"/>
            <a:r>
              <a:rPr lang="en-US"/>
              <a:t>only used once to bootstrap system</a:t>
            </a:r>
          </a:p>
          <a:p>
            <a:r>
              <a:rPr lang="en-US"/>
              <a:t>Employee records</a:t>
            </a:r>
          </a:p>
          <a:p>
            <a:r>
              <a:rPr lang="en-US"/>
              <a:t>data from a text file (</a:t>
            </a:r>
            <a:r>
              <a:rPr lang="en-US">
                <a:latin typeface="Courier New" pitchFamily="49" charset="0"/>
              </a:rPr>
              <a:t>ASCIIDataFile</a:t>
            </a:r>
            <a:r>
              <a:rPr lang="en-US"/>
              <a:t>)</a:t>
            </a:r>
          </a:p>
          <a:p>
            <a:r>
              <a:rPr lang="en-US"/>
              <a:t>reads text record using </a:t>
            </a:r>
            <a:r>
              <a:rPr lang="en-US">
                <a:latin typeface="Courier New" pitchFamily="49" charset="0"/>
              </a:rPr>
              <a:t>Employee</a:t>
            </a:r>
            <a:r>
              <a:rPr lang="en-US"/>
              <a:t> constructor</a:t>
            </a:r>
          </a:p>
          <a:p>
            <a:r>
              <a:rPr lang="en-US"/>
              <a:t>writes </a:t>
            </a:r>
            <a:r>
              <a:rPr lang="en-US">
                <a:latin typeface="Courier New" pitchFamily="49" charset="0"/>
              </a:rPr>
              <a:t>Employee</a:t>
            </a:r>
            <a:r>
              <a:rPr lang="en-US"/>
              <a:t> object using </a:t>
            </a:r>
            <a:r>
              <a:rPr lang="en-US">
                <a:latin typeface="Courier New" pitchFamily="49" charset="0"/>
              </a:rPr>
              <a:t>writeObject</a:t>
            </a:r>
            <a:endParaRPr lang="en-US"/>
          </a:p>
        </p:txBody>
      </p:sp>
      <p:sp>
        <p:nvSpPr>
          <p:cNvPr id="221188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63938" y="1989138"/>
            <a:ext cx="304800" cy="230187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87675" y="188913"/>
            <a:ext cx="3276600" cy="517525"/>
          </a:xfrm>
        </p:spPr>
        <p:txBody>
          <a:bodyPr/>
          <a:lstStyle/>
          <a:p>
            <a:r>
              <a:rPr lang="en-CA"/>
              <a:t>MakeEmployee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692150"/>
            <a:ext cx="7561263" cy="5761038"/>
          </a:xfrm>
        </p:spPr>
        <p:txBody>
          <a:bodyPr/>
          <a:lstStyle/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public class MakeEmpFile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private ASCIIDataFile     empData;     </a:t>
            </a:r>
            <a:r>
              <a:rPr lang="en-CA" sz="1200" noProof="1">
                <a:solidFill>
                  <a:srgbClr val="339933"/>
                </a:solidFill>
                <a:latin typeface="Courier New" pitchFamily="49" charset="0"/>
              </a:rPr>
              <a:t>// employee text data file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private BinaryOutputFile  newEmpData;  </a:t>
            </a:r>
            <a:r>
              <a:rPr lang="en-CA" sz="1200" noProof="1">
                <a:solidFill>
                  <a:srgbClr val="339933"/>
                </a:solidFill>
                <a:latin typeface="Courier New" pitchFamily="49" charset="0"/>
              </a:rPr>
              <a:t>// employee binary data file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private ASCIIDisplayer    display;     </a:t>
            </a:r>
            <a:r>
              <a:rPr lang="en-CA" sz="1200" noProof="1">
                <a:solidFill>
                  <a:srgbClr val="339933"/>
                </a:solidFill>
                <a:latin typeface="Courier New" pitchFamily="49" charset="0"/>
              </a:rPr>
              <a:t>// display for user feedback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public MakeEmpFile (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empData = new ASCIIDataFile();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display = new ASCIIDisplayer();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newEmpData = new BinaryOutputFile();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};  </a:t>
            </a:r>
            <a:r>
              <a:rPr lang="en-CA" sz="1200" noProof="1">
                <a:solidFill>
                  <a:srgbClr val="339933"/>
                </a:solidFill>
                <a:latin typeface="Courier New" pitchFamily="49" charset="0"/>
              </a:rPr>
              <a:t>// constructor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private void create ( ) {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Employee  anEmp;      </a:t>
            </a:r>
            <a:r>
              <a:rPr lang="en-CA" sz="1200" noProof="1">
                <a:solidFill>
                  <a:srgbClr val="339933"/>
                </a:solidFill>
                <a:latin typeface="Courier New" pitchFamily="49" charset="0"/>
              </a:rPr>
              <a:t>// the employee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int       numEmp;     </a:t>
            </a:r>
            <a:r>
              <a:rPr lang="en-CA" sz="1200" noProof="1">
                <a:solidFill>
                  <a:srgbClr val="339933"/>
                </a:solidFill>
                <a:latin typeface="Courier New" pitchFamily="49" charset="0"/>
              </a:rPr>
              <a:t>// number of employees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numEmp = 0;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while ( true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    anEmp = new Employee(empData);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if ( empData.isEOF() ) break;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    numEmp = numEmp + 1;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    newEmpData.writeObject(anEmp);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};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display.writeString("Number of records created:");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display.writeInt(numEmp);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empData.close();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newEmpData.close();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display.close();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};  </a:t>
            </a:r>
            <a:r>
              <a:rPr lang="en-CA" sz="1200" noProof="1">
                <a:solidFill>
                  <a:srgbClr val="339933"/>
                </a:solidFill>
                <a:latin typeface="Courier New" pitchFamily="49" charset="0"/>
              </a:rPr>
              <a:t>// create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</a:t>
            </a:r>
          </a:p>
        </p:txBody>
      </p:sp>
      <p:grpSp>
        <p:nvGrpSpPr>
          <p:cNvPr id="223236" name="Group 4"/>
          <p:cNvGrpSpPr>
            <a:grpSpLocks/>
          </p:cNvGrpSpPr>
          <p:nvPr/>
        </p:nvGrpSpPr>
        <p:grpSpPr bwMode="auto">
          <a:xfrm>
            <a:off x="1928813" y="765175"/>
            <a:ext cx="6429375" cy="600075"/>
            <a:chOff x="1215" y="482"/>
            <a:chExt cx="4050" cy="378"/>
          </a:xfrm>
        </p:grpSpPr>
        <p:sp>
          <p:nvSpPr>
            <p:cNvPr id="223237" name="AutoShape 5"/>
            <p:cNvSpPr>
              <a:spLocks noChangeArrowheads="1"/>
            </p:cNvSpPr>
            <p:nvPr/>
          </p:nvSpPr>
          <p:spPr bwMode="auto">
            <a:xfrm>
              <a:off x="3969" y="482"/>
              <a:ext cx="1296" cy="378"/>
            </a:xfrm>
            <a:prstGeom prst="wedgeRectCallout">
              <a:avLst>
                <a:gd name="adj1" fmla="val -144755"/>
                <a:gd name="adj2" fmla="val 8468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Text file of employee data</a:t>
              </a:r>
            </a:p>
          </p:txBody>
        </p:sp>
        <p:sp>
          <p:nvSpPr>
            <p:cNvPr id="223238" name="Rectangle 6"/>
            <p:cNvSpPr>
              <a:spLocks noChangeArrowheads="1"/>
            </p:cNvSpPr>
            <p:nvPr/>
          </p:nvSpPr>
          <p:spPr bwMode="auto">
            <a:xfrm>
              <a:off x="1215" y="633"/>
              <a:ext cx="1534" cy="147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23239" name="Group 7"/>
          <p:cNvGrpSpPr>
            <a:grpSpLocks/>
          </p:cNvGrpSpPr>
          <p:nvPr/>
        </p:nvGrpSpPr>
        <p:grpSpPr bwMode="auto">
          <a:xfrm>
            <a:off x="1909763" y="1244600"/>
            <a:ext cx="6232525" cy="984250"/>
            <a:chOff x="1203" y="784"/>
            <a:chExt cx="3926" cy="620"/>
          </a:xfrm>
        </p:grpSpPr>
        <p:sp>
          <p:nvSpPr>
            <p:cNvPr id="223240" name="AutoShape 8"/>
            <p:cNvSpPr>
              <a:spLocks noChangeArrowheads="1"/>
            </p:cNvSpPr>
            <p:nvPr/>
          </p:nvSpPr>
          <p:spPr bwMode="auto">
            <a:xfrm>
              <a:off x="3833" y="1026"/>
              <a:ext cx="1296" cy="378"/>
            </a:xfrm>
            <a:prstGeom prst="wedgeRectCallout">
              <a:avLst>
                <a:gd name="adj1" fmla="val -120602"/>
                <a:gd name="adj2" fmla="val -10026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Result to a Binary data file</a:t>
              </a:r>
            </a:p>
          </p:txBody>
        </p:sp>
        <p:sp>
          <p:nvSpPr>
            <p:cNvPr id="223241" name="Rectangle 9"/>
            <p:cNvSpPr>
              <a:spLocks noChangeArrowheads="1"/>
            </p:cNvSpPr>
            <p:nvPr/>
          </p:nvSpPr>
          <p:spPr bwMode="auto">
            <a:xfrm>
              <a:off x="1203" y="784"/>
              <a:ext cx="1729" cy="12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23242" name="Group 10"/>
          <p:cNvGrpSpPr>
            <a:grpSpLocks/>
          </p:cNvGrpSpPr>
          <p:nvPr/>
        </p:nvGrpSpPr>
        <p:grpSpPr bwMode="auto">
          <a:xfrm>
            <a:off x="1920875" y="3541713"/>
            <a:ext cx="6827838" cy="1012825"/>
            <a:chOff x="1210" y="2231"/>
            <a:chExt cx="4301" cy="638"/>
          </a:xfrm>
        </p:grpSpPr>
        <p:sp>
          <p:nvSpPr>
            <p:cNvPr id="223243" name="AutoShape 11"/>
            <p:cNvSpPr>
              <a:spLocks noChangeArrowheads="1"/>
            </p:cNvSpPr>
            <p:nvPr/>
          </p:nvSpPr>
          <p:spPr bwMode="auto">
            <a:xfrm>
              <a:off x="3470" y="2231"/>
              <a:ext cx="2041" cy="534"/>
            </a:xfrm>
            <a:prstGeom prst="wedgeRectCallout">
              <a:avLst>
                <a:gd name="adj1" fmla="val -74301"/>
                <a:gd name="adj2" fmla="val 4813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Employee Class reads the data file returning an Employee object</a:t>
              </a:r>
            </a:p>
          </p:txBody>
        </p:sp>
        <p:sp>
          <p:nvSpPr>
            <p:cNvPr id="223244" name="Rectangle 12"/>
            <p:cNvSpPr>
              <a:spLocks noChangeArrowheads="1"/>
            </p:cNvSpPr>
            <p:nvPr/>
          </p:nvSpPr>
          <p:spPr bwMode="auto">
            <a:xfrm>
              <a:off x="1210" y="2753"/>
              <a:ext cx="1760" cy="11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23245" name="Group 13"/>
          <p:cNvGrpSpPr>
            <a:grpSpLocks/>
          </p:cNvGrpSpPr>
          <p:nvPr/>
        </p:nvGrpSpPr>
        <p:grpSpPr bwMode="auto">
          <a:xfrm>
            <a:off x="1884363" y="4508500"/>
            <a:ext cx="6689725" cy="847725"/>
            <a:chOff x="1187" y="2840"/>
            <a:chExt cx="4214" cy="534"/>
          </a:xfrm>
        </p:grpSpPr>
        <p:sp>
          <p:nvSpPr>
            <p:cNvPr id="223246" name="AutoShape 14"/>
            <p:cNvSpPr>
              <a:spLocks noChangeArrowheads="1"/>
            </p:cNvSpPr>
            <p:nvPr/>
          </p:nvSpPr>
          <p:spPr bwMode="auto">
            <a:xfrm>
              <a:off x="4105" y="2840"/>
              <a:ext cx="1296" cy="534"/>
            </a:xfrm>
            <a:prstGeom prst="wedgeRectCallout">
              <a:avLst>
                <a:gd name="adj1" fmla="val -135727"/>
                <a:gd name="adj2" fmla="val 281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The object is written to a binary data file</a:t>
              </a:r>
            </a:p>
          </p:txBody>
        </p:sp>
        <p:sp>
          <p:nvSpPr>
            <p:cNvPr id="223247" name="Rectangle 15"/>
            <p:cNvSpPr>
              <a:spLocks noChangeArrowheads="1"/>
            </p:cNvSpPr>
            <p:nvPr/>
          </p:nvSpPr>
          <p:spPr bwMode="auto">
            <a:xfrm>
              <a:off x="1187" y="3103"/>
              <a:ext cx="1806" cy="125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23248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72450" y="6021388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404813"/>
            <a:ext cx="6578600" cy="517525"/>
          </a:xfrm>
        </p:spPr>
        <p:txBody>
          <a:bodyPr/>
          <a:lstStyle/>
          <a:p>
            <a:r>
              <a:rPr lang="en-CA"/>
              <a:t>Listing Contents of a Binary File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1341438"/>
            <a:ext cx="7172325" cy="47593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Working with internal representation</a:t>
            </a:r>
          </a:p>
          <a:p>
            <a:pPr lvl="1">
              <a:lnSpc>
                <a:spcPct val="80000"/>
              </a:lnSpc>
            </a:pPr>
            <a:r>
              <a:rPr lang="en-US"/>
              <a:t>cannot view using text editor</a:t>
            </a:r>
          </a:p>
          <a:p>
            <a:pPr lvl="1">
              <a:lnSpc>
                <a:spcPct val="80000"/>
              </a:lnSpc>
            </a:pPr>
            <a:r>
              <a:rPr lang="en-US"/>
              <a:t>must use same </a:t>
            </a:r>
            <a:r>
              <a:rPr lang="en-US">
                <a:latin typeface="Courier New" pitchFamily="49" charset="0"/>
              </a:rPr>
              <a:t>Employee</a:t>
            </a:r>
            <a:r>
              <a:rPr lang="en-US"/>
              <a:t> class</a:t>
            </a:r>
          </a:p>
          <a:p>
            <a:pPr lvl="2">
              <a:lnSpc>
                <a:spcPct val="80000"/>
              </a:lnSpc>
            </a:pPr>
            <a:r>
              <a:rPr lang="en-US"/>
              <a:t>or won’t be able to read</a:t>
            </a:r>
          </a:p>
          <a:p>
            <a:pPr lvl="2">
              <a:lnSpc>
                <a:spcPct val="80000"/>
              </a:lnSpc>
            </a:pPr>
            <a:r>
              <a:rPr lang="en-US"/>
              <a:t>don’t make copy, use same file</a:t>
            </a:r>
          </a:p>
          <a:p>
            <a:pPr lvl="2">
              <a:lnSpc>
                <a:spcPct val="80000"/>
              </a:lnSpc>
            </a:pPr>
            <a:r>
              <a:rPr lang="en-US"/>
              <a:t>programs in same package or </a:t>
            </a:r>
            <a:r>
              <a:rPr lang="en-US">
                <a:latin typeface="Courier New" pitchFamily="49" charset="0"/>
              </a:rPr>
              <a:t>import</a:t>
            </a:r>
            <a:r>
              <a:rPr lang="en-US"/>
              <a:t> necessary classe(s) (e.g. </a:t>
            </a:r>
            <a:r>
              <a:rPr lang="en-US">
                <a:latin typeface="Courier New" pitchFamily="49" charset="0"/>
              </a:rPr>
              <a:t>Employee</a:t>
            </a:r>
            <a:r>
              <a:rPr lang="en-US"/>
              <a:t>)</a:t>
            </a:r>
          </a:p>
          <a:p>
            <a:pPr lvl="2">
              <a:lnSpc>
                <a:spcPct val="80000"/>
              </a:lnSpc>
            </a:pPr>
            <a:r>
              <a:rPr lang="en-US"/>
              <a:t>can be more than one main class in a package</a:t>
            </a:r>
          </a:p>
          <a:p>
            <a:pPr>
              <a:lnSpc>
                <a:spcPct val="80000"/>
              </a:lnSpc>
            </a:pPr>
            <a:r>
              <a:rPr lang="en-US"/>
              <a:t>Listing </a:t>
            </a:r>
            <a:r>
              <a:rPr lang="en-US">
                <a:latin typeface="Courier New" pitchFamily="49" charset="0"/>
              </a:rPr>
              <a:t>Employee</a:t>
            </a:r>
            <a:r>
              <a:rPr lang="en-US"/>
              <a:t> File</a:t>
            </a:r>
          </a:p>
          <a:p>
            <a:pPr lvl="1">
              <a:lnSpc>
                <a:spcPct val="80000"/>
              </a:lnSpc>
            </a:pPr>
            <a:r>
              <a:rPr lang="en-US"/>
              <a:t>program to read binary file and display as text</a:t>
            </a:r>
          </a:p>
          <a:p>
            <a:pPr lvl="1">
              <a:lnSpc>
                <a:spcPct val="80000"/>
              </a:lnSpc>
            </a:pPr>
            <a:r>
              <a:rPr lang="en-US"/>
              <a:t>in same package (</a:t>
            </a:r>
            <a:r>
              <a:rPr lang="en-US">
                <a:latin typeface="Courier New" pitchFamily="49" charset="0"/>
              </a:rPr>
              <a:t>Payroll_System</a:t>
            </a:r>
            <a:r>
              <a:rPr lang="en-US"/>
              <a:t>)</a:t>
            </a:r>
          </a:p>
          <a:p>
            <a:pPr>
              <a:lnSpc>
                <a:spcPct val="80000"/>
              </a:lnSpc>
            </a:pPr>
            <a:r>
              <a:rPr lang="en-US"/>
              <a:t>Creating the Employee File</a:t>
            </a:r>
          </a:p>
          <a:p>
            <a:pPr lvl="1">
              <a:lnSpc>
                <a:spcPct val="80000"/>
              </a:lnSpc>
            </a:pPr>
            <a:r>
              <a:rPr lang="en-US">
                <a:latin typeface="Courier New" pitchFamily="49" charset="0"/>
              </a:rPr>
              <a:t>Payroll3</a:t>
            </a:r>
            <a:r>
              <a:rPr lang="en-US"/>
              <a:t> assumes </a:t>
            </a:r>
            <a:r>
              <a:rPr lang="en-US">
                <a:latin typeface="Courier New" pitchFamily="49" charset="0"/>
              </a:rPr>
              <a:t>Employee</a:t>
            </a:r>
            <a:r>
              <a:rPr lang="en-US"/>
              <a:t> objects are already in existence</a:t>
            </a:r>
          </a:p>
          <a:p>
            <a:pPr lvl="1">
              <a:lnSpc>
                <a:spcPct val="80000"/>
              </a:lnSpc>
            </a:pPr>
            <a:r>
              <a:rPr lang="en-US"/>
              <a:t>must be a program to create </a:t>
            </a:r>
            <a:r>
              <a:rPr lang="en-US">
                <a:latin typeface="Courier New" pitchFamily="49" charset="0"/>
              </a:rPr>
              <a:t>Employee</a:t>
            </a:r>
            <a:r>
              <a:rPr lang="en-US"/>
              <a:t> objects initially</a:t>
            </a:r>
          </a:p>
          <a:p>
            <a:pPr lvl="1">
              <a:lnSpc>
                <a:spcPct val="80000"/>
              </a:lnSpc>
            </a:pPr>
            <a:r>
              <a:rPr lang="en-US"/>
              <a:t>in same package (</a:t>
            </a:r>
            <a:r>
              <a:rPr lang="en-US">
                <a:latin typeface="Courier New" pitchFamily="49" charset="0"/>
              </a:rPr>
              <a:t>Payroll_System</a:t>
            </a:r>
            <a:r>
              <a:rPr lang="en-US"/>
              <a:t>)</a:t>
            </a:r>
          </a:p>
          <a:p>
            <a:pPr>
              <a:lnSpc>
                <a:spcPct val="80000"/>
              </a:lnSpc>
            </a:pPr>
            <a:endParaRPr lang="en-CA"/>
          </a:p>
        </p:txBody>
      </p:sp>
      <p:sp>
        <p:nvSpPr>
          <p:cNvPr id="22426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40200" y="364490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2771775" y="333375"/>
            <a:ext cx="3479800" cy="517525"/>
          </a:xfrm>
        </p:spPr>
        <p:txBody>
          <a:bodyPr/>
          <a:lstStyle/>
          <a:p>
            <a:r>
              <a:rPr lang="en-CA"/>
              <a:t>ListEmpFile.java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1052513"/>
            <a:ext cx="7172325" cy="5616575"/>
          </a:xfrm>
        </p:spPr>
        <p:txBody>
          <a:bodyPr/>
          <a:lstStyle/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</a:t>
            </a:r>
            <a:r>
              <a:rPr lang="en-US" sz="1200">
                <a:latin typeface="Courier New" pitchFamily="49" charset="0"/>
              </a:rPr>
              <a:t>	</a:t>
            </a:r>
            <a:r>
              <a:rPr lang="en-US" sz="1200" noProof="1">
                <a:latin typeface="Courier New" pitchFamily="49" charset="0"/>
              </a:rPr>
              <a:t>private BinaryDataFile    empData;     </a:t>
            </a:r>
            <a:r>
              <a:rPr lang="en-US" sz="1200" noProof="1">
                <a:solidFill>
                  <a:srgbClr val="339933"/>
                </a:solidFill>
                <a:latin typeface="Courier New" pitchFamily="49" charset="0"/>
              </a:rPr>
              <a:t>// employee text data file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private ASCIIDisplayer    display;     </a:t>
            </a:r>
            <a:r>
              <a:rPr lang="en-US" sz="1200" noProof="1">
                <a:solidFill>
                  <a:srgbClr val="339933"/>
                </a:solidFill>
                <a:latin typeface="Courier New" pitchFamily="49" charset="0"/>
              </a:rPr>
              <a:t>// display for listing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public ListEmpFile (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empData = new BinaryDataFile();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display = new ASCIIDisplayer();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};  </a:t>
            </a:r>
            <a:r>
              <a:rPr lang="en-US" sz="1200" noProof="1">
                <a:solidFill>
                  <a:srgbClr val="339933"/>
                </a:solidFill>
                <a:latin typeface="Courier New" pitchFamily="49" charset="0"/>
              </a:rPr>
              <a:t>// constructor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</a:t>
            </a:r>
            <a:r>
              <a:rPr lang="en-US" sz="1200" noProof="1">
                <a:solidFill>
                  <a:srgbClr val="339933"/>
                </a:solidFill>
                <a:latin typeface="Courier New" pitchFamily="49" charset="0"/>
              </a:rPr>
              <a:t>/** This method lists the binary employee file. */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private void list (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Employee  anEmp;      </a:t>
            </a:r>
            <a:r>
              <a:rPr lang="en-US" sz="1200" noProof="1">
                <a:solidFill>
                  <a:srgbClr val="339933"/>
                </a:solidFill>
                <a:latin typeface="Courier New" pitchFamily="49" charset="0"/>
              </a:rPr>
              <a:t>// the employee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int       numEmp;     </a:t>
            </a:r>
            <a:r>
              <a:rPr lang="en-US" sz="1200" noProof="1">
                <a:solidFill>
                  <a:srgbClr val="339933"/>
                </a:solidFill>
                <a:latin typeface="Courier New" pitchFamily="49" charset="0"/>
              </a:rPr>
              <a:t>// number of employees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numEmp = 0;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while ( true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    anEmp = (Employee)empData.readObject();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if ( empData.isEOF() ) break;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    numEmp = numEmp + 1;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    writeDetail(anEmp);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};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display.newLine();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display.writeString("Number of records:");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display.writeInt(numEmp);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empData.close();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display.close();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};  </a:t>
            </a:r>
            <a:r>
              <a:rPr lang="en-US" sz="1200" noProof="1">
                <a:solidFill>
                  <a:srgbClr val="339933"/>
                </a:solidFill>
                <a:latin typeface="Courier New" pitchFamily="49" charset="0"/>
              </a:rPr>
              <a:t>// list</a:t>
            </a:r>
          </a:p>
        </p:txBody>
      </p:sp>
      <p:grpSp>
        <p:nvGrpSpPr>
          <p:cNvPr id="225284" name="Group 4"/>
          <p:cNvGrpSpPr>
            <a:grpSpLocks/>
          </p:cNvGrpSpPr>
          <p:nvPr/>
        </p:nvGrpSpPr>
        <p:grpSpPr bwMode="auto">
          <a:xfrm>
            <a:off x="1763713" y="1576388"/>
            <a:ext cx="6911975" cy="773112"/>
            <a:chOff x="1111" y="993"/>
            <a:chExt cx="4354" cy="487"/>
          </a:xfrm>
        </p:grpSpPr>
        <p:sp>
          <p:nvSpPr>
            <p:cNvPr id="225285" name="AutoShape 5"/>
            <p:cNvSpPr>
              <a:spLocks noChangeArrowheads="1"/>
            </p:cNvSpPr>
            <p:nvPr/>
          </p:nvSpPr>
          <p:spPr bwMode="auto">
            <a:xfrm>
              <a:off x="3152" y="993"/>
              <a:ext cx="2313" cy="378"/>
            </a:xfrm>
            <a:prstGeom prst="wedgeRectCallout">
              <a:avLst>
                <a:gd name="adj1" fmla="val -57306"/>
                <a:gd name="adj2" fmla="val 6719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Binary data file for input, AsciiDisplayer for output.</a:t>
              </a:r>
            </a:p>
          </p:txBody>
        </p:sp>
        <p:sp>
          <p:nvSpPr>
            <p:cNvPr id="225286" name="Rectangle 6"/>
            <p:cNvSpPr>
              <a:spLocks noChangeArrowheads="1"/>
            </p:cNvSpPr>
            <p:nvPr/>
          </p:nvSpPr>
          <p:spPr bwMode="auto">
            <a:xfrm>
              <a:off x="1111" y="1253"/>
              <a:ext cx="1860" cy="227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25287" name="Group 7"/>
          <p:cNvGrpSpPr>
            <a:grpSpLocks/>
          </p:cNvGrpSpPr>
          <p:nvPr/>
        </p:nvGrpSpPr>
        <p:grpSpPr bwMode="auto">
          <a:xfrm>
            <a:off x="1692275" y="3644900"/>
            <a:ext cx="7073900" cy="1090613"/>
            <a:chOff x="1066" y="2296"/>
            <a:chExt cx="4456" cy="687"/>
          </a:xfrm>
        </p:grpSpPr>
        <p:sp>
          <p:nvSpPr>
            <p:cNvPr id="225288" name="AutoShape 8"/>
            <p:cNvSpPr>
              <a:spLocks noChangeArrowheads="1"/>
            </p:cNvSpPr>
            <p:nvPr/>
          </p:nvSpPr>
          <p:spPr bwMode="auto">
            <a:xfrm>
              <a:off x="3742" y="2296"/>
              <a:ext cx="1780" cy="378"/>
            </a:xfrm>
            <a:prstGeom prst="wedgeRectCallout">
              <a:avLst>
                <a:gd name="adj1" fmla="val -53370"/>
                <a:gd name="adj2" fmla="val 9180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Read Employee object from binary file, til EOF.</a:t>
              </a:r>
            </a:p>
          </p:txBody>
        </p:sp>
        <p:sp>
          <p:nvSpPr>
            <p:cNvPr id="225289" name="Rectangle 9"/>
            <p:cNvSpPr>
              <a:spLocks noChangeArrowheads="1"/>
            </p:cNvSpPr>
            <p:nvPr/>
          </p:nvSpPr>
          <p:spPr bwMode="auto">
            <a:xfrm>
              <a:off x="1066" y="2750"/>
              <a:ext cx="2620" cy="233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25290" name="Group 10"/>
          <p:cNvGrpSpPr>
            <a:grpSpLocks/>
          </p:cNvGrpSpPr>
          <p:nvPr/>
        </p:nvGrpSpPr>
        <p:grpSpPr bwMode="auto">
          <a:xfrm>
            <a:off x="2124075" y="4868863"/>
            <a:ext cx="6551613" cy="600075"/>
            <a:chOff x="1338" y="3067"/>
            <a:chExt cx="4127" cy="378"/>
          </a:xfrm>
        </p:grpSpPr>
        <p:sp>
          <p:nvSpPr>
            <p:cNvPr id="225291" name="AutoShape 11"/>
            <p:cNvSpPr>
              <a:spLocks noChangeArrowheads="1"/>
            </p:cNvSpPr>
            <p:nvPr/>
          </p:nvSpPr>
          <p:spPr bwMode="auto">
            <a:xfrm>
              <a:off x="3016" y="3067"/>
              <a:ext cx="2449" cy="378"/>
            </a:xfrm>
            <a:prstGeom prst="wedgeRectCallout">
              <a:avLst>
                <a:gd name="adj1" fmla="val -71435"/>
                <a:gd name="adj2" fmla="val -2486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Method write employee object details to ASCIIDisplayer.</a:t>
              </a:r>
            </a:p>
          </p:txBody>
        </p:sp>
        <p:sp>
          <p:nvSpPr>
            <p:cNvPr id="225292" name="Rectangle 12"/>
            <p:cNvSpPr>
              <a:spLocks noChangeArrowheads="1"/>
            </p:cNvSpPr>
            <p:nvPr/>
          </p:nvSpPr>
          <p:spPr bwMode="auto">
            <a:xfrm>
              <a:off x="1338" y="3113"/>
              <a:ext cx="1149" cy="10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25293" name="AutoShape 1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021388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708275" y="909638"/>
            <a:ext cx="3741738" cy="517525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Payroll3 </a:t>
            </a:r>
            <a:r>
              <a:rPr lang="en-US"/>
              <a:t>Class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Binary input</a:t>
            </a:r>
          </a:p>
          <a:p>
            <a:pPr lvl="1"/>
            <a:r>
              <a:rPr lang="en-US"/>
              <a:t>note: no use of </a:t>
            </a:r>
            <a:r>
              <a:rPr lang="en-US">
                <a:latin typeface="Courier New" pitchFamily="49" charset="0"/>
              </a:rPr>
              <a:t>Employee</a:t>
            </a:r>
            <a:r>
              <a:rPr lang="en-US"/>
              <a:t> constructor – objects already exist</a:t>
            </a:r>
          </a:p>
          <a:p>
            <a:r>
              <a:rPr lang="en-US"/>
              <a:t>Processing algorithm</a:t>
            </a:r>
          </a:p>
          <a:p>
            <a:pPr lvl="1"/>
            <a:r>
              <a:rPr lang="en-US"/>
              <a:t>process to EOF</a:t>
            </a:r>
          </a:p>
          <a:p>
            <a:pPr lvl="1"/>
            <a:r>
              <a:rPr lang="en-US"/>
              <a:t>update record</a:t>
            </a:r>
          </a:p>
        </p:txBody>
      </p:sp>
      <p:sp>
        <p:nvSpPr>
          <p:cNvPr id="226308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348038" y="2997200"/>
            <a:ext cx="304800" cy="230188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2630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19475" y="3357563"/>
            <a:ext cx="304800" cy="230187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443663" y="692150"/>
            <a:ext cx="1778000" cy="517525"/>
          </a:xfrm>
        </p:spPr>
        <p:txBody>
          <a:bodyPr/>
          <a:lstStyle/>
          <a:p>
            <a:r>
              <a:rPr lang="en-CA"/>
              <a:t>Payroll3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476250"/>
            <a:ext cx="7489825" cy="6121400"/>
          </a:xfrm>
        </p:spPr>
        <p:txBody>
          <a:bodyPr/>
          <a:lstStyle/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private void doMonthEnd (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Employee  anEmp;      </a:t>
            </a:r>
            <a:r>
              <a:rPr lang="en-CA" sz="1200" noProof="1">
                <a:solidFill>
                  <a:srgbClr val="339933"/>
                </a:solidFill>
                <a:latin typeface="Courier New" pitchFamily="49" charset="0"/>
              </a:rPr>
              <a:t>// the employee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double    hours;      </a:t>
            </a:r>
            <a:r>
              <a:rPr lang="en-CA" sz="1200" noProof="1">
                <a:solidFill>
                  <a:srgbClr val="339933"/>
                </a:solidFill>
                <a:latin typeface="Courier New" pitchFamily="49" charset="0"/>
              </a:rPr>
              <a:t>// hours worked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double    pay;        </a:t>
            </a:r>
            <a:r>
              <a:rPr lang="en-CA" sz="1200" noProof="1">
                <a:solidFill>
                  <a:srgbClr val="339933"/>
                </a:solidFill>
                <a:latin typeface="Courier New" pitchFamily="49" charset="0"/>
              </a:rPr>
              <a:t>// employee's pay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double    totPay;     </a:t>
            </a:r>
            <a:r>
              <a:rPr lang="en-CA" sz="1200" noProof="1">
                <a:solidFill>
                  <a:srgbClr val="339933"/>
                </a:solidFill>
                <a:latin typeface="Courier New" pitchFamily="49" charset="0"/>
              </a:rPr>
              <a:t>// total pay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double    totYTDPay;  </a:t>
            </a:r>
            <a:r>
              <a:rPr lang="en-CA" sz="1200" noProof="1">
                <a:solidFill>
                  <a:srgbClr val="339933"/>
                </a:solidFill>
                <a:latin typeface="Courier New" pitchFamily="49" charset="0"/>
              </a:rPr>
              <a:t>// total year-to-date pay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int       button;     </a:t>
            </a:r>
            <a:r>
              <a:rPr lang="en-CA" sz="1200" noProof="1">
                <a:solidFill>
                  <a:srgbClr val="339933"/>
                </a:solidFill>
                <a:latin typeface="Courier New" pitchFamily="49" charset="0"/>
              </a:rPr>
              <a:t>// button pressed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buildForm();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setUpReport(new Date());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totPay = 0;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totYTDPay = 0;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while ( true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    anEmp = (Employee)empData.readObject();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if ( empData.isEOF() ) break;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    fillForm(anEmp);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    button = display.accept();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    if ( button == 0 )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        hours = display.readDouble("hours");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        pay = anEmp.calculatePay(hours);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        writeDetail(anEmp,hours,pay);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        totPay = totPay + pay;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        totYTDPay = totYTDPay + anEmp.getYTDPay();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    };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    newEmpData.writeObject(anEmp);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};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writeSummary(totPay,totYTDPay);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empData.close();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newEmpData.close();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display.close();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report.close();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};  </a:t>
            </a:r>
            <a:r>
              <a:rPr lang="en-CA" sz="1200" noProof="1">
                <a:solidFill>
                  <a:srgbClr val="339933"/>
                </a:solidFill>
                <a:latin typeface="Courier New" pitchFamily="49" charset="0"/>
              </a:rPr>
              <a:t>// doMonthEnd</a:t>
            </a:r>
          </a:p>
        </p:txBody>
      </p:sp>
      <p:grpSp>
        <p:nvGrpSpPr>
          <p:cNvPr id="228356" name="Group 4"/>
          <p:cNvGrpSpPr>
            <a:grpSpLocks/>
          </p:cNvGrpSpPr>
          <p:nvPr/>
        </p:nvGrpSpPr>
        <p:grpSpPr bwMode="auto">
          <a:xfrm>
            <a:off x="1847850" y="1957388"/>
            <a:ext cx="6684963" cy="1309687"/>
            <a:chOff x="1164" y="1233"/>
            <a:chExt cx="4211" cy="825"/>
          </a:xfrm>
        </p:grpSpPr>
        <p:sp>
          <p:nvSpPr>
            <p:cNvPr id="228357" name="AutoShape 5"/>
            <p:cNvSpPr>
              <a:spLocks noChangeArrowheads="1"/>
            </p:cNvSpPr>
            <p:nvPr/>
          </p:nvSpPr>
          <p:spPr bwMode="auto">
            <a:xfrm>
              <a:off x="3198" y="1233"/>
              <a:ext cx="2177" cy="534"/>
            </a:xfrm>
            <a:prstGeom prst="wedgeRectCallout">
              <a:avLst>
                <a:gd name="adj1" fmla="val -36681"/>
                <a:gd name="adj2" fmla="val 7584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Read object directly from file, down casted to appropriate type</a:t>
              </a:r>
            </a:p>
          </p:txBody>
        </p:sp>
        <p:sp>
          <p:nvSpPr>
            <p:cNvPr id="228358" name="Rectangle 6"/>
            <p:cNvSpPr>
              <a:spLocks noChangeArrowheads="1"/>
            </p:cNvSpPr>
            <p:nvPr/>
          </p:nvSpPr>
          <p:spPr bwMode="auto">
            <a:xfrm>
              <a:off x="1164" y="1928"/>
              <a:ext cx="2310" cy="13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28359" name="Group 7"/>
          <p:cNvGrpSpPr>
            <a:grpSpLocks/>
          </p:cNvGrpSpPr>
          <p:nvPr/>
        </p:nvGrpSpPr>
        <p:grpSpPr bwMode="auto">
          <a:xfrm>
            <a:off x="1835150" y="5033963"/>
            <a:ext cx="6769100" cy="600075"/>
            <a:chOff x="1156" y="3171"/>
            <a:chExt cx="4264" cy="378"/>
          </a:xfrm>
        </p:grpSpPr>
        <p:sp>
          <p:nvSpPr>
            <p:cNvPr id="228360" name="AutoShape 8"/>
            <p:cNvSpPr>
              <a:spLocks noChangeArrowheads="1"/>
            </p:cNvSpPr>
            <p:nvPr/>
          </p:nvSpPr>
          <p:spPr bwMode="auto">
            <a:xfrm>
              <a:off x="3606" y="3171"/>
              <a:ext cx="1814" cy="378"/>
            </a:xfrm>
            <a:prstGeom prst="wedgeRectCallout">
              <a:avLst>
                <a:gd name="adj1" fmla="val -82579"/>
                <a:gd name="adj2" fmla="val -2143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After update then write object to new binary file</a:t>
              </a:r>
            </a:p>
          </p:txBody>
        </p:sp>
        <p:sp>
          <p:nvSpPr>
            <p:cNvPr id="228361" name="Rectangle 9"/>
            <p:cNvSpPr>
              <a:spLocks noChangeArrowheads="1"/>
            </p:cNvSpPr>
            <p:nvPr/>
          </p:nvSpPr>
          <p:spPr bwMode="auto">
            <a:xfrm>
              <a:off x="1156" y="3203"/>
              <a:ext cx="1860" cy="1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28362" name="AutoShape 1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021388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162300" y="909638"/>
            <a:ext cx="2819400" cy="517525"/>
          </a:xfrm>
        </p:spPr>
        <p:txBody>
          <a:bodyPr/>
          <a:lstStyle/>
          <a:p>
            <a:r>
              <a:rPr lang="en-US"/>
              <a:t>Class Design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Cohesion</a:t>
            </a:r>
          </a:p>
          <a:p>
            <a:pPr>
              <a:lnSpc>
                <a:spcPct val="80000"/>
              </a:lnSpc>
            </a:pPr>
            <a:r>
              <a:rPr lang="en-US"/>
              <a:t>Selective disclosure</a:t>
            </a:r>
          </a:p>
          <a:p>
            <a:pPr lvl="1">
              <a:lnSpc>
                <a:spcPct val="80000"/>
              </a:lnSpc>
            </a:pPr>
            <a:r>
              <a:rPr lang="en-US"/>
              <a:t>only what client needs to know</a:t>
            </a:r>
          </a:p>
          <a:p>
            <a:pPr lvl="1">
              <a:lnSpc>
                <a:spcPct val="80000"/>
              </a:lnSpc>
            </a:pPr>
            <a:r>
              <a:rPr lang="en-US"/>
              <a:t>hide representation and implementation</a:t>
            </a:r>
          </a:p>
          <a:p>
            <a:pPr>
              <a:lnSpc>
                <a:spcPct val="80000"/>
              </a:lnSpc>
            </a:pPr>
            <a:r>
              <a:rPr lang="en-US"/>
              <a:t>Accessor and updater methods</a:t>
            </a:r>
          </a:p>
          <a:p>
            <a:pPr lvl="1">
              <a:lnSpc>
                <a:spcPct val="80000"/>
              </a:lnSpc>
            </a:pPr>
            <a:r>
              <a:rPr lang="en-US"/>
              <a:t>instance variables</a:t>
            </a:r>
          </a:p>
          <a:p>
            <a:pPr lvl="2">
              <a:lnSpc>
                <a:spcPct val="80000"/>
              </a:lnSpc>
            </a:pPr>
            <a:r>
              <a:rPr lang="en-US">
                <a:latin typeface="Courier New" pitchFamily="49" charset="0"/>
              </a:rPr>
              <a:t>private</a:t>
            </a:r>
            <a:endParaRPr lang="en-US"/>
          </a:p>
          <a:p>
            <a:pPr lvl="1">
              <a:lnSpc>
                <a:spcPct val="80000"/>
              </a:lnSpc>
            </a:pPr>
            <a:r>
              <a:rPr lang="en-US"/>
              <a:t>if accessible, provide accessor method</a:t>
            </a:r>
          </a:p>
          <a:p>
            <a:pPr lvl="2">
              <a:lnSpc>
                <a:spcPct val="80000"/>
              </a:lnSpc>
            </a:pPr>
            <a:r>
              <a:rPr lang="en-US"/>
              <a:t>Java convention: </a:t>
            </a:r>
            <a:r>
              <a:rPr lang="en-US">
                <a:latin typeface="Courier New" pitchFamily="49" charset="0"/>
              </a:rPr>
              <a:t>getxxx</a:t>
            </a:r>
            <a:endParaRPr lang="en-US"/>
          </a:p>
          <a:p>
            <a:pPr lvl="1">
              <a:lnSpc>
                <a:spcPct val="80000"/>
              </a:lnSpc>
            </a:pPr>
            <a:r>
              <a:rPr lang="en-US"/>
              <a:t>if updateable, provide updater method</a:t>
            </a:r>
          </a:p>
          <a:p>
            <a:pPr lvl="2">
              <a:lnSpc>
                <a:spcPct val="80000"/>
              </a:lnSpc>
            </a:pPr>
            <a:r>
              <a:rPr lang="en-US"/>
              <a:t>Java convention </a:t>
            </a:r>
            <a:r>
              <a:rPr lang="en-US">
                <a:latin typeface="Courier New" pitchFamily="49" charset="0"/>
              </a:rPr>
              <a:t>setxxx</a:t>
            </a:r>
            <a:endParaRPr lang="en-US"/>
          </a:p>
          <a:p>
            <a:pPr lvl="1">
              <a:lnSpc>
                <a:spcPct val="80000"/>
              </a:lnSpc>
            </a:pPr>
            <a:r>
              <a:rPr lang="en-US"/>
              <a:t>pseudo attributes</a:t>
            </a:r>
          </a:p>
          <a:p>
            <a:pPr>
              <a:lnSpc>
                <a:spcPct val="80000"/>
              </a:lnSpc>
            </a:pPr>
            <a:r>
              <a:rPr lang="en-US"/>
              <a:t>Methods/Constructors</a:t>
            </a:r>
          </a:p>
          <a:p>
            <a:pPr lvl="1">
              <a:lnSpc>
                <a:spcPct val="80000"/>
              </a:lnSpc>
            </a:pPr>
            <a:r>
              <a:rPr lang="en-US">
                <a:latin typeface="Courier New" pitchFamily="49" charset="0"/>
              </a:rPr>
              <a:t>private</a:t>
            </a:r>
            <a:r>
              <a:rPr lang="en-US"/>
              <a:t> vs </a:t>
            </a:r>
            <a:r>
              <a:rPr lang="en-US">
                <a:latin typeface="Courier New" pitchFamily="49" charset="0"/>
              </a:rPr>
              <a:t>public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946400" y="909638"/>
            <a:ext cx="3251200" cy="517525"/>
          </a:xfrm>
        </p:spPr>
        <p:txBody>
          <a:bodyPr/>
          <a:lstStyle/>
          <a:p>
            <a:pPr defTabSz="914400"/>
            <a:r>
              <a:rPr lang="en-US"/>
              <a:t>File Processing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/>
            <a:r>
              <a:rPr lang="en-US"/>
              <a:t>large collections of data</a:t>
            </a:r>
          </a:p>
          <a:p>
            <a:pPr defTabSz="914400"/>
            <a:r>
              <a:rPr lang="en-US"/>
              <a:t>sequential processing</a:t>
            </a:r>
          </a:p>
          <a:p>
            <a:pPr marL="685800" lvl="1" indent="-228600" defTabSz="914400"/>
            <a:r>
              <a:rPr lang="en-US"/>
              <a:t>batch</a:t>
            </a:r>
          </a:p>
          <a:p>
            <a:pPr marL="685800" lvl="1" indent="-228600" defTabSz="914400"/>
            <a:r>
              <a:rPr lang="en-US"/>
              <a:t>sequential devices</a:t>
            </a:r>
          </a:p>
          <a:p>
            <a:pPr marL="685800" lvl="1" indent="-228600" defTabSz="914400"/>
            <a:r>
              <a:rPr lang="en-US"/>
              <a:t>typically sorted by key</a:t>
            </a:r>
          </a:p>
          <a:p>
            <a:pPr defTabSz="914400"/>
            <a:r>
              <a:rPr lang="en-US"/>
              <a:t>random processing</a:t>
            </a:r>
          </a:p>
          <a:p>
            <a:pPr marL="685800" lvl="1" indent="-228600" defTabSz="914400"/>
            <a:r>
              <a:rPr lang="en-US"/>
              <a:t>real-time/on-line</a:t>
            </a:r>
          </a:p>
          <a:p>
            <a:pPr marL="685800" lvl="1" indent="-228600" defTabSz="914400"/>
            <a:r>
              <a:rPr lang="en-US"/>
              <a:t>direct access device</a:t>
            </a:r>
          </a:p>
          <a:p>
            <a:pPr marL="685800" lvl="1" indent="-228600" defTabSz="914400"/>
            <a:r>
              <a:rPr lang="en-US"/>
              <a:t>access by key</a:t>
            </a:r>
          </a:p>
          <a:p>
            <a:pPr defTabSz="914400"/>
            <a:r>
              <a:rPr lang="en-US"/>
              <a:t>key</a:t>
            </a:r>
          </a:p>
          <a:p>
            <a:pPr marL="685800" lvl="1" indent="-228600" defTabSz="914400"/>
            <a:r>
              <a:rPr lang="en-US"/>
              <a:t>primary key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695700" y="931863"/>
            <a:ext cx="1752600" cy="517525"/>
          </a:xfrm>
        </p:spPr>
        <p:txBody>
          <a:bodyPr/>
          <a:lstStyle/>
          <a:p>
            <a:pPr defTabSz="914400"/>
            <a:r>
              <a:rPr lang="en-US"/>
              <a:t>Classes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1527175"/>
            <a:ext cx="7254875" cy="4732338"/>
          </a:xfrm>
        </p:spPr>
        <p:txBody>
          <a:bodyPr/>
          <a:lstStyle/>
          <a:p>
            <a:pPr defTabSz="914400">
              <a:lnSpc>
                <a:spcPct val="80000"/>
              </a:lnSpc>
            </a:pPr>
            <a:r>
              <a:rPr lang="en-US"/>
              <a:t>Classes</a:t>
            </a:r>
          </a:p>
          <a:p>
            <a:pPr marL="685800" lvl="1" indent="-228600" defTabSz="914400">
              <a:lnSpc>
                <a:spcPct val="80000"/>
              </a:lnSpc>
            </a:pPr>
            <a:r>
              <a:rPr lang="en-US"/>
              <a:t>entities within a system</a:t>
            </a:r>
          </a:p>
          <a:p>
            <a:pPr marL="685800" lvl="1" indent="-228600" defTabSz="914400">
              <a:lnSpc>
                <a:spcPct val="80000"/>
              </a:lnSpc>
            </a:pPr>
            <a:r>
              <a:rPr lang="en-US"/>
              <a:t>imported</a:t>
            </a:r>
          </a:p>
          <a:p>
            <a:pPr marL="1143000" lvl="2" defTabSz="914400">
              <a:lnSpc>
                <a:spcPct val="80000"/>
              </a:lnSpc>
            </a:pPr>
            <a:r>
              <a:rPr lang="en-US"/>
              <a:t>e.g. </a:t>
            </a:r>
            <a:r>
              <a:rPr lang="en-US">
                <a:latin typeface="Courier New" pitchFamily="49" charset="0"/>
              </a:rPr>
              <a:t>Turtle</a:t>
            </a:r>
            <a:endParaRPr lang="en-US"/>
          </a:p>
          <a:p>
            <a:pPr marL="685800" lvl="1" indent="-228600" defTabSz="914400">
              <a:lnSpc>
                <a:spcPct val="80000"/>
              </a:lnSpc>
            </a:pPr>
            <a:r>
              <a:rPr lang="en-US"/>
              <a:t>of same project</a:t>
            </a:r>
          </a:p>
          <a:p>
            <a:pPr marL="1143000" lvl="2" defTabSz="914400">
              <a:lnSpc>
                <a:spcPct val="80000"/>
              </a:lnSpc>
            </a:pPr>
            <a:r>
              <a:rPr lang="en-US"/>
              <a:t>write more than one class</a:t>
            </a:r>
          </a:p>
          <a:p>
            <a:pPr defTabSz="914400">
              <a:lnSpc>
                <a:spcPct val="80000"/>
              </a:lnSpc>
            </a:pPr>
            <a:r>
              <a:rPr lang="en-US"/>
              <a:t>Instances</a:t>
            </a:r>
          </a:p>
          <a:p>
            <a:pPr marL="685800" lvl="1" indent="-228600" defTabSz="914400">
              <a:lnSpc>
                <a:spcPct val="80000"/>
              </a:lnSpc>
            </a:pPr>
            <a:r>
              <a:rPr lang="en-US"/>
              <a:t>objects created via </a:t>
            </a:r>
            <a:r>
              <a:rPr lang="en-US">
                <a:latin typeface="Courier New" pitchFamily="49" charset="0"/>
              </a:rPr>
              <a:t>new</a:t>
            </a:r>
            <a:endParaRPr lang="en-US"/>
          </a:p>
          <a:p>
            <a:pPr defTabSz="914400">
              <a:lnSpc>
                <a:spcPct val="80000"/>
              </a:lnSpc>
            </a:pPr>
            <a:r>
              <a:rPr lang="en-US"/>
              <a:t>Instance variables</a:t>
            </a:r>
          </a:p>
          <a:p>
            <a:pPr marL="685800" lvl="1" indent="-228600" defTabSz="914400">
              <a:lnSpc>
                <a:spcPct val="80000"/>
              </a:lnSpc>
            </a:pPr>
            <a:r>
              <a:rPr lang="en-US"/>
              <a:t>object’s memory</a:t>
            </a:r>
          </a:p>
          <a:p>
            <a:pPr marL="685800" lvl="1" indent="-228600" defTabSz="914400">
              <a:lnSpc>
                <a:spcPct val="80000"/>
              </a:lnSpc>
            </a:pPr>
            <a:r>
              <a:rPr lang="en-US"/>
              <a:t>state</a:t>
            </a:r>
          </a:p>
          <a:p>
            <a:pPr defTabSz="914400">
              <a:lnSpc>
                <a:spcPct val="80000"/>
              </a:lnSpc>
            </a:pPr>
            <a:r>
              <a:rPr lang="en-US"/>
              <a:t>Methods</a:t>
            </a:r>
          </a:p>
          <a:p>
            <a:pPr marL="685800" lvl="1" indent="-228600" defTabSz="914400">
              <a:lnSpc>
                <a:spcPct val="80000"/>
              </a:lnSpc>
            </a:pPr>
            <a:r>
              <a:rPr lang="en-US"/>
              <a:t>things object can do</a:t>
            </a:r>
          </a:p>
          <a:p>
            <a:pPr marL="685800" lvl="1" indent="-228600" defTabSz="914400">
              <a:lnSpc>
                <a:spcPct val="80000"/>
              </a:lnSpc>
            </a:pPr>
            <a:r>
              <a:rPr lang="en-US"/>
              <a:t>behaviour</a:t>
            </a:r>
          </a:p>
          <a:p>
            <a:pPr defTabSz="914400">
              <a:lnSpc>
                <a:spcPct val="80000"/>
              </a:lnSpc>
            </a:pPr>
            <a:r>
              <a:rPr lang="en-US"/>
              <a:t>System execution via interacting objects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430588" y="909638"/>
            <a:ext cx="2286000" cy="517525"/>
          </a:xfrm>
          <a:noFill/>
          <a:ln/>
        </p:spPr>
        <p:txBody>
          <a:bodyPr lIns="63588" tIns="25435" rIns="63588" bIns="25435"/>
          <a:lstStyle/>
          <a:p>
            <a:pPr defTabSz="914400"/>
            <a:r>
              <a:rPr lang="en-US"/>
              <a:t>File Merge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615" tIns="44513" rIns="90615" bIns="44513"/>
          <a:lstStyle/>
          <a:p>
            <a:pPr defTabSz="914400"/>
            <a:r>
              <a:rPr lang="en-US"/>
              <a:t>combine two like files</a:t>
            </a:r>
          </a:p>
          <a:p>
            <a:pPr marL="685800" lvl="1" indent="-228600" defTabSz="914400"/>
            <a:r>
              <a:rPr lang="en-US"/>
              <a:t>maintain key order</a:t>
            </a:r>
          </a:p>
          <a:p>
            <a:pPr defTabSz="914400"/>
            <a:r>
              <a:rPr lang="en-US"/>
              <a:t>basic algorithm</a:t>
            </a:r>
          </a:p>
          <a:p>
            <a:pPr marL="685800" lvl="1" indent="-228600" defTabSz="914400"/>
            <a:r>
              <a:rPr lang="en-US"/>
              <a:t>by hand</a:t>
            </a:r>
          </a:p>
          <a:p>
            <a:pPr marL="1143000" lvl="2" defTabSz="914400"/>
            <a:r>
              <a:rPr lang="en-US"/>
              <a:t>combine sorted piles</a:t>
            </a:r>
          </a:p>
          <a:p>
            <a:pPr marL="1143000" lvl="2" defTabSz="914400"/>
            <a:r>
              <a:rPr lang="en-US"/>
              <a:t>rationale</a:t>
            </a:r>
          </a:p>
          <a:p>
            <a:pPr marL="685800" lvl="1" indent="-228600" defTabSz="914400"/>
            <a:r>
              <a:rPr lang="en-US"/>
              <a:t>by computer</a:t>
            </a:r>
          </a:p>
          <a:p>
            <a:pPr marL="1143000" lvl="2" defTabSz="914400"/>
            <a:r>
              <a:rPr lang="en-US"/>
              <a:t>files &amp; records</a:t>
            </a:r>
          </a:p>
          <a:p>
            <a:pPr marL="1143000" lvl="2" defTabSz="914400"/>
            <a:r>
              <a:rPr lang="en-US"/>
              <a:t>algorithm</a:t>
            </a:r>
          </a:p>
          <a:p>
            <a:pPr defTabSz="914400"/>
            <a:r>
              <a:rPr lang="en-US"/>
              <a:t>improvements</a:t>
            </a:r>
          </a:p>
          <a:p>
            <a:pPr marL="685800" lvl="1" indent="-228600" defTabSz="914400"/>
            <a:r>
              <a:rPr lang="en-US"/>
              <a:t>sentinel</a:t>
            </a:r>
          </a:p>
          <a:p>
            <a:pPr marL="685800" lvl="1" indent="-228600" defTabSz="914400"/>
            <a:r>
              <a:rPr lang="en-US"/>
              <a:t>pattern</a:t>
            </a:r>
          </a:p>
          <a:p>
            <a:pPr marL="685800" lvl="1" indent="-228600" defTabSz="914400"/>
            <a:r>
              <a:rPr lang="en-US"/>
              <a:t>filter method</a:t>
            </a:r>
          </a:p>
        </p:txBody>
      </p:sp>
      <p:sp>
        <p:nvSpPr>
          <p:cNvPr id="23245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35375" y="1989138"/>
            <a:ext cx="304800" cy="230187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32453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81363" y="4656138"/>
            <a:ext cx="304800" cy="230187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32454" name="AutoShape 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3975" y="5649913"/>
            <a:ext cx="306388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836613"/>
            <a:ext cx="5549900" cy="517525"/>
          </a:xfrm>
        </p:spPr>
        <p:txBody>
          <a:bodyPr/>
          <a:lstStyle/>
          <a:p>
            <a:pPr defTabSz="914400"/>
            <a:r>
              <a:rPr lang="en-US"/>
              <a:t>E.g. </a:t>
            </a:r>
            <a:r>
              <a:rPr lang="en-US">
                <a:latin typeface="Courier New" pitchFamily="49" charset="0"/>
              </a:rPr>
              <a:t>Employee</a:t>
            </a:r>
            <a:r>
              <a:rPr lang="en-US"/>
              <a:t> File Merge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/>
            <a:r>
              <a:rPr lang="en-US">
                <a:latin typeface="Courier New" pitchFamily="49" charset="0"/>
              </a:rPr>
              <a:t>HIGH_KEY</a:t>
            </a:r>
            <a:endParaRPr lang="en-US"/>
          </a:p>
          <a:p>
            <a:pPr marL="685800" lvl="1" indent="-228600" defTabSz="914400"/>
            <a:r>
              <a:rPr lang="en-US"/>
              <a:t>key for sentinel record</a:t>
            </a:r>
          </a:p>
          <a:p>
            <a:pPr marL="685800" lvl="1" indent="-228600" defTabSz="914400"/>
            <a:r>
              <a:rPr lang="en-US"/>
              <a:t>greater than all naturally occurring keys</a:t>
            </a:r>
          </a:p>
          <a:p>
            <a:pPr defTabSz="914400"/>
            <a:r>
              <a:rPr lang="en-US"/>
              <a:t>termination condition</a:t>
            </a:r>
          </a:p>
          <a:p>
            <a:pPr defTabSz="914400"/>
            <a:r>
              <a:rPr lang="en-US">
                <a:latin typeface="Courier New" pitchFamily="49" charset="0"/>
              </a:rPr>
              <a:t>getRec</a:t>
            </a:r>
            <a:endParaRPr lang="en-US"/>
          </a:p>
          <a:p>
            <a:pPr marL="685800" lvl="1" indent="-228600" defTabSz="914400"/>
            <a:r>
              <a:rPr lang="en-US"/>
              <a:t>input filter</a:t>
            </a:r>
          </a:p>
          <a:p>
            <a:pPr marL="685800" lvl="1" indent="-228600" defTabSz="914400"/>
            <a:r>
              <a:rPr lang="en-US"/>
              <a:t>creates sentinel object at EOF</a:t>
            </a:r>
          </a:p>
          <a:p>
            <a:pPr defTabSz="914400"/>
            <a:r>
              <a:rPr lang="en-US"/>
              <a:t>Equal keys?</a:t>
            </a:r>
          </a:p>
          <a:p>
            <a:pPr marL="685800" lvl="1" indent="-228600" defTabSz="914400"/>
            <a:r>
              <a:rPr lang="en-US"/>
              <a:t>unique records?</a:t>
            </a:r>
          </a:p>
          <a:p>
            <a:pPr marL="685800" lvl="1" indent="-228600" defTabSz="914400"/>
            <a:r>
              <a:rPr lang="en-US"/>
              <a:t>error situation vs duplicate keys vs combine records</a:t>
            </a:r>
          </a:p>
        </p:txBody>
      </p:sp>
      <p:sp>
        <p:nvSpPr>
          <p:cNvPr id="234500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08850" y="981075"/>
            <a:ext cx="306388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34501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8538" y="3357563"/>
            <a:ext cx="306387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ChangeArrowheads="1"/>
          </p:cNvSpPr>
          <p:nvPr/>
        </p:nvSpPr>
        <p:spPr bwMode="auto">
          <a:xfrm>
            <a:off x="323850" y="1355725"/>
            <a:ext cx="8280400" cy="3933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CA" sz="1200" b="0" noProof="1">
                <a:latin typeface="Courier New" pitchFamily="49" charset="0"/>
              </a:rPr>
              <a:t>public class MergeEmpFile {</a:t>
            </a:r>
            <a:r>
              <a:rPr lang="en-CA" sz="1400" noProof="1">
                <a:latin typeface="Courier New" pitchFamily="49" charset="0"/>
              </a:rPr>
              <a:t> </a:t>
            </a:r>
            <a:endParaRPr lang="en-US" sz="1400">
              <a:latin typeface="Courier New" pitchFamily="49" charset="0"/>
            </a:endParaRPr>
          </a:p>
          <a:p>
            <a:endParaRPr lang="en-US" sz="1400">
              <a:latin typeface="Courier New" pitchFamily="49" charset="0"/>
            </a:endParaRPr>
          </a:p>
          <a:p>
            <a:r>
              <a:rPr lang="en-US" sz="1400" b="0" noProof="1">
                <a:latin typeface="Courier New" pitchFamily="49" charset="0"/>
              </a:rPr>
              <a:t>private static final String  HIGH_KEY =                                      </a:t>
            </a:r>
            <a:r>
              <a:rPr lang="en-US" sz="1400" b="0">
                <a:latin typeface="Courier New" pitchFamily="49" charset="0"/>
              </a:rPr>
              <a:t>   	</a:t>
            </a:r>
            <a:r>
              <a:rPr lang="en-US" sz="1400" b="0" noProof="1">
                <a:latin typeface="Courier New" pitchFamily="49" charset="0"/>
              </a:rPr>
              <a:t>Character.toString(Character.MAX_VALUE);</a:t>
            </a:r>
          </a:p>
          <a:p>
            <a:r>
              <a:rPr lang="en-US" sz="1400" b="0" noProof="1">
                <a:latin typeface="Courier New" pitchFamily="49" charset="0"/>
              </a:rPr>
              <a:t>    </a:t>
            </a:r>
          </a:p>
          <a:p>
            <a:r>
              <a:rPr lang="en-US" sz="1400" b="0" noProof="1">
                <a:latin typeface="Courier New" pitchFamily="49" charset="0"/>
              </a:rPr>
              <a:t>    private BinaryDataFile    empFile1;    </a:t>
            </a:r>
            <a:r>
              <a:rPr lang="en-US" sz="1400" b="0" noProof="1">
                <a:solidFill>
                  <a:srgbClr val="339933"/>
                </a:solidFill>
                <a:latin typeface="Courier New" pitchFamily="49" charset="0"/>
              </a:rPr>
              <a:t>// first employee file</a:t>
            </a:r>
          </a:p>
          <a:p>
            <a:r>
              <a:rPr lang="en-US" sz="1400" b="0" noProof="1">
                <a:latin typeface="Courier New" pitchFamily="49" charset="0"/>
              </a:rPr>
              <a:t>    private BinaryDataFile    empFile2;    </a:t>
            </a:r>
            <a:r>
              <a:rPr lang="en-US" sz="1400" b="0" noProof="1">
                <a:solidFill>
                  <a:srgbClr val="339933"/>
                </a:solidFill>
                <a:latin typeface="Courier New" pitchFamily="49" charset="0"/>
              </a:rPr>
              <a:t>// second employee file</a:t>
            </a:r>
          </a:p>
          <a:p>
            <a:r>
              <a:rPr lang="en-US" sz="1400" b="0" noProof="1">
                <a:latin typeface="Courier New" pitchFamily="49" charset="0"/>
              </a:rPr>
              <a:t>    private BinaryOutputFile  employees;   </a:t>
            </a:r>
            <a:r>
              <a:rPr lang="en-US" sz="1400" b="0" noProof="1">
                <a:solidFill>
                  <a:srgbClr val="339933"/>
                </a:solidFill>
                <a:latin typeface="Courier New" pitchFamily="49" charset="0"/>
              </a:rPr>
              <a:t>// merged employee file</a:t>
            </a:r>
          </a:p>
          <a:p>
            <a:r>
              <a:rPr lang="en-US" sz="1400" b="0" noProof="1">
                <a:latin typeface="Courier New" pitchFamily="49" charset="0"/>
              </a:rPr>
              <a:t>    </a:t>
            </a:r>
          </a:p>
          <a:p>
            <a:r>
              <a:rPr lang="en-US" sz="1400" b="0" noProof="1">
                <a:latin typeface="Courier New" pitchFamily="49" charset="0"/>
              </a:rPr>
              <a:t>    </a:t>
            </a:r>
          </a:p>
          <a:p>
            <a:r>
              <a:rPr lang="en-US" sz="1400" b="0" noProof="1">
                <a:latin typeface="Courier New" pitchFamily="49" charset="0"/>
              </a:rPr>
              <a:t>    </a:t>
            </a:r>
            <a:r>
              <a:rPr lang="en-US" sz="1400" b="0" noProof="1">
                <a:solidFill>
                  <a:srgbClr val="339933"/>
                </a:solidFill>
                <a:latin typeface="Courier New" pitchFamily="49" charset="0"/>
              </a:rPr>
              <a:t>/** The constructor initializes the files for the merge  */</a:t>
            </a:r>
          </a:p>
          <a:p>
            <a:r>
              <a:rPr lang="en-US" sz="1400" b="0" noProof="1">
                <a:latin typeface="Courier New" pitchFamily="49" charset="0"/>
              </a:rPr>
              <a:t>    </a:t>
            </a:r>
          </a:p>
          <a:p>
            <a:r>
              <a:rPr lang="en-US" sz="1400" b="0" noProof="1">
                <a:latin typeface="Courier New" pitchFamily="49" charset="0"/>
              </a:rPr>
              <a:t>    public MergeEmpFile ( ) {</a:t>
            </a:r>
          </a:p>
          <a:p>
            <a:r>
              <a:rPr lang="en-US" sz="1400" b="0" noProof="1">
                <a:latin typeface="Courier New" pitchFamily="49" charset="0"/>
              </a:rPr>
              <a:t>        </a:t>
            </a:r>
          </a:p>
          <a:p>
            <a:r>
              <a:rPr lang="en-US" sz="1400" b="0" noProof="1">
                <a:latin typeface="Courier New" pitchFamily="49" charset="0"/>
              </a:rPr>
              <a:t>        empFile1 = new BinaryDataFile();</a:t>
            </a:r>
          </a:p>
          <a:p>
            <a:r>
              <a:rPr lang="en-US" sz="1400" b="0" noProof="1">
                <a:latin typeface="Courier New" pitchFamily="49" charset="0"/>
              </a:rPr>
              <a:t>        empFile2 = new BinaryDataFile();</a:t>
            </a:r>
          </a:p>
          <a:p>
            <a:r>
              <a:rPr lang="en-US" sz="1400" b="0" noProof="1">
                <a:latin typeface="Courier New" pitchFamily="49" charset="0"/>
              </a:rPr>
              <a:t>        employees = new BinaryOutputFile();</a:t>
            </a:r>
          </a:p>
          <a:p>
            <a:r>
              <a:rPr lang="en-US" sz="1400" b="0" noProof="1">
                <a:latin typeface="Courier New" pitchFamily="49" charset="0"/>
              </a:rPr>
              <a:t>        </a:t>
            </a:r>
          </a:p>
          <a:p>
            <a:r>
              <a:rPr lang="en-US" sz="1400" b="0" noProof="1">
                <a:latin typeface="Courier New" pitchFamily="49" charset="0"/>
              </a:rPr>
              <a:t>    </a:t>
            </a:r>
            <a:r>
              <a:rPr lang="en-US" sz="1400" b="0" noProof="1">
                <a:solidFill>
                  <a:srgbClr val="339933"/>
                </a:solidFill>
                <a:latin typeface="Courier New" pitchFamily="49" charset="0"/>
              </a:rPr>
              <a:t>};  // constructor</a:t>
            </a:r>
          </a:p>
          <a:p>
            <a:r>
              <a:rPr lang="en-US" sz="1400" noProof="1">
                <a:latin typeface="Courier New" pitchFamily="49" charset="0"/>
              </a:rPr>
              <a:t>    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911475" y="404813"/>
            <a:ext cx="3581400" cy="517525"/>
          </a:xfrm>
        </p:spPr>
        <p:txBody>
          <a:bodyPr/>
          <a:lstStyle/>
          <a:p>
            <a:r>
              <a:rPr lang="en-CA"/>
              <a:t>Employee Merge</a:t>
            </a:r>
          </a:p>
        </p:txBody>
      </p:sp>
      <p:grpSp>
        <p:nvGrpSpPr>
          <p:cNvPr id="236548" name="Group 4"/>
          <p:cNvGrpSpPr>
            <a:grpSpLocks/>
          </p:cNvGrpSpPr>
          <p:nvPr/>
        </p:nvGrpSpPr>
        <p:grpSpPr bwMode="auto">
          <a:xfrm>
            <a:off x="3563938" y="2349500"/>
            <a:ext cx="4505325" cy="2751138"/>
            <a:chOff x="2245" y="1480"/>
            <a:chExt cx="2838" cy="1733"/>
          </a:xfrm>
        </p:grpSpPr>
        <p:sp>
          <p:nvSpPr>
            <p:cNvPr id="236549" name="AutoShape 5"/>
            <p:cNvSpPr>
              <a:spLocks noChangeArrowheads="1"/>
            </p:cNvSpPr>
            <p:nvPr/>
          </p:nvSpPr>
          <p:spPr bwMode="auto">
            <a:xfrm>
              <a:off x="3787" y="2523"/>
              <a:ext cx="1296" cy="690"/>
            </a:xfrm>
            <a:prstGeom prst="wedgeRectCallout">
              <a:avLst>
                <a:gd name="adj1" fmla="val -116125"/>
                <a:gd name="adj2" fmla="val -17362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Merge requires at least 3 files, 2 input, 1 output for the result</a:t>
              </a:r>
            </a:p>
          </p:txBody>
        </p:sp>
        <p:sp>
          <p:nvSpPr>
            <p:cNvPr id="236550" name="Rectangle 6"/>
            <p:cNvSpPr>
              <a:spLocks noChangeArrowheads="1"/>
            </p:cNvSpPr>
            <p:nvPr/>
          </p:nvSpPr>
          <p:spPr bwMode="auto">
            <a:xfrm>
              <a:off x="2245" y="1480"/>
              <a:ext cx="681" cy="36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36551" name="AutoShape 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67625" y="6165850"/>
            <a:ext cx="431800" cy="358775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36552" name="Group 8"/>
          <p:cNvGrpSpPr>
            <a:grpSpLocks/>
          </p:cNvGrpSpPr>
          <p:nvPr/>
        </p:nvGrpSpPr>
        <p:grpSpPr bwMode="auto">
          <a:xfrm>
            <a:off x="3419475" y="908050"/>
            <a:ext cx="5364163" cy="1044575"/>
            <a:chOff x="2154" y="572"/>
            <a:chExt cx="3379" cy="658"/>
          </a:xfrm>
        </p:grpSpPr>
        <p:sp>
          <p:nvSpPr>
            <p:cNvPr id="236553" name="AutoShape 9"/>
            <p:cNvSpPr>
              <a:spLocks noChangeArrowheads="1"/>
            </p:cNvSpPr>
            <p:nvPr/>
          </p:nvSpPr>
          <p:spPr bwMode="auto">
            <a:xfrm>
              <a:off x="2880" y="572"/>
              <a:ext cx="2653" cy="378"/>
            </a:xfrm>
            <a:prstGeom prst="wedgeRectCallout">
              <a:avLst>
                <a:gd name="adj1" fmla="val -54676"/>
                <a:gd name="adj2" fmla="val 8359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Defines a primary key value which is guaranteed to be max.</a:t>
              </a:r>
            </a:p>
          </p:txBody>
        </p:sp>
        <p:sp>
          <p:nvSpPr>
            <p:cNvPr id="236554" name="Rectangle 10"/>
            <p:cNvSpPr>
              <a:spLocks noChangeArrowheads="1"/>
            </p:cNvSpPr>
            <p:nvPr/>
          </p:nvSpPr>
          <p:spPr bwMode="auto">
            <a:xfrm>
              <a:off x="2154" y="1071"/>
              <a:ext cx="598" cy="159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36555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16585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463" y="188913"/>
            <a:ext cx="3708400" cy="517525"/>
          </a:xfrm>
        </p:spPr>
        <p:txBody>
          <a:bodyPr/>
          <a:lstStyle/>
          <a:p>
            <a:r>
              <a:rPr lang="en-CA"/>
              <a:t>Employee Merge.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476250"/>
            <a:ext cx="7172325" cy="6381750"/>
          </a:xfrm>
        </p:spPr>
        <p:txBody>
          <a:bodyPr/>
          <a:lstStyle/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private void merge (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int             numRec;   </a:t>
            </a:r>
            <a:r>
              <a:rPr lang="en-CA" sz="1200">
                <a:solidFill>
                  <a:srgbClr val="339933"/>
                </a:solidFill>
                <a:latin typeface="Courier New" pitchFamily="49" charset="0"/>
              </a:rPr>
              <a:t>// number of records processed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Employee        emp1;     </a:t>
            </a:r>
            <a:r>
              <a:rPr lang="en-CA" sz="1200">
                <a:solidFill>
                  <a:srgbClr val="339933"/>
                </a:solidFill>
                <a:latin typeface="Courier New" pitchFamily="49" charset="0"/>
              </a:rPr>
              <a:t>// employee record from empFile1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Employee        emp2;     </a:t>
            </a:r>
            <a:r>
              <a:rPr lang="en-CA" sz="1200">
                <a:solidFill>
                  <a:srgbClr val="339933"/>
                </a:solidFill>
                <a:latin typeface="Courier New" pitchFamily="49" charset="0"/>
              </a:rPr>
              <a:t>// employee record from empFile2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ASCIIDisplayer  msg;      </a:t>
            </a:r>
            <a:r>
              <a:rPr lang="en-CA" sz="1200">
                <a:solidFill>
                  <a:srgbClr val="339933"/>
                </a:solidFill>
                <a:latin typeface="Courier New" pitchFamily="49" charset="0"/>
              </a:rPr>
              <a:t>// display for messages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msg = new ASCIIDisplayer();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msg.writeString("Processing....");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numRec = 0;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emp1 = getRec(empFile1);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emp2 = getRec(empFile2);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while ( ! (emp1.getEmpNum().equals(HIGH_KEY) &amp;&amp;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           emp2.getEmpNum().equals(HIGH_KEY))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    if ( emp1.getEmpNum().compareTo(emp2.getEmpNum()) &lt; 0 )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        employees.writeObject(emp1);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        emp1 = getRec(empFile1);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    }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    else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        employees.writeObject(emp2);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        emp2 = getRec(empFile2);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    };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    numRec = numRec + 1;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};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msg.writeString("Merge complete. ");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msg.writeEOL();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msg.writeInt(numRec);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msg.writeString(" records processed.");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msg.writeEOL();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msg.close();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empFile1.close();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empFile2.close();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    employees.close();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   }; </a:t>
            </a:r>
            <a:r>
              <a:rPr lang="en-CA" sz="1200">
                <a:solidFill>
                  <a:srgbClr val="339933"/>
                </a:solidFill>
                <a:latin typeface="Courier New" pitchFamily="49" charset="0"/>
              </a:rPr>
              <a:t>// merge</a:t>
            </a:r>
          </a:p>
        </p:txBody>
      </p:sp>
      <p:grpSp>
        <p:nvGrpSpPr>
          <p:cNvPr id="237572" name="Group 4"/>
          <p:cNvGrpSpPr>
            <a:grpSpLocks/>
          </p:cNvGrpSpPr>
          <p:nvPr/>
        </p:nvGrpSpPr>
        <p:grpSpPr bwMode="auto">
          <a:xfrm>
            <a:off x="2986088" y="798513"/>
            <a:ext cx="4897437" cy="847725"/>
            <a:chOff x="1927" y="832"/>
            <a:chExt cx="3085" cy="534"/>
          </a:xfrm>
        </p:grpSpPr>
        <p:sp>
          <p:nvSpPr>
            <p:cNvPr id="237573" name="AutoShape 5"/>
            <p:cNvSpPr>
              <a:spLocks noChangeArrowheads="1"/>
            </p:cNvSpPr>
            <p:nvPr/>
          </p:nvSpPr>
          <p:spPr bwMode="auto">
            <a:xfrm>
              <a:off x="3198" y="832"/>
              <a:ext cx="1814" cy="534"/>
            </a:xfrm>
            <a:prstGeom prst="wedgeRectCallout">
              <a:avLst>
                <a:gd name="adj1" fmla="val -90685"/>
                <a:gd name="adj2" fmla="val -524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Employee objects representing the current record of each file.</a:t>
              </a:r>
            </a:p>
          </p:txBody>
        </p:sp>
        <p:sp>
          <p:nvSpPr>
            <p:cNvPr id="237574" name="Rectangle 6"/>
            <p:cNvSpPr>
              <a:spLocks noChangeArrowheads="1"/>
            </p:cNvSpPr>
            <p:nvPr/>
          </p:nvSpPr>
          <p:spPr bwMode="auto">
            <a:xfrm>
              <a:off x="1927" y="981"/>
              <a:ext cx="535" cy="20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37575" name="Group 7"/>
          <p:cNvGrpSpPr>
            <a:grpSpLocks/>
          </p:cNvGrpSpPr>
          <p:nvPr/>
        </p:nvGrpSpPr>
        <p:grpSpPr bwMode="auto">
          <a:xfrm>
            <a:off x="1692275" y="1765300"/>
            <a:ext cx="7056438" cy="874713"/>
            <a:chOff x="1020" y="1356"/>
            <a:chExt cx="4445" cy="551"/>
          </a:xfrm>
        </p:grpSpPr>
        <p:sp>
          <p:nvSpPr>
            <p:cNvPr id="237576" name="AutoShape 8"/>
            <p:cNvSpPr>
              <a:spLocks noChangeArrowheads="1"/>
            </p:cNvSpPr>
            <p:nvPr/>
          </p:nvSpPr>
          <p:spPr bwMode="auto">
            <a:xfrm>
              <a:off x="3152" y="1356"/>
              <a:ext cx="2313" cy="378"/>
            </a:xfrm>
            <a:prstGeom prst="wedgeRectCallout">
              <a:avLst>
                <a:gd name="adj1" fmla="val -71792"/>
                <a:gd name="adj2" fmla="val 5291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Each is initialized to the first record in the file.</a:t>
              </a:r>
            </a:p>
          </p:txBody>
        </p:sp>
        <p:sp>
          <p:nvSpPr>
            <p:cNvPr id="237577" name="Rectangle 9"/>
            <p:cNvSpPr>
              <a:spLocks noChangeArrowheads="1"/>
            </p:cNvSpPr>
            <p:nvPr/>
          </p:nvSpPr>
          <p:spPr bwMode="auto">
            <a:xfrm>
              <a:off x="1020" y="1706"/>
              <a:ext cx="1606" cy="201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37578" name="Group 10"/>
          <p:cNvGrpSpPr>
            <a:grpSpLocks/>
          </p:cNvGrpSpPr>
          <p:nvPr/>
        </p:nvGrpSpPr>
        <p:grpSpPr bwMode="auto">
          <a:xfrm>
            <a:off x="2390775" y="739775"/>
            <a:ext cx="6048375" cy="2305050"/>
            <a:chOff x="1474" y="663"/>
            <a:chExt cx="3810" cy="1452"/>
          </a:xfrm>
        </p:grpSpPr>
        <p:sp>
          <p:nvSpPr>
            <p:cNvPr id="237579" name="AutoShape 11"/>
            <p:cNvSpPr>
              <a:spLocks noChangeArrowheads="1"/>
            </p:cNvSpPr>
            <p:nvPr/>
          </p:nvSpPr>
          <p:spPr bwMode="auto">
            <a:xfrm>
              <a:off x="3152" y="663"/>
              <a:ext cx="2132" cy="690"/>
            </a:xfrm>
            <a:prstGeom prst="wedgeRectCallout">
              <a:avLst>
                <a:gd name="adj1" fmla="val -57694"/>
                <a:gd name="adj2" fmla="val 12449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Continually runs the merge algorithm while at least 1 of the files is not returning HIGH_KEY</a:t>
              </a:r>
            </a:p>
          </p:txBody>
        </p:sp>
        <p:sp>
          <p:nvSpPr>
            <p:cNvPr id="237580" name="Rectangle 12"/>
            <p:cNvSpPr>
              <a:spLocks noChangeArrowheads="1"/>
            </p:cNvSpPr>
            <p:nvPr/>
          </p:nvSpPr>
          <p:spPr bwMode="auto">
            <a:xfrm>
              <a:off x="1474" y="1888"/>
              <a:ext cx="2676" cy="227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37581" name="Group 13"/>
          <p:cNvGrpSpPr>
            <a:grpSpLocks/>
          </p:cNvGrpSpPr>
          <p:nvPr/>
        </p:nvGrpSpPr>
        <p:grpSpPr bwMode="auto">
          <a:xfrm>
            <a:off x="2124075" y="3429000"/>
            <a:ext cx="6769100" cy="2206625"/>
            <a:chOff x="839" y="2251"/>
            <a:chExt cx="4264" cy="1390"/>
          </a:xfrm>
        </p:grpSpPr>
        <p:sp>
          <p:nvSpPr>
            <p:cNvPr id="237582" name="AutoShape 14"/>
            <p:cNvSpPr>
              <a:spLocks noChangeArrowheads="1"/>
            </p:cNvSpPr>
            <p:nvPr/>
          </p:nvSpPr>
          <p:spPr bwMode="auto">
            <a:xfrm>
              <a:off x="2880" y="2795"/>
              <a:ext cx="2223" cy="846"/>
            </a:xfrm>
            <a:prstGeom prst="wedgeRectCallout">
              <a:avLst>
                <a:gd name="adj1" fmla="val -25574"/>
                <a:gd name="adj2" fmla="val -101398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getEmpNum will return the key implemented by the Employee class. An EOF is always returned as the HIGH_KEY via getRec.</a:t>
              </a:r>
            </a:p>
          </p:txBody>
        </p:sp>
        <p:sp>
          <p:nvSpPr>
            <p:cNvPr id="237583" name="Rectangle 15"/>
            <p:cNvSpPr>
              <a:spLocks noChangeArrowheads="1"/>
            </p:cNvSpPr>
            <p:nvPr/>
          </p:nvSpPr>
          <p:spPr bwMode="auto">
            <a:xfrm>
              <a:off x="839" y="2251"/>
              <a:ext cx="2899" cy="119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37584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24750" y="6092825"/>
            <a:ext cx="457200" cy="3810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37585" name="AutoShape 1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10550" y="6092825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37586" name="AutoShape 1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838950" y="6092825"/>
            <a:ext cx="457200" cy="381000"/>
          </a:xfrm>
          <a:prstGeom prst="actionButtonBackPrevious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333375"/>
            <a:ext cx="3835400" cy="517525"/>
          </a:xfrm>
        </p:spPr>
        <p:txBody>
          <a:bodyPr/>
          <a:lstStyle/>
          <a:p>
            <a:r>
              <a:rPr lang="en-CA"/>
              <a:t>Employee Merge..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125538"/>
            <a:ext cx="7172325" cy="5732462"/>
          </a:xfrm>
        </p:spPr>
        <p:txBody>
          <a:bodyPr/>
          <a:lstStyle/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>
                <a:latin typeface="Courier New" pitchFamily="49" charset="0"/>
              </a:rPr>
              <a:t> </a:t>
            </a:r>
            <a:endParaRPr lang="en-CA" sz="1200">
              <a:solidFill>
                <a:srgbClr val="339933"/>
              </a:solidFill>
              <a:latin typeface="Courier New" pitchFamily="49" charset="0"/>
            </a:endParaRPr>
          </a:p>
        </p:txBody>
      </p:sp>
      <p:sp>
        <p:nvSpPr>
          <p:cNvPr id="238596" name="Rectangle 4"/>
          <p:cNvSpPr>
            <a:spLocks noChangeArrowheads="1"/>
          </p:cNvSpPr>
          <p:nvPr/>
        </p:nvSpPr>
        <p:spPr bwMode="auto">
          <a:xfrm>
            <a:off x="395288" y="1196975"/>
            <a:ext cx="8280400" cy="3848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0">
                <a:latin typeface="Courier New" pitchFamily="49" charset="0"/>
              </a:rPr>
              <a:t> </a:t>
            </a:r>
            <a:r>
              <a:rPr lang="en-US" sz="1400" b="0">
                <a:solidFill>
                  <a:srgbClr val="339933"/>
                </a:solidFill>
                <a:latin typeface="Courier New" pitchFamily="49" charset="0"/>
              </a:rPr>
              <a:t>/** This method obtains the next record from an employee file. If EOF is</a:t>
            </a:r>
          </a:p>
          <a:p>
            <a:r>
              <a:rPr lang="en-US" sz="1400" b="0">
                <a:solidFill>
                  <a:srgbClr val="339933"/>
                </a:solidFill>
                <a:latin typeface="Courier New" pitchFamily="49" charset="0"/>
              </a:rPr>
              <a:t>      * reached, it creates a dummy Employee record with key HIGH_KEY.</a:t>
            </a:r>
          </a:p>
          <a:p>
            <a:r>
              <a:rPr lang="en-US" sz="1400" b="0">
                <a:solidFill>
                  <a:srgbClr val="339933"/>
                </a:solidFill>
                <a:latin typeface="Courier New" pitchFamily="49" charset="0"/>
              </a:rPr>
              <a:t>      * </a:t>
            </a:r>
          </a:p>
          <a:p>
            <a:r>
              <a:rPr lang="en-US" sz="1400" b="0">
                <a:solidFill>
                  <a:srgbClr val="339933"/>
                </a:solidFill>
                <a:latin typeface="Courier New" pitchFamily="49" charset="0"/>
              </a:rPr>
              <a:t>      * @param  from  file from which to read</a:t>
            </a:r>
          </a:p>
          <a:p>
            <a:r>
              <a:rPr lang="en-US" sz="1400" b="0">
                <a:solidFill>
                  <a:srgbClr val="339933"/>
                </a:solidFill>
                <a:latin typeface="Courier New" pitchFamily="49" charset="0"/>
              </a:rPr>
              <a:t>      *</a:t>
            </a:r>
          </a:p>
          <a:p>
            <a:r>
              <a:rPr lang="en-US" sz="1400" b="0">
                <a:solidFill>
                  <a:srgbClr val="339933"/>
                </a:solidFill>
                <a:latin typeface="Courier New" pitchFamily="49" charset="0"/>
              </a:rPr>
              <a:t>      * @return  Employee  the employee record read.        */</a:t>
            </a:r>
          </a:p>
          <a:p>
            <a:r>
              <a:rPr lang="en-US" sz="1400" b="0">
                <a:latin typeface="Courier New" pitchFamily="49" charset="0"/>
              </a:rPr>
              <a:t>    </a:t>
            </a:r>
          </a:p>
          <a:p>
            <a:r>
              <a:rPr lang="en-US" sz="1400" b="0">
                <a:latin typeface="Courier New" pitchFamily="49" charset="0"/>
              </a:rPr>
              <a:t>    private Employee getRec ( BinaryDataFile from ) {</a:t>
            </a:r>
          </a:p>
          <a:p>
            <a:r>
              <a:rPr lang="en-US" sz="1400" b="0">
                <a:latin typeface="Courier New" pitchFamily="49" charset="0"/>
              </a:rPr>
              <a:t>        </a:t>
            </a:r>
          </a:p>
          <a:p>
            <a:r>
              <a:rPr lang="en-US" sz="1400" b="0">
                <a:latin typeface="Courier New" pitchFamily="49" charset="0"/>
              </a:rPr>
              <a:t>        Employee  result;  // employee record read</a:t>
            </a:r>
          </a:p>
          <a:p>
            <a:r>
              <a:rPr lang="en-US" sz="1400" b="0">
                <a:latin typeface="Courier New" pitchFamily="49" charset="0"/>
              </a:rPr>
              <a:t>        </a:t>
            </a:r>
          </a:p>
          <a:p>
            <a:r>
              <a:rPr lang="en-US" sz="1400" b="0">
                <a:latin typeface="Courier New" pitchFamily="49" charset="0"/>
              </a:rPr>
              <a:t>        result = (Employee) from.readObject();</a:t>
            </a:r>
          </a:p>
          <a:p>
            <a:r>
              <a:rPr lang="en-US" sz="1400" b="0">
                <a:latin typeface="Courier New" pitchFamily="49" charset="0"/>
              </a:rPr>
              <a:t>        if ( from.isEOF() ) {</a:t>
            </a:r>
          </a:p>
          <a:p>
            <a:r>
              <a:rPr lang="en-US" sz="1400" b="0">
                <a:latin typeface="Courier New" pitchFamily="49" charset="0"/>
              </a:rPr>
              <a:t>            result = new Employee(HIGH_KEY,"DUMMY",0.0);</a:t>
            </a:r>
          </a:p>
          <a:p>
            <a:r>
              <a:rPr lang="en-US" sz="1400" b="0">
                <a:latin typeface="Courier New" pitchFamily="49" charset="0"/>
              </a:rPr>
              <a:t>        };</a:t>
            </a:r>
          </a:p>
          <a:p>
            <a:r>
              <a:rPr lang="en-US" sz="1400" b="0">
                <a:latin typeface="Courier New" pitchFamily="49" charset="0"/>
              </a:rPr>
              <a:t>        return result;</a:t>
            </a:r>
          </a:p>
          <a:p>
            <a:r>
              <a:rPr lang="en-US" sz="1400" b="0">
                <a:latin typeface="Courier New" pitchFamily="49" charset="0"/>
              </a:rPr>
              <a:t>        </a:t>
            </a:r>
          </a:p>
          <a:p>
            <a:r>
              <a:rPr lang="en-US" sz="1400" b="0">
                <a:latin typeface="Courier New" pitchFamily="49" charset="0"/>
              </a:rPr>
              <a:t>    }; </a:t>
            </a:r>
            <a:r>
              <a:rPr lang="en-US" sz="1400" b="0">
                <a:solidFill>
                  <a:srgbClr val="339933"/>
                </a:solidFill>
                <a:latin typeface="Courier New" pitchFamily="49" charset="0"/>
              </a:rPr>
              <a:t>// getRec</a:t>
            </a:r>
          </a:p>
          <a:p>
            <a:pPr>
              <a:spcBef>
                <a:spcPct val="50000"/>
              </a:spcBef>
            </a:pPr>
            <a:r>
              <a:rPr lang="en-US" sz="1400" b="0">
                <a:latin typeface="Courier New" pitchFamily="49" charset="0"/>
              </a:rPr>
              <a:t>    </a:t>
            </a:r>
          </a:p>
        </p:txBody>
      </p:sp>
      <p:grpSp>
        <p:nvGrpSpPr>
          <p:cNvPr id="238597" name="Group 5"/>
          <p:cNvGrpSpPr>
            <a:grpSpLocks/>
          </p:cNvGrpSpPr>
          <p:nvPr/>
        </p:nvGrpSpPr>
        <p:grpSpPr bwMode="auto">
          <a:xfrm>
            <a:off x="1258888" y="1844675"/>
            <a:ext cx="7243762" cy="1727200"/>
            <a:chOff x="793" y="1162"/>
            <a:chExt cx="4563" cy="1088"/>
          </a:xfrm>
        </p:grpSpPr>
        <p:sp>
          <p:nvSpPr>
            <p:cNvPr id="238598" name="AutoShape 6"/>
            <p:cNvSpPr>
              <a:spLocks noChangeArrowheads="1"/>
            </p:cNvSpPr>
            <p:nvPr/>
          </p:nvSpPr>
          <p:spPr bwMode="auto">
            <a:xfrm>
              <a:off x="3651" y="1162"/>
              <a:ext cx="1705" cy="534"/>
            </a:xfrm>
            <a:prstGeom prst="wedgeRectCallout">
              <a:avLst>
                <a:gd name="adj1" fmla="val -65310"/>
                <a:gd name="adj2" fmla="val 12584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Attempts to read a record from the binary file</a:t>
              </a:r>
            </a:p>
          </p:txBody>
        </p:sp>
        <p:sp>
          <p:nvSpPr>
            <p:cNvPr id="238599" name="Rectangle 7"/>
            <p:cNvSpPr>
              <a:spLocks noChangeArrowheads="1"/>
            </p:cNvSpPr>
            <p:nvPr/>
          </p:nvSpPr>
          <p:spPr bwMode="auto">
            <a:xfrm>
              <a:off x="793" y="2115"/>
              <a:ext cx="2620" cy="135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38600" name="Group 8"/>
          <p:cNvGrpSpPr>
            <a:grpSpLocks/>
          </p:cNvGrpSpPr>
          <p:nvPr/>
        </p:nvGrpSpPr>
        <p:grpSpPr bwMode="auto">
          <a:xfrm>
            <a:off x="1258888" y="2924175"/>
            <a:ext cx="7345362" cy="847725"/>
            <a:chOff x="793" y="1842"/>
            <a:chExt cx="4627" cy="534"/>
          </a:xfrm>
        </p:grpSpPr>
        <p:sp>
          <p:nvSpPr>
            <p:cNvPr id="238601" name="AutoShape 9"/>
            <p:cNvSpPr>
              <a:spLocks noChangeArrowheads="1"/>
            </p:cNvSpPr>
            <p:nvPr/>
          </p:nvSpPr>
          <p:spPr bwMode="auto">
            <a:xfrm>
              <a:off x="3742" y="1842"/>
              <a:ext cx="1678" cy="534"/>
            </a:xfrm>
            <a:prstGeom prst="wedgeRectCallout">
              <a:avLst>
                <a:gd name="adj1" fmla="val -131644"/>
                <a:gd name="adj2" fmla="val 3820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If a read fails then the file has been exhausted</a:t>
              </a:r>
            </a:p>
          </p:txBody>
        </p:sp>
        <p:sp>
          <p:nvSpPr>
            <p:cNvPr id="238602" name="Rectangle 10"/>
            <p:cNvSpPr>
              <a:spLocks noChangeArrowheads="1"/>
            </p:cNvSpPr>
            <p:nvPr/>
          </p:nvSpPr>
          <p:spPr bwMode="auto">
            <a:xfrm>
              <a:off x="793" y="2251"/>
              <a:ext cx="1546" cy="109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38603" name="Group 11"/>
          <p:cNvGrpSpPr>
            <a:grpSpLocks/>
          </p:cNvGrpSpPr>
          <p:nvPr/>
        </p:nvGrpSpPr>
        <p:grpSpPr bwMode="auto">
          <a:xfrm>
            <a:off x="1714500" y="3752850"/>
            <a:ext cx="6529388" cy="1819275"/>
            <a:chOff x="1080" y="2364"/>
            <a:chExt cx="4113" cy="1146"/>
          </a:xfrm>
        </p:grpSpPr>
        <p:sp>
          <p:nvSpPr>
            <p:cNvPr id="238604" name="AutoShape 12"/>
            <p:cNvSpPr>
              <a:spLocks noChangeArrowheads="1"/>
            </p:cNvSpPr>
            <p:nvPr/>
          </p:nvSpPr>
          <p:spPr bwMode="auto">
            <a:xfrm>
              <a:off x="2925" y="3132"/>
              <a:ext cx="2268" cy="378"/>
            </a:xfrm>
            <a:prstGeom prst="wedgeRectCallout">
              <a:avLst>
                <a:gd name="adj1" fmla="val -61949"/>
                <a:gd name="adj2" fmla="val -22301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Create a dummy record with a primary key as HIGH_KEY</a:t>
              </a:r>
            </a:p>
          </p:txBody>
        </p:sp>
        <p:sp>
          <p:nvSpPr>
            <p:cNvPr id="238605" name="Rectangle 13"/>
            <p:cNvSpPr>
              <a:spLocks noChangeArrowheads="1"/>
            </p:cNvSpPr>
            <p:nvPr/>
          </p:nvSpPr>
          <p:spPr bwMode="auto">
            <a:xfrm>
              <a:off x="1080" y="2364"/>
              <a:ext cx="2962" cy="11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38606" name="AutoShape 1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021388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38607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15213" y="6021388"/>
            <a:ext cx="457200" cy="381000"/>
          </a:xfrm>
          <a:prstGeom prst="actionButtonBackPrevious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40100" y="909638"/>
            <a:ext cx="2463800" cy="517525"/>
          </a:xfrm>
          <a:noFill/>
          <a:ln/>
        </p:spPr>
        <p:txBody>
          <a:bodyPr lIns="63588" tIns="25435" rIns="63588" bIns="25435"/>
          <a:lstStyle/>
          <a:p>
            <a:pPr defTabSz="914400"/>
            <a:r>
              <a:rPr lang="en-US"/>
              <a:t>File Update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615" tIns="44513" rIns="90615" bIns="44513"/>
          <a:lstStyle/>
          <a:p>
            <a:pPr defTabSz="914400"/>
            <a:r>
              <a:rPr lang="en-US"/>
              <a:t>master file</a:t>
            </a:r>
          </a:p>
          <a:p>
            <a:pPr defTabSz="914400"/>
            <a:r>
              <a:rPr lang="en-US"/>
              <a:t>transaction file</a:t>
            </a:r>
          </a:p>
          <a:p>
            <a:pPr marL="685800" lvl="1" indent="-228600" defTabSz="914400"/>
            <a:r>
              <a:rPr lang="en-US"/>
              <a:t>transactions</a:t>
            </a:r>
          </a:p>
          <a:p>
            <a:pPr defTabSz="914400"/>
            <a:r>
              <a:rPr lang="en-US"/>
              <a:t>updating</a:t>
            </a:r>
          </a:p>
          <a:p>
            <a:pPr marL="685800" lvl="1" indent="-228600" defTabSz="914400"/>
            <a:r>
              <a:rPr lang="en-US"/>
              <a:t>random processing</a:t>
            </a:r>
          </a:p>
          <a:p>
            <a:pPr marL="1143000" lvl="2" defTabSz="914400"/>
            <a:r>
              <a:rPr lang="en-US"/>
              <a:t>immediate</a:t>
            </a:r>
          </a:p>
          <a:p>
            <a:pPr marL="685800" lvl="1" indent="-228600" defTabSz="914400"/>
            <a:r>
              <a:rPr lang="en-US"/>
              <a:t>sequential processing</a:t>
            </a:r>
          </a:p>
          <a:p>
            <a:pPr marL="1143000" lvl="2" defTabSz="914400"/>
            <a:r>
              <a:rPr lang="en-US"/>
              <a:t>batch transactions</a:t>
            </a:r>
          </a:p>
          <a:p>
            <a:pPr marL="1143000" lvl="2" defTabSz="914400"/>
            <a:r>
              <a:rPr lang="en-US"/>
              <a:t>batch processing</a:t>
            </a:r>
          </a:p>
          <a:p>
            <a:pPr marL="1143000" lvl="2" defTabSz="914400"/>
            <a:r>
              <a:rPr lang="en-US"/>
              <a:t>new master file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16150" y="687388"/>
            <a:ext cx="4749800" cy="517525"/>
          </a:xfrm>
        </p:spPr>
        <p:txBody>
          <a:bodyPr/>
          <a:lstStyle/>
          <a:p>
            <a:pPr defTabSz="914400"/>
            <a:r>
              <a:rPr lang="en-US"/>
              <a:t>Sequential File Update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1603375"/>
            <a:ext cx="7172325" cy="4122738"/>
          </a:xfrm>
        </p:spPr>
        <p:txBody>
          <a:bodyPr/>
          <a:lstStyle/>
          <a:p>
            <a:pPr defTabSz="914400"/>
            <a:r>
              <a:rPr lang="en-US"/>
              <a:t>sequential processing</a:t>
            </a:r>
          </a:p>
          <a:p>
            <a:pPr defTabSz="914400"/>
            <a:r>
              <a:rPr lang="en-US"/>
              <a:t>batched transactions</a:t>
            </a:r>
          </a:p>
          <a:p>
            <a:pPr defTabSz="914400"/>
            <a:r>
              <a:rPr lang="en-US"/>
              <a:t>backups</a:t>
            </a:r>
          </a:p>
          <a:p>
            <a:pPr defTabSz="914400"/>
            <a:r>
              <a:rPr lang="en-US"/>
              <a:t>report generation</a:t>
            </a:r>
          </a:p>
          <a:p>
            <a:pPr defTabSz="914400"/>
            <a:r>
              <a:rPr lang="en-US"/>
              <a:t>key comparison</a:t>
            </a:r>
          </a:p>
          <a:p>
            <a:pPr marL="685800" lvl="1" indent="-228600" defTabSz="914400"/>
            <a:r>
              <a:rPr lang="en-US"/>
              <a:t>master &lt; trans</a:t>
            </a:r>
          </a:p>
          <a:p>
            <a:pPr marL="1143000" lvl="2" defTabSz="914400"/>
            <a:r>
              <a:rPr lang="en-US"/>
              <a:t>transaction applies to later master</a:t>
            </a:r>
          </a:p>
          <a:p>
            <a:pPr marL="685800" lvl="1" indent="-228600" defTabSz="914400"/>
            <a:r>
              <a:rPr lang="en-US"/>
              <a:t>master = trans</a:t>
            </a:r>
          </a:p>
          <a:p>
            <a:pPr marL="1143000" lvl="2" defTabSz="914400"/>
            <a:r>
              <a:rPr lang="en-US"/>
              <a:t>transaction applies to this master</a:t>
            </a:r>
          </a:p>
          <a:p>
            <a:pPr marL="685800" lvl="1" indent="-228600" defTabSz="914400"/>
            <a:r>
              <a:rPr lang="en-US"/>
              <a:t>master &gt; trans</a:t>
            </a:r>
          </a:p>
          <a:p>
            <a:pPr marL="1143000" lvl="2" defTabSz="914400"/>
            <a:r>
              <a:rPr lang="en-US"/>
              <a:t>must apply to earlier master</a:t>
            </a:r>
          </a:p>
          <a:p>
            <a:pPr marL="1143000" lvl="2" defTabSz="914400"/>
            <a:r>
              <a:rPr lang="en-US"/>
              <a:t>no master for transaction</a:t>
            </a:r>
          </a:p>
          <a:p>
            <a:pPr marL="1541463" lvl="3" indent="-169863" defTabSz="914400"/>
            <a:r>
              <a:rPr lang="en-US"/>
              <a:t>error</a:t>
            </a:r>
          </a:p>
          <a:p>
            <a:pPr marL="1541463" lvl="3" indent="-169863" defTabSz="914400"/>
            <a:r>
              <a:rPr lang="en-US"/>
              <a:t>add new record</a:t>
            </a:r>
          </a:p>
          <a:p>
            <a:pPr defTabSz="914400"/>
            <a:r>
              <a:rPr lang="en-US"/>
              <a:t>pattern</a:t>
            </a:r>
          </a:p>
        </p:txBody>
      </p:sp>
      <p:sp>
        <p:nvSpPr>
          <p:cNvPr id="24166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198120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1" tIns="45715" rIns="91431" bIns="45715" anchor="ctr"/>
          <a:lstStyle/>
          <a:p>
            <a:pPr algn="ctr" eaLnBrk="0" hangingPunct="0"/>
            <a:endParaRPr lang="en-CA" sz="2400">
              <a:latin typeface="Times New Roman" pitchFamily="18" charset="0"/>
            </a:endParaRPr>
          </a:p>
        </p:txBody>
      </p:sp>
      <p:sp>
        <p:nvSpPr>
          <p:cNvPr id="24166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36775" y="6259513"/>
            <a:ext cx="304800" cy="230187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2690" name="Object 2"/>
          <p:cNvGraphicFramePr>
            <a:graphicFrameLocks noChangeAspect="1"/>
          </p:cNvGraphicFramePr>
          <p:nvPr>
            <p:ph/>
          </p:nvPr>
        </p:nvGraphicFramePr>
        <p:xfrm>
          <a:off x="985838" y="1722438"/>
          <a:ext cx="7243762" cy="2490787"/>
        </p:xfrm>
        <a:graphic>
          <a:graphicData uri="http://schemas.openxmlformats.org/presentationml/2006/ole">
            <p:oleObj spid="_x0000_s242690" name="Document" r:id="rId3" imgW="5486400" imgH="1083240" progId="Word.Document.8">
              <p:embed/>
            </p:oleObj>
          </a:graphicData>
        </a:graphic>
      </p:graphicFrame>
      <p:sp>
        <p:nvSpPr>
          <p:cNvPr id="242691" name="AutoShape 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469313" y="62595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3714" name="Object 2"/>
          <p:cNvGraphicFramePr>
            <a:graphicFrameLocks noChangeAspect="1"/>
          </p:cNvGraphicFramePr>
          <p:nvPr>
            <p:ph/>
          </p:nvPr>
        </p:nvGraphicFramePr>
        <p:xfrm>
          <a:off x="985838" y="2011363"/>
          <a:ext cx="7472362" cy="2201862"/>
        </p:xfrm>
        <a:graphic>
          <a:graphicData uri="http://schemas.openxmlformats.org/presentationml/2006/ole">
            <p:oleObj spid="_x0000_s243714" name="Document" r:id="rId3" imgW="5486400" imgH="1083240" progId="Word.Document.8">
              <p:embed/>
            </p:oleObj>
          </a:graphicData>
        </a:graphic>
      </p:graphicFrame>
      <p:sp>
        <p:nvSpPr>
          <p:cNvPr id="243715" name="AutoShape 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469313" y="62595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4738" name="Object 2"/>
          <p:cNvGraphicFramePr>
            <a:graphicFrameLocks noChangeAspect="1"/>
          </p:cNvGraphicFramePr>
          <p:nvPr>
            <p:ph/>
          </p:nvPr>
        </p:nvGraphicFramePr>
        <p:xfrm>
          <a:off x="1981200" y="1204913"/>
          <a:ext cx="5486400" cy="4452937"/>
        </p:xfrm>
        <a:graphic>
          <a:graphicData uri="http://schemas.openxmlformats.org/presentationml/2006/ole">
            <p:oleObj spid="_x0000_s244738" name="Document" r:id="rId3" imgW="5487631" imgH="2463876" progId="Word.Document.8">
              <p:embed/>
            </p:oleObj>
          </a:graphicData>
        </a:graphic>
      </p:graphicFrame>
      <p:sp>
        <p:nvSpPr>
          <p:cNvPr id="244739" name="AutoShape 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469313" y="62595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44740" name="Group 4"/>
          <p:cNvGrpSpPr>
            <a:grpSpLocks/>
          </p:cNvGrpSpPr>
          <p:nvPr/>
        </p:nvGrpSpPr>
        <p:grpSpPr bwMode="auto">
          <a:xfrm>
            <a:off x="3581400" y="236538"/>
            <a:ext cx="3429000" cy="2125662"/>
            <a:chOff x="2256" y="149"/>
            <a:chExt cx="2160" cy="1339"/>
          </a:xfrm>
        </p:grpSpPr>
        <p:sp>
          <p:nvSpPr>
            <p:cNvPr id="244741" name="AutoShape 5"/>
            <p:cNvSpPr>
              <a:spLocks noChangeArrowheads="1"/>
            </p:cNvSpPr>
            <p:nvPr/>
          </p:nvSpPr>
          <p:spPr bwMode="auto">
            <a:xfrm>
              <a:off x="3120" y="149"/>
              <a:ext cx="1296" cy="308"/>
            </a:xfrm>
            <a:prstGeom prst="wedgeRectCallout">
              <a:avLst>
                <a:gd name="adj1" fmla="val -36495"/>
                <a:gd name="adj2" fmla="val 13116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1431" tIns="45715" rIns="91431" bIns="45715" anchor="ctr">
              <a:spAutoFit/>
            </a:bodyPr>
            <a:lstStyle/>
            <a:p>
              <a:r>
                <a:rPr lang="en-US" sz="1400"/>
                <a:t>Must already be in primary key order</a:t>
              </a:r>
            </a:p>
          </p:txBody>
        </p:sp>
        <p:sp>
          <p:nvSpPr>
            <p:cNvPr id="244742" name="Rectangle 6"/>
            <p:cNvSpPr>
              <a:spLocks noChangeArrowheads="1"/>
            </p:cNvSpPr>
            <p:nvPr/>
          </p:nvSpPr>
          <p:spPr bwMode="auto">
            <a:xfrm>
              <a:off x="2256" y="720"/>
              <a:ext cx="1248" cy="768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44743" name="Group 7"/>
          <p:cNvGrpSpPr>
            <a:grpSpLocks/>
          </p:cNvGrpSpPr>
          <p:nvPr/>
        </p:nvGrpSpPr>
        <p:grpSpPr bwMode="auto">
          <a:xfrm>
            <a:off x="228600" y="3600450"/>
            <a:ext cx="5105400" cy="1047750"/>
            <a:chOff x="144" y="2268"/>
            <a:chExt cx="3216" cy="660"/>
          </a:xfrm>
        </p:grpSpPr>
        <p:sp>
          <p:nvSpPr>
            <p:cNvPr id="244744" name="AutoShape 8"/>
            <p:cNvSpPr>
              <a:spLocks noChangeArrowheads="1"/>
            </p:cNvSpPr>
            <p:nvPr/>
          </p:nvSpPr>
          <p:spPr bwMode="auto">
            <a:xfrm>
              <a:off x="144" y="2268"/>
              <a:ext cx="1440" cy="429"/>
            </a:xfrm>
            <a:prstGeom prst="wedgeRectCallout">
              <a:avLst>
                <a:gd name="adj1" fmla="val 105278"/>
                <a:gd name="adj2" fmla="val 1619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1431" tIns="45715" rIns="91431" bIns="45715" anchor="ctr">
              <a:spAutoFit/>
            </a:bodyPr>
            <a:lstStyle/>
            <a:p>
              <a:r>
                <a:rPr lang="en-US" sz="1400"/>
                <a:t>Result file is the Union of File 1 &amp; 2, Ordered by primary key.</a:t>
              </a:r>
            </a:p>
          </p:txBody>
        </p:sp>
        <p:sp>
          <p:nvSpPr>
            <p:cNvPr id="244745" name="Rectangle 9"/>
            <p:cNvSpPr>
              <a:spLocks noChangeArrowheads="1"/>
            </p:cNvSpPr>
            <p:nvPr/>
          </p:nvSpPr>
          <p:spPr bwMode="auto">
            <a:xfrm>
              <a:off x="2400" y="2304"/>
              <a:ext cx="960" cy="62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4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635375" y="909638"/>
            <a:ext cx="1873250" cy="517525"/>
          </a:xfrm>
        </p:spPr>
        <p:txBody>
          <a:bodyPr/>
          <a:lstStyle/>
          <a:p>
            <a:pPr defTabSz="914400"/>
            <a:r>
              <a:rPr lang="en-US"/>
              <a:t>Methods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>
              <a:lnSpc>
                <a:spcPct val="80000"/>
              </a:lnSpc>
            </a:pPr>
            <a:r>
              <a:rPr lang="en-US"/>
              <a:t>Method calls </a:t>
            </a:r>
          </a:p>
          <a:p>
            <a:pPr marL="685800" lvl="1" indent="-228600" defTabSz="914400">
              <a:lnSpc>
                <a:spcPct val="80000"/>
              </a:lnSpc>
            </a:pPr>
            <a:r>
              <a:rPr lang="en-US"/>
              <a:t>local</a:t>
            </a:r>
          </a:p>
          <a:p>
            <a:pPr marL="1143000" lvl="2" defTabSz="914400">
              <a:lnSpc>
                <a:spcPct val="80000"/>
              </a:lnSpc>
            </a:pPr>
            <a:r>
              <a:rPr lang="en-US" i="1">
                <a:latin typeface="Courier New" pitchFamily="49" charset="0"/>
              </a:rPr>
              <a:t>methodname</a:t>
            </a:r>
            <a:r>
              <a:rPr lang="en-US">
                <a:latin typeface="Courier New" pitchFamily="49" charset="0"/>
              </a:rPr>
              <a:t> ( </a:t>
            </a:r>
            <a:r>
              <a:rPr lang="en-US" i="1">
                <a:latin typeface="Courier New" pitchFamily="49" charset="0"/>
              </a:rPr>
              <a:t>paramlist</a:t>
            </a:r>
            <a:r>
              <a:rPr lang="en-US">
                <a:latin typeface="Courier New" pitchFamily="49" charset="0"/>
              </a:rPr>
              <a:t> )</a:t>
            </a:r>
            <a:endParaRPr lang="en-US"/>
          </a:p>
          <a:p>
            <a:pPr marL="685800" lvl="1" indent="-228600" defTabSz="914400">
              <a:lnSpc>
                <a:spcPct val="80000"/>
              </a:lnSpc>
            </a:pPr>
            <a:r>
              <a:rPr lang="en-US"/>
              <a:t>of another object</a:t>
            </a:r>
          </a:p>
          <a:p>
            <a:pPr marL="1143000" lvl="2" defTabSz="914400">
              <a:lnSpc>
                <a:spcPct val="80000"/>
              </a:lnSpc>
            </a:pPr>
            <a:r>
              <a:rPr lang="en-US" i="1">
                <a:latin typeface="Courier New" pitchFamily="49" charset="0"/>
              </a:rPr>
              <a:t>object</a:t>
            </a:r>
            <a:r>
              <a:rPr lang="en-US">
                <a:latin typeface="Courier New" pitchFamily="49" charset="0"/>
              </a:rPr>
              <a:t> . </a:t>
            </a:r>
            <a:r>
              <a:rPr lang="en-US" i="1">
                <a:latin typeface="Courier New" pitchFamily="49" charset="0"/>
              </a:rPr>
              <a:t>methodname</a:t>
            </a:r>
            <a:r>
              <a:rPr lang="en-US">
                <a:latin typeface="Courier New" pitchFamily="49" charset="0"/>
              </a:rPr>
              <a:t> ( </a:t>
            </a:r>
            <a:r>
              <a:rPr lang="en-US" i="1">
                <a:latin typeface="Courier New" pitchFamily="49" charset="0"/>
              </a:rPr>
              <a:t>paramlist</a:t>
            </a:r>
            <a:r>
              <a:rPr lang="en-US">
                <a:latin typeface="Courier New" pitchFamily="49" charset="0"/>
              </a:rPr>
              <a:t> )</a:t>
            </a:r>
            <a:endParaRPr lang="en-US"/>
          </a:p>
          <a:p>
            <a:pPr marL="685800" lvl="1" indent="-228600" defTabSz="914400">
              <a:lnSpc>
                <a:spcPct val="80000"/>
              </a:lnSpc>
            </a:pPr>
            <a:r>
              <a:rPr lang="en-US">
                <a:latin typeface="Courier New" pitchFamily="49" charset="0"/>
              </a:rPr>
              <a:t>this . </a:t>
            </a:r>
            <a:r>
              <a:rPr lang="en-US" i="1">
                <a:latin typeface="Courier New" pitchFamily="49" charset="0"/>
              </a:rPr>
              <a:t>methodname</a:t>
            </a:r>
            <a:r>
              <a:rPr lang="en-US">
                <a:latin typeface="Courier New" pitchFamily="49" charset="0"/>
              </a:rPr>
              <a:t> ( </a:t>
            </a:r>
            <a:r>
              <a:rPr lang="en-US" i="1">
                <a:latin typeface="Courier New" pitchFamily="49" charset="0"/>
              </a:rPr>
              <a:t>paramlist</a:t>
            </a:r>
            <a:r>
              <a:rPr lang="en-US">
                <a:latin typeface="Courier New" pitchFamily="49" charset="0"/>
              </a:rPr>
              <a:t> )</a:t>
            </a:r>
          </a:p>
          <a:p>
            <a:pPr defTabSz="914400">
              <a:lnSpc>
                <a:spcPct val="80000"/>
              </a:lnSpc>
            </a:pPr>
            <a:r>
              <a:rPr lang="en-US"/>
              <a:t>Behaviour depends on state</a:t>
            </a:r>
          </a:p>
          <a:p>
            <a:pPr marL="685800" lvl="1" indent="-228600" defTabSz="914400">
              <a:lnSpc>
                <a:spcPct val="80000"/>
              </a:lnSpc>
            </a:pPr>
            <a:r>
              <a:rPr lang="en-US"/>
              <a:t>e.g. effect of </a:t>
            </a:r>
            <a:r>
              <a:rPr lang="en-US">
                <a:latin typeface="Courier New" pitchFamily="49" charset="0"/>
              </a:rPr>
              <a:t>forward</a:t>
            </a:r>
            <a:r>
              <a:rPr lang="en-US"/>
              <a:t> depends on pen state and direction</a:t>
            </a:r>
          </a:p>
          <a:p>
            <a:pPr marL="685800" lvl="1" indent="-228600" defTabSz="914400">
              <a:lnSpc>
                <a:spcPct val="80000"/>
              </a:lnSpc>
            </a:pPr>
            <a:r>
              <a:rPr lang="en-US"/>
              <a:t>methods refer to instance variables</a:t>
            </a:r>
          </a:p>
          <a:p>
            <a:pPr marL="1143000" lvl="2" defTabSz="914400">
              <a:lnSpc>
                <a:spcPct val="80000"/>
              </a:lnSpc>
            </a:pPr>
            <a:r>
              <a:rPr lang="en-US"/>
              <a:t>can base actions on values of instance variables</a:t>
            </a:r>
          </a:p>
          <a:p>
            <a:pPr marL="1541463" lvl="3" indent="-169863" defTabSz="914400">
              <a:lnSpc>
                <a:spcPct val="80000"/>
              </a:lnSpc>
            </a:pPr>
            <a:r>
              <a:rPr lang="en-US"/>
              <a:t>loops, decisions</a:t>
            </a:r>
          </a:p>
          <a:p>
            <a:pPr defTabSz="914400">
              <a:lnSpc>
                <a:spcPct val="80000"/>
              </a:lnSpc>
            </a:pPr>
            <a:r>
              <a:rPr lang="en-US"/>
              <a:t>Role of constructor</a:t>
            </a:r>
          </a:p>
          <a:p>
            <a:pPr marL="685800" lvl="1" indent="-228600" defTabSz="914400">
              <a:lnSpc>
                <a:spcPct val="80000"/>
              </a:lnSpc>
            </a:pPr>
            <a:r>
              <a:rPr lang="en-US"/>
              <a:t>well-defined initial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62" name="Object 2"/>
          <p:cNvGraphicFramePr>
            <a:graphicFrameLocks noChangeAspect="1"/>
          </p:cNvGraphicFramePr>
          <p:nvPr>
            <p:ph/>
          </p:nvPr>
        </p:nvGraphicFramePr>
        <p:xfrm>
          <a:off x="839788" y="1343025"/>
          <a:ext cx="7845425" cy="5129213"/>
        </p:xfrm>
        <a:graphic>
          <a:graphicData uri="http://schemas.openxmlformats.org/presentationml/2006/ole">
            <p:oleObj spid="_x0000_s245762" name="Document" r:id="rId3" imgW="5487631" imgH="3587358" progId="Word.Document.8">
              <p:embed/>
            </p:oleObj>
          </a:graphicData>
        </a:graphic>
      </p:graphicFrame>
      <p:sp>
        <p:nvSpPr>
          <p:cNvPr id="245763" name="AutoShape 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469313" y="62595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4576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197100" y="228600"/>
            <a:ext cx="4546600" cy="517525"/>
          </a:xfrm>
        </p:spPr>
        <p:txBody>
          <a:bodyPr/>
          <a:lstStyle/>
          <a:p>
            <a:r>
              <a:rPr lang="en-US"/>
              <a:t>Basic Merge Program</a:t>
            </a:r>
          </a:p>
        </p:txBody>
      </p:sp>
      <p:grpSp>
        <p:nvGrpSpPr>
          <p:cNvPr id="245765" name="Group 5"/>
          <p:cNvGrpSpPr>
            <a:grpSpLocks/>
          </p:cNvGrpSpPr>
          <p:nvPr/>
        </p:nvGrpSpPr>
        <p:grpSpPr bwMode="auto">
          <a:xfrm>
            <a:off x="1447800" y="685800"/>
            <a:ext cx="7010400" cy="1219200"/>
            <a:chOff x="912" y="432"/>
            <a:chExt cx="4416" cy="768"/>
          </a:xfrm>
        </p:grpSpPr>
        <p:sp>
          <p:nvSpPr>
            <p:cNvPr id="245766" name="AutoShape 6"/>
            <p:cNvSpPr>
              <a:spLocks noChangeArrowheads="1"/>
            </p:cNvSpPr>
            <p:nvPr/>
          </p:nvSpPr>
          <p:spPr bwMode="auto">
            <a:xfrm>
              <a:off x="4032" y="432"/>
              <a:ext cx="1296" cy="429"/>
            </a:xfrm>
            <a:prstGeom prst="wedgeRectCallout">
              <a:avLst>
                <a:gd name="adj1" fmla="val -76389"/>
                <a:gd name="adj2" fmla="val 6305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1431" tIns="45715" rIns="91431" bIns="45715" anchor="ctr">
              <a:spAutoFit/>
            </a:bodyPr>
            <a:lstStyle/>
            <a:p>
              <a:r>
                <a:rPr lang="en-US" sz="1400"/>
                <a:t>Read initial records from each file. Initialization.</a:t>
              </a:r>
            </a:p>
          </p:txBody>
        </p:sp>
        <p:sp>
          <p:nvSpPr>
            <p:cNvPr id="245767" name="Rectangle 7"/>
            <p:cNvSpPr>
              <a:spLocks noChangeArrowheads="1"/>
            </p:cNvSpPr>
            <p:nvPr/>
          </p:nvSpPr>
          <p:spPr bwMode="auto">
            <a:xfrm>
              <a:off x="912" y="912"/>
              <a:ext cx="3408" cy="288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45768" name="Group 8"/>
          <p:cNvGrpSpPr>
            <a:grpSpLocks/>
          </p:cNvGrpSpPr>
          <p:nvPr/>
        </p:nvGrpSpPr>
        <p:grpSpPr bwMode="auto">
          <a:xfrm>
            <a:off x="457200" y="838200"/>
            <a:ext cx="4876800" cy="1371600"/>
            <a:chOff x="288" y="528"/>
            <a:chExt cx="3072" cy="864"/>
          </a:xfrm>
        </p:grpSpPr>
        <p:sp>
          <p:nvSpPr>
            <p:cNvPr id="245769" name="AutoShape 9"/>
            <p:cNvSpPr>
              <a:spLocks noChangeArrowheads="1"/>
            </p:cNvSpPr>
            <p:nvPr/>
          </p:nvSpPr>
          <p:spPr bwMode="auto">
            <a:xfrm>
              <a:off x="288" y="528"/>
              <a:ext cx="1296" cy="429"/>
            </a:xfrm>
            <a:prstGeom prst="wedgeRectCallout">
              <a:avLst>
                <a:gd name="adj1" fmla="val 47995"/>
                <a:gd name="adj2" fmla="val 13018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1431" tIns="45715" rIns="91431" bIns="45715" anchor="ctr">
              <a:spAutoFit/>
            </a:bodyPr>
            <a:lstStyle/>
            <a:p>
              <a:r>
                <a:rPr lang="en-US" sz="1400"/>
                <a:t>General case were each input file still has data. So loop</a:t>
              </a:r>
            </a:p>
          </p:txBody>
        </p:sp>
        <p:sp>
          <p:nvSpPr>
            <p:cNvPr id="245770" name="Rectangle 10"/>
            <p:cNvSpPr>
              <a:spLocks noChangeArrowheads="1"/>
            </p:cNvSpPr>
            <p:nvPr/>
          </p:nvSpPr>
          <p:spPr bwMode="auto">
            <a:xfrm>
              <a:off x="1564" y="1245"/>
              <a:ext cx="1796" cy="147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45771" name="Group 11"/>
          <p:cNvGrpSpPr>
            <a:grpSpLocks/>
          </p:cNvGrpSpPr>
          <p:nvPr/>
        </p:nvGrpSpPr>
        <p:grpSpPr bwMode="auto">
          <a:xfrm>
            <a:off x="1905000" y="2209800"/>
            <a:ext cx="6705600" cy="1939925"/>
            <a:chOff x="1200" y="1392"/>
            <a:chExt cx="4224" cy="1222"/>
          </a:xfrm>
        </p:grpSpPr>
        <p:sp>
          <p:nvSpPr>
            <p:cNvPr id="245772" name="AutoShape 12"/>
            <p:cNvSpPr>
              <a:spLocks noChangeArrowheads="1"/>
            </p:cNvSpPr>
            <p:nvPr/>
          </p:nvSpPr>
          <p:spPr bwMode="auto">
            <a:xfrm>
              <a:off x="4128" y="2064"/>
              <a:ext cx="1296" cy="550"/>
            </a:xfrm>
            <a:prstGeom prst="wedgeRectCallout">
              <a:avLst>
                <a:gd name="adj1" fmla="val 19292"/>
                <a:gd name="adj2" fmla="val -14618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1431" tIns="45715" rIns="91431" bIns="45715" anchor="ctr">
              <a:spAutoFit/>
            </a:bodyPr>
            <a:lstStyle/>
            <a:p>
              <a:r>
                <a:rPr lang="en-US" sz="1400"/>
                <a:t>We can have 2 cases, Record 1 is &lt; then Record 2, OR R1 &gt;= R2</a:t>
              </a:r>
            </a:p>
          </p:txBody>
        </p:sp>
        <p:sp>
          <p:nvSpPr>
            <p:cNvPr id="245773" name="Rectangle 13"/>
            <p:cNvSpPr>
              <a:spLocks noChangeArrowheads="1"/>
            </p:cNvSpPr>
            <p:nvPr/>
          </p:nvSpPr>
          <p:spPr bwMode="auto">
            <a:xfrm>
              <a:off x="1248" y="1392"/>
              <a:ext cx="4128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45774" name="Rectangle 14"/>
            <p:cNvSpPr>
              <a:spLocks noChangeArrowheads="1"/>
            </p:cNvSpPr>
            <p:nvPr/>
          </p:nvSpPr>
          <p:spPr bwMode="auto">
            <a:xfrm>
              <a:off x="1200" y="2160"/>
              <a:ext cx="720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45775" name="Line 15"/>
            <p:cNvSpPr>
              <a:spLocks noChangeShapeType="1"/>
            </p:cNvSpPr>
            <p:nvPr/>
          </p:nvSpPr>
          <p:spPr bwMode="auto">
            <a:xfrm flipH="1">
              <a:off x="1968" y="2160"/>
              <a:ext cx="2160" cy="4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45776" name="Group 16"/>
          <p:cNvGrpSpPr>
            <a:grpSpLocks/>
          </p:cNvGrpSpPr>
          <p:nvPr/>
        </p:nvGrpSpPr>
        <p:grpSpPr bwMode="auto">
          <a:xfrm>
            <a:off x="2438400" y="1828800"/>
            <a:ext cx="6172200" cy="1066800"/>
            <a:chOff x="1536" y="1152"/>
            <a:chExt cx="3888" cy="672"/>
          </a:xfrm>
        </p:grpSpPr>
        <p:sp>
          <p:nvSpPr>
            <p:cNvPr id="245777" name="AutoShape 17"/>
            <p:cNvSpPr>
              <a:spLocks noChangeArrowheads="1"/>
            </p:cNvSpPr>
            <p:nvPr/>
          </p:nvSpPr>
          <p:spPr bwMode="auto">
            <a:xfrm>
              <a:off x="4128" y="1152"/>
              <a:ext cx="1296" cy="550"/>
            </a:xfrm>
            <a:prstGeom prst="wedgeRectCallout">
              <a:avLst>
                <a:gd name="adj1" fmla="val -78241"/>
                <a:gd name="adj2" fmla="val 540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1431" tIns="45715" rIns="91431" bIns="45715" anchor="ctr">
              <a:spAutoFit/>
            </a:bodyPr>
            <a:lstStyle/>
            <a:p>
              <a:r>
                <a:rPr lang="en-US" sz="1400"/>
                <a:t>Which ever is the case, that record is written to the output file. Lets say R1 &lt; R2</a:t>
              </a:r>
            </a:p>
          </p:txBody>
        </p:sp>
        <p:sp>
          <p:nvSpPr>
            <p:cNvPr id="245778" name="Rectangle 18"/>
            <p:cNvSpPr>
              <a:spLocks noChangeArrowheads="1"/>
            </p:cNvSpPr>
            <p:nvPr/>
          </p:nvSpPr>
          <p:spPr bwMode="auto">
            <a:xfrm>
              <a:off x="1536" y="1680"/>
              <a:ext cx="2208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45779" name="Group 19"/>
          <p:cNvGrpSpPr>
            <a:grpSpLocks/>
          </p:cNvGrpSpPr>
          <p:nvPr/>
        </p:nvGrpSpPr>
        <p:grpSpPr bwMode="auto">
          <a:xfrm>
            <a:off x="228600" y="2057400"/>
            <a:ext cx="7162800" cy="1143000"/>
            <a:chOff x="144" y="1296"/>
            <a:chExt cx="4512" cy="720"/>
          </a:xfrm>
        </p:grpSpPr>
        <p:sp>
          <p:nvSpPr>
            <p:cNvPr id="245780" name="AutoShape 20"/>
            <p:cNvSpPr>
              <a:spLocks noChangeArrowheads="1"/>
            </p:cNvSpPr>
            <p:nvPr/>
          </p:nvSpPr>
          <p:spPr bwMode="auto">
            <a:xfrm>
              <a:off x="144" y="1296"/>
              <a:ext cx="1296" cy="550"/>
            </a:xfrm>
            <a:prstGeom prst="wedgeRectCallout">
              <a:avLst>
                <a:gd name="adj1" fmla="val 57792"/>
                <a:gd name="adj2" fmla="val 7418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1431" tIns="45715" rIns="91431" bIns="45715" anchor="ctr">
              <a:spAutoFit/>
            </a:bodyPr>
            <a:lstStyle/>
            <a:p>
              <a:r>
                <a:rPr lang="en-US" sz="1400"/>
                <a:t>We must now read a new record 1 from file 1 to replace the one just written.</a:t>
              </a:r>
            </a:p>
          </p:txBody>
        </p:sp>
        <p:sp>
          <p:nvSpPr>
            <p:cNvPr id="245781" name="Rectangle 21"/>
            <p:cNvSpPr>
              <a:spLocks noChangeArrowheads="1"/>
            </p:cNvSpPr>
            <p:nvPr/>
          </p:nvSpPr>
          <p:spPr bwMode="auto">
            <a:xfrm>
              <a:off x="1536" y="1872"/>
              <a:ext cx="3120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45782" name="Group 22"/>
          <p:cNvGrpSpPr>
            <a:grpSpLocks/>
          </p:cNvGrpSpPr>
          <p:nvPr/>
        </p:nvGrpSpPr>
        <p:grpSpPr bwMode="auto">
          <a:xfrm>
            <a:off x="381000" y="3432175"/>
            <a:ext cx="7162800" cy="2740025"/>
            <a:chOff x="240" y="2162"/>
            <a:chExt cx="4512" cy="1726"/>
          </a:xfrm>
        </p:grpSpPr>
        <p:sp>
          <p:nvSpPr>
            <p:cNvPr id="245783" name="AutoShape 23"/>
            <p:cNvSpPr>
              <a:spLocks noChangeArrowheads="1"/>
            </p:cNvSpPr>
            <p:nvPr/>
          </p:nvSpPr>
          <p:spPr bwMode="auto">
            <a:xfrm>
              <a:off x="240" y="2162"/>
              <a:ext cx="3216" cy="429"/>
            </a:xfrm>
            <a:prstGeom prst="wedgeRectCallout">
              <a:avLst>
                <a:gd name="adj1" fmla="val 10042"/>
                <a:gd name="adj2" fmla="val 12692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1431" tIns="45715" rIns="91431" bIns="45715" anchor="ctr">
              <a:spAutoFit/>
            </a:bodyPr>
            <a:lstStyle/>
            <a:p>
              <a:r>
                <a:rPr lang="en-US" sz="1400"/>
                <a:t>If we exhaust 1 file the remaining file must have key values greater or equal to. We know these are ordered, so we copy them across.</a:t>
              </a:r>
            </a:p>
          </p:txBody>
        </p:sp>
        <p:sp>
          <p:nvSpPr>
            <p:cNvPr id="245784" name="Rectangle 24"/>
            <p:cNvSpPr>
              <a:spLocks noChangeArrowheads="1"/>
            </p:cNvSpPr>
            <p:nvPr/>
          </p:nvSpPr>
          <p:spPr bwMode="auto">
            <a:xfrm>
              <a:off x="912" y="2928"/>
              <a:ext cx="3840" cy="96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786" name="Object 2"/>
          <p:cNvGraphicFramePr>
            <a:graphicFrameLocks noChangeAspect="1"/>
          </p:cNvGraphicFramePr>
          <p:nvPr>
            <p:ph/>
          </p:nvPr>
        </p:nvGraphicFramePr>
        <p:xfrm>
          <a:off x="1016000" y="2144713"/>
          <a:ext cx="7280275" cy="3511550"/>
        </p:xfrm>
        <a:graphic>
          <a:graphicData uri="http://schemas.openxmlformats.org/presentationml/2006/ole">
            <p:oleObj spid="_x0000_s246786" name="Document" r:id="rId3" imgW="5648400" imgH="2724480" progId="Word.Document.8">
              <p:embed/>
            </p:oleObj>
          </a:graphicData>
        </a:graphic>
      </p:graphicFrame>
      <p:sp>
        <p:nvSpPr>
          <p:cNvPr id="246787" name="AutoShape 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469313" y="62595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467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447800" y="381000"/>
            <a:ext cx="6527800" cy="517525"/>
          </a:xfrm>
        </p:spPr>
        <p:txBody>
          <a:bodyPr/>
          <a:lstStyle/>
          <a:p>
            <a:r>
              <a:rPr lang="en-US"/>
              <a:t>Merge Program using Sentinels</a:t>
            </a:r>
          </a:p>
        </p:txBody>
      </p:sp>
      <p:grpSp>
        <p:nvGrpSpPr>
          <p:cNvPr id="246789" name="Group 5"/>
          <p:cNvGrpSpPr>
            <a:grpSpLocks/>
          </p:cNvGrpSpPr>
          <p:nvPr/>
        </p:nvGrpSpPr>
        <p:grpSpPr bwMode="auto">
          <a:xfrm>
            <a:off x="2514600" y="1106488"/>
            <a:ext cx="5867400" cy="1789112"/>
            <a:chOff x="1584" y="697"/>
            <a:chExt cx="3696" cy="1127"/>
          </a:xfrm>
        </p:grpSpPr>
        <p:sp>
          <p:nvSpPr>
            <p:cNvPr id="246790" name="AutoShape 6"/>
            <p:cNvSpPr>
              <a:spLocks noChangeArrowheads="1"/>
            </p:cNvSpPr>
            <p:nvPr/>
          </p:nvSpPr>
          <p:spPr bwMode="auto">
            <a:xfrm>
              <a:off x="2640" y="697"/>
              <a:ext cx="2640" cy="308"/>
            </a:xfrm>
            <a:prstGeom prst="wedgeRectCallout">
              <a:avLst>
                <a:gd name="adj1" fmla="val 4810"/>
                <a:gd name="adj2" fmla="val 26201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1431" tIns="45715" rIns="91431" bIns="45715" anchor="ctr">
              <a:spAutoFit/>
            </a:bodyPr>
            <a:lstStyle/>
            <a:p>
              <a:r>
                <a:rPr lang="en-US" sz="1400"/>
                <a:t>We do not check for EOF, only that not all streams are returning a sentinel value</a:t>
              </a:r>
            </a:p>
          </p:txBody>
        </p:sp>
        <p:sp>
          <p:nvSpPr>
            <p:cNvPr id="246791" name="Rectangle 7"/>
            <p:cNvSpPr>
              <a:spLocks noChangeArrowheads="1"/>
            </p:cNvSpPr>
            <p:nvPr/>
          </p:nvSpPr>
          <p:spPr bwMode="auto">
            <a:xfrm>
              <a:off x="1584" y="1680"/>
              <a:ext cx="3072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46792" name="AutoShape 8"/>
          <p:cNvSpPr>
            <a:spLocks noChangeArrowheads="1"/>
          </p:cNvSpPr>
          <p:nvPr/>
        </p:nvSpPr>
        <p:spPr bwMode="auto">
          <a:xfrm>
            <a:off x="2362200" y="5449888"/>
            <a:ext cx="4114800" cy="681037"/>
          </a:xfrm>
          <a:prstGeom prst="wedgeRectCallout">
            <a:avLst>
              <a:gd name="adj1" fmla="val 35764"/>
              <a:gd name="adj2" fmla="val -14569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1" tIns="45715" rIns="91431" bIns="45715" anchor="ctr">
            <a:spAutoFit/>
          </a:bodyPr>
          <a:lstStyle/>
          <a:p>
            <a:r>
              <a:rPr lang="en-US" sz="1400"/>
              <a:t>When all streams (files) are returning a sentinel then we know all data has been processed. </a:t>
            </a:r>
          </a:p>
        </p:txBody>
      </p:sp>
      <p:sp>
        <p:nvSpPr>
          <p:cNvPr id="246793" name="AutoShape 9"/>
          <p:cNvSpPr>
            <a:spLocks noChangeArrowheads="1"/>
          </p:cNvSpPr>
          <p:nvPr/>
        </p:nvSpPr>
        <p:spPr bwMode="auto">
          <a:xfrm>
            <a:off x="3276600" y="5638800"/>
            <a:ext cx="3048000" cy="488950"/>
          </a:xfrm>
          <a:prstGeom prst="wedgeRectCallout">
            <a:avLst>
              <a:gd name="adj1" fmla="val -28593"/>
              <a:gd name="adj2" fmla="val -18181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1" tIns="45715" rIns="91431" bIns="45715" anchor="ctr">
            <a:spAutoFit/>
          </a:bodyPr>
          <a:lstStyle/>
          <a:p>
            <a:r>
              <a:rPr lang="en-US" sz="1400"/>
              <a:t>No need to deal with special cases, since there are none.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6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6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92" grpId="0" animBg="1" autoUpdateAnimBg="0"/>
      <p:bldP spid="246793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7810" name="Object 2"/>
          <p:cNvGraphicFramePr>
            <a:graphicFrameLocks noChangeAspect="1"/>
          </p:cNvGraphicFramePr>
          <p:nvPr>
            <p:ph/>
          </p:nvPr>
        </p:nvGraphicFramePr>
        <p:xfrm>
          <a:off x="1219200" y="685800"/>
          <a:ext cx="6553200" cy="5359400"/>
        </p:xfrm>
        <a:graphic>
          <a:graphicData uri="http://schemas.openxmlformats.org/presentationml/2006/ole">
            <p:oleObj spid="_x0000_s247810" name="Document" r:id="rId3" imgW="5487631" imgH="2597555" progId="Word.Document.8">
              <p:embed/>
            </p:oleObj>
          </a:graphicData>
        </a:graphic>
      </p:graphicFrame>
      <p:sp>
        <p:nvSpPr>
          <p:cNvPr id="247811" name="AutoShape 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469313" y="62595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8834" name="Object 2"/>
          <p:cNvGraphicFramePr>
            <a:graphicFrameLocks noChangeAspect="1"/>
          </p:cNvGraphicFramePr>
          <p:nvPr>
            <p:ph/>
          </p:nvPr>
        </p:nvGraphicFramePr>
        <p:xfrm>
          <a:off x="1006475" y="1771650"/>
          <a:ext cx="7188200" cy="4179888"/>
        </p:xfrm>
        <a:graphic>
          <a:graphicData uri="http://schemas.openxmlformats.org/presentationml/2006/ole">
            <p:oleObj spid="_x0000_s248834" name="Document" r:id="rId3" imgW="5574600" imgH="3241080" progId="Word.Document.8">
              <p:embed/>
            </p:oleObj>
          </a:graphicData>
        </a:graphic>
      </p:graphicFrame>
      <p:sp>
        <p:nvSpPr>
          <p:cNvPr id="248835" name="AutoShape 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469313" y="62595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2819400"/>
            <a:ext cx="2667000" cy="609600"/>
          </a:xfrm>
        </p:spPr>
        <p:txBody>
          <a:bodyPr wrap="square" lIns="91557" tIns="45781" rIns="91557" bIns="45781"/>
          <a:lstStyle/>
          <a:p>
            <a:r>
              <a:rPr lang="en-US"/>
              <a:t>The End</a:t>
            </a:r>
          </a:p>
        </p:txBody>
      </p:sp>
      <p:sp>
        <p:nvSpPr>
          <p:cNvPr id="48131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088313" y="5878513"/>
            <a:ext cx="611187" cy="4572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909638"/>
            <a:ext cx="5791200" cy="517525"/>
          </a:xfrm>
        </p:spPr>
        <p:txBody>
          <a:bodyPr/>
          <a:lstStyle/>
          <a:p>
            <a:r>
              <a:rPr lang="en-US"/>
              <a:t>Case Study: Payroll System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Problem</a:t>
            </a:r>
          </a:p>
          <a:p>
            <a:pPr lvl="1"/>
            <a:r>
              <a:rPr lang="en-US"/>
              <a:t>Payroll report based on multiple binary data files</a:t>
            </a:r>
          </a:p>
          <a:p>
            <a:r>
              <a:rPr lang="en-US"/>
              <a:t>Analysis &amp; design</a:t>
            </a:r>
          </a:p>
          <a:p>
            <a:pPr lvl="1"/>
            <a:r>
              <a:rPr lang="en-US"/>
              <a:t>entities</a:t>
            </a:r>
          </a:p>
          <a:p>
            <a:pPr lvl="2"/>
            <a:r>
              <a:rPr lang="en-US"/>
              <a:t>items (Employees)</a:t>
            </a:r>
          </a:p>
          <a:p>
            <a:pPr lvl="3"/>
            <a:r>
              <a:rPr lang="en-US"/>
              <a:t>details about item</a:t>
            </a:r>
          </a:p>
          <a:p>
            <a:pPr lvl="2"/>
            <a:r>
              <a:rPr lang="en-US"/>
              <a:t>Payroll report generator</a:t>
            </a:r>
          </a:p>
          <a:p>
            <a:pPr lvl="3"/>
            <a:r>
              <a:rPr lang="en-US"/>
              <a:t>process for generating report</a:t>
            </a:r>
          </a:p>
          <a:p>
            <a:pPr lvl="2"/>
            <a:r>
              <a:rPr lang="en-US"/>
              <a:t>Merge algorithm</a:t>
            </a:r>
          </a:p>
          <a:p>
            <a:pPr lvl="3"/>
            <a:r>
              <a:rPr lang="en-US"/>
              <a:t>Combine 2 binary data files into one.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62263" y="909638"/>
            <a:ext cx="3429000" cy="517525"/>
          </a:xfrm>
        </p:spPr>
        <p:txBody>
          <a:bodyPr/>
          <a:lstStyle/>
          <a:p>
            <a:r>
              <a:rPr lang="en-US"/>
              <a:t>Employee Class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Class</a:t>
            </a:r>
          </a:p>
          <a:p>
            <a:pPr lvl="1"/>
            <a:r>
              <a:rPr lang="en-US"/>
              <a:t>not a main class</a:t>
            </a:r>
          </a:p>
          <a:p>
            <a:pPr lvl="2"/>
            <a:r>
              <a:rPr lang="en-US"/>
              <a:t>no method </a:t>
            </a:r>
            <a:r>
              <a:rPr lang="en-US">
                <a:latin typeface="Courier New" pitchFamily="49" charset="0"/>
              </a:rPr>
              <a:t>main</a:t>
            </a:r>
          </a:p>
          <a:p>
            <a:r>
              <a:rPr lang="en-US"/>
              <a:t>Execution</a:t>
            </a:r>
          </a:p>
          <a:p>
            <a:pPr lvl="1"/>
            <a:r>
              <a:rPr lang="en-US"/>
              <a:t>only when methods (constructor) called</a:t>
            </a:r>
          </a:p>
          <a:p>
            <a:r>
              <a:rPr lang="en-US"/>
              <a:t>Attributes/instance variables</a:t>
            </a:r>
          </a:p>
          <a:p>
            <a:r>
              <a:rPr lang="en-US"/>
              <a:t>Algorithms/methods</a:t>
            </a:r>
          </a:p>
          <a:p>
            <a:pPr lvl="1"/>
            <a:r>
              <a:rPr lang="en-US"/>
              <a:t>constructors</a:t>
            </a:r>
          </a:p>
          <a:p>
            <a:pPr lvl="2"/>
            <a:r>
              <a:rPr lang="en-US"/>
              <a:t>default</a:t>
            </a:r>
          </a:p>
          <a:p>
            <a:pPr lvl="1"/>
            <a:r>
              <a:rPr lang="en-US"/>
              <a:t>methods</a:t>
            </a:r>
          </a:p>
          <a:p>
            <a:pPr lvl="2"/>
            <a:r>
              <a:rPr lang="en-US"/>
              <a:t>accessor/updater</a:t>
            </a:r>
          </a:p>
          <a:p>
            <a:pPr lvl="2"/>
            <a:r>
              <a:rPr lang="en-US"/>
              <a:t>operations</a:t>
            </a:r>
          </a:p>
        </p:txBody>
      </p:sp>
      <p:sp>
        <p:nvSpPr>
          <p:cNvPr id="20992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9113" y="4365625"/>
            <a:ext cx="304800" cy="230188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9925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067175" y="5300663"/>
            <a:ext cx="304800" cy="230187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9926" name="AutoShape 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19475" y="5661025"/>
            <a:ext cx="304800" cy="230188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213" y="333375"/>
            <a:ext cx="3429000" cy="517525"/>
          </a:xfrm>
        </p:spPr>
        <p:txBody>
          <a:bodyPr/>
          <a:lstStyle/>
          <a:p>
            <a:r>
              <a:rPr lang="en-CA"/>
              <a:t>Employee Class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908050"/>
            <a:ext cx="7172325" cy="5192713"/>
          </a:xfrm>
        </p:spPr>
        <p:txBody>
          <a:bodyPr/>
          <a:lstStyle/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public class Employee implements Serializable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private static final long    serialVersionUID = 987654321L;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private String  empNum;    </a:t>
            </a:r>
            <a:r>
              <a:rPr lang="en-US" sz="1200">
                <a:solidFill>
                  <a:srgbClr val="339933"/>
                </a:solidFill>
                <a:latin typeface="Courier New" pitchFamily="49" charset="0"/>
              </a:rPr>
              <a:t>// employee number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private String  empName;   </a:t>
            </a:r>
            <a:r>
              <a:rPr lang="en-US" sz="1200">
                <a:solidFill>
                  <a:srgbClr val="339933"/>
                </a:solidFill>
                <a:latin typeface="Courier New" pitchFamily="49" charset="0"/>
              </a:rPr>
              <a:t>// employee name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private double  rate;      </a:t>
            </a:r>
            <a:r>
              <a:rPr lang="en-US" sz="1200">
                <a:solidFill>
                  <a:srgbClr val="339933"/>
                </a:solidFill>
                <a:latin typeface="Courier New" pitchFamily="49" charset="0"/>
              </a:rPr>
              <a:t>// pay rate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private double  YTDPay;    </a:t>
            </a:r>
            <a:r>
              <a:rPr lang="en-US" sz="1200">
                <a:solidFill>
                  <a:srgbClr val="339933"/>
                </a:solidFill>
                <a:latin typeface="Courier New" pitchFamily="49" charset="0"/>
              </a:rPr>
              <a:t>// year-to-date gross pay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public Employee ( String num, String name, double r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empNum = num;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empName = name;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rate = r;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YTDPay = 0.0;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};  </a:t>
            </a:r>
            <a:r>
              <a:rPr lang="en-US" sz="1200">
                <a:solidFill>
                  <a:srgbClr val="339933"/>
                </a:solidFill>
                <a:latin typeface="Courier New" pitchFamily="49" charset="0"/>
              </a:rPr>
              <a:t>// constructor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public Employee ( ASCIIDataFile from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empNum = from.readString();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if ( ! from.isEOF()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    empName = from.readString();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    rate = from.readDouble();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    YTDPay = from.readDouble();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};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};  </a:t>
            </a:r>
            <a:r>
              <a:rPr lang="en-US" sz="1200">
                <a:solidFill>
                  <a:srgbClr val="339933"/>
                </a:solidFill>
                <a:latin typeface="Courier New" pitchFamily="49" charset="0"/>
              </a:rPr>
              <a:t>// constructor</a:t>
            </a:r>
            <a:endParaRPr lang="en-CA" sz="1200">
              <a:solidFill>
                <a:srgbClr val="339933"/>
              </a:solidFill>
              <a:latin typeface="Courier New" pitchFamily="49" charset="0"/>
            </a:endParaRPr>
          </a:p>
        </p:txBody>
      </p:sp>
      <p:sp>
        <p:nvSpPr>
          <p:cNvPr id="211972" name="AutoShape 4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172450" y="6021388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779713" y="333375"/>
            <a:ext cx="3556000" cy="517525"/>
          </a:xfrm>
        </p:spPr>
        <p:txBody>
          <a:bodyPr/>
          <a:lstStyle/>
          <a:p>
            <a:r>
              <a:rPr lang="en-CA"/>
              <a:t>Employee Class.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908050"/>
            <a:ext cx="7172325" cy="5192713"/>
          </a:xfrm>
        </p:spPr>
        <p:txBody>
          <a:bodyPr/>
          <a:lstStyle/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	public String getEmpNum (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		return empNum;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};  </a:t>
            </a:r>
            <a:r>
              <a:rPr lang="en-US" sz="1200">
                <a:solidFill>
                  <a:srgbClr val="339933"/>
                </a:solidFill>
                <a:latin typeface="Courier New" pitchFamily="49" charset="0"/>
              </a:rPr>
              <a:t>// getEmpNum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public String getEmpName (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return empName;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};  </a:t>
            </a:r>
            <a:r>
              <a:rPr lang="en-US" sz="1200">
                <a:solidFill>
                  <a:srgbClr val="339933"/>
                </a:solidFill>
                <a:latin typeface="Courier New" pitchFamily="49" charset="0"/>
              </a:rPr>
              <a:t>// getEmpName</a:t>
            </a:r>
            <a:br>
              <a:rPr lang="en-US" sz="1200">
                <a:solidFill>
                  <a:srgbClr val="339933"/>
                </a:solidFill>
                <a:latin typeface="Courier New" pitchFamily="49" charset="0"/>
              </a:rPr>
            </a:br>
            <a:endParaRPr lang="en-US" sz="1200">
              <a:solidFill>
                <a:srgbClr val="339933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>
              <a:solidFill>
                <a:srgbClr val="339933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	public double getRate (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		return rate;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	};  </a:t>
            </a:r>
            <a:r>
              <a:rPr lang="en-US" sz="1200">
                <a:solidFill>
                  <a:srgbClr val="339933"/>
                </a:solidFill>
                <a:latin typeface="Courier New" pitchFamily="49" charset="0"/>
              </a:rPr>
              <a:t>// getRate</a:t>
            </a:r>
            <a:br>
              <a:rPr lang="en-US" sz="1200">
                <a:solidFill>
                  <a:srgbClr val="339933"/>
                </a:solidFill>
                <a:latin typeface="Courier New" pitchFamily="49" charset="0"/>
              </a:rPr>
            </a:br>
            <a:endParaRPr lang="en-US" sz="1200">
              <a:solidFill>
                <a:srgbClr val="339933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	public void setRate ( double newRate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 rate = newRate;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};  </a:t>
            </a:r>
            <a:r>
              <a:rPr lang="en-US" sz="1200">
                <a:solidFill>
                  <a:srgbClr val="339933"/>
                </a:solidFill>
                <a:latin typeface="Courier New" pitchFamily="49" charset="0"/>
              </a:rPr>
              <a:t>// setRate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>
              <a:solidFill>
                <a:srgbClr val="339933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>
              <a:solidFill>
                <a:srgbClr val="339933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public double getYTDPay (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return YTDPay;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};  </a:t>
            </a:r>
            <a:r>
              <a:rPr lang="en-US" sz="1200">
                <a:solidFill>
                  <a:srgbClr val="339933"/>
                </a:solidFill>
                <a:latin typeface="Courier New" pitchFamily="49" charset="0"/>
              </a:rPr>
              <a:t>// getYTDPay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</a:t>
            </a:r>
            <a:endParaRPr lang="en-CA" sz="1200">
              <a:latin typeface="Courier New" pitchFamily="49" charset="0"/>
            </a:endParaRPr>
          </a:p>
        </p:txBody>
      </p:sp>
      <p:sp>
        <p:nvSpPr>
          <p:cNvPr id="21299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72450" y="6021388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16213" y="333375"/>
            <a:ext cx="3683000" cy="517525"/>
          </a:xfrm>
        </p:spPr>
        <p:txBody>
          <a:bodyPr/>
          <a:lstStyle/>
          <a:p>
            <a:r>
              <a:rPr lang="en-CA"/>
              <a:t>Employee Class..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908050"/>
            <a:ext cx="7172325" cy="5192713"/>
          </a:xfrm>
        </p:spPr>
        <p:txBody>
          <a:bodyPr/>
          <a:lstStyle/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public double calculatePay ( double hours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double  pay;  // gross pay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if ( hours &gt; 40.0 )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    pay = 40.0 * rate + ( hours - 40.0 ) * rate * 1.5;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}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else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    pay = hours * rate;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}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YTDPay = YTDPay + pay;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return pay;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};  </a:t>
            </a:r>
            <a:r>
              <a:rPr lang="en-US" sz="1200">
                <a:solidFill>
                  <a:srgbClr val="339933"/>
                </a:solidFill>
                <a:latin typeface="Courier New" pitchFamily="49" charset="0"/>
              </a:rPr>
              <a:t>// calculatePay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public void write ( ASCIIOutputFile to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to.writeString(empNum);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to.writeString(empName);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to.writeDouble(rate);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to.writeDouble(YTDPay);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to.newLine();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};  </a:t>
            </a:r>
            <a:r>
              <a:rPr lang="en-US" sz="1200">
                <a:solidFill>
                  <a:srgbClr val="339933"/>
                </a:solidFill>
                <a:latin typeface="Courier New" pitchFamily="49" charset="0"/>
              </a:rPr>
              <a:t>// write</a:t>
            </a:r>
            <a:endParaRPr lang="en-CA" sz="1200">
              <a:solidFill>
                <a:srgbClr val="339933"/>
              </a:solidFill>
              <a:latin typeface="Courier New" pitchFamily="49" charset="0"/>
            </a:endParaRPr>
          </a:p>
        </p:txBody>
      </p:sp>
      <p:sp>
        <p:nvSpPr>
          <p:cNvPr id="21402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72450" y="6021388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476250"/>
            <a:ext cx="3835400" cy="517525"/>
          </a:xfrm>
        </p:spPr>
        <p:txBody>
          <a:bodyPr/>
          <a:lstStyle/>
          <a:p>
            <a:r>
              <a:rPr lang="en-US"/>
              <a:t>Persistent Objects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125538"/>
            <a:ext cx="7172325" cy="48958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Lifetime extends beyond a single program execution</a:t>
            </a:r>
          </a:p>
          <a:p>
            <a:pPr>
              <a:lnSpc>
                <a:spcPct val="80000"/>
              </a:lnSpc>
            </a:pPr>
            <a:r>
              <a:rPr lang="en-US"/>
              <a:t>Binary I/O</a:t>
            </a:r>
          </a:p>
          <a:p>
            <a:pPr lvl="1">
              <a:lnSpc>
                <a:spcPct val="80000"/>
              </a:lnSpc>
            </a:pPr>
            <a:r>
              <a:rPr lang="en-US"/>
              <a:t>Record (object) at-a-time</a:t>
            </a:r>
          </a:p>
          <a:p>
            <a:pPr lvl="1">
              <a:lnSpc>
                <a:spcPct val="80000"/>
              </a:lnSpc>
            </a:pPr>
            <a:r>
              <a:rPr lang="en-US">
                <a:latin typeface="Courier New" pitchFamily="49" charset="0"/>
              </a:rPr>
              <a:t>Serializable</a:t>
            </a:r>
          </a:p>
          <a:p>
            <a:pPr lvl="1">
              <a:lnSpc>
                <a:spcPct val="80000"/>
              </a:lnSpc>
            </a:pPr>
            <a:r>
              <a:rPr lang="en-US">
                <a:latin typeface="Courier New" pitchFamily="49" charset="0"/>
              </a:rPr>
              <a:t>serialVersionUID</a:t>
            </a:r>
          </a:p>
          <a:p>
            <a:pPr>
              <a:lnSpc>
                <a:spcPct val="80000"/>
              </a:lnSpc>
            </a:pPr>
            <a:r>
              <a:rPr lang="en-US">
                <a:latin typeface="Courier New" pitchFamily="49" charset="0"/>
              </a:rPr>
              <a:t>BinaryOutputFile</a:t>
            </a:r>
          </a:p>
          <a:p>
            <a:pPr lvl="1">
              <a:lnSpc>
                <a:spcPct val="80000"/>
              </a:lnSpc>
            </a:pPr>
            <a:r>
              <a:rPr lang="en-US">
                <a:latin typeface="Courier New" pitchFamily="49" charset="0"/>
              </a:rPr>
              <a:t>writeObject()</a:t>
            </a:r>
            <a:endParaRPr lang="en-US"/>
          </a:p>
          <a:p>
            <a:pPr lvl="2">
              <a:lnSpc>
                <a:spcPct val="80000"/>
              </a:lnSpc>
            </a:pPr>
            <a:r>
              <a:rPr lang="en-US"/>
              <a:t>subtype</a:t>
            </a:r>
          </a:p>
          <a:p>
            <a:pPr lvl="2">
              <a:lnSpc>
                <a:spcPct val="80000"/>
              </a:lnSpc>
            </a:pPr>
            <a:r>
              <a:rPr lang="en-US"/>
              <a:t>upcasting to </a:t>
            </a:r>
            <a:r>
              <a:rPr lang="en-US">
                <a:latin typeface="Courier New" pitchFamily="49" charset="0"/>
              </a:rPr>
              <a:t>Object</a:t>
            </a:r>
          </a:p>
          <a:p>
            <a:pPr lvl="3">
              <a:lnSpc>
                <a:spcPct val="80000"/>
              </a:lnSpc>
            </a:pPr>
            <a:r>
              <a:rPr lang="en-US"/>
              <a:t>always valid</a:t>
            </a:r>
          </a:p>
          <a:p>
            <a:pPr>
              <a:lnSpc>
                <a:spcPct val="80000"/>
              </a:lnSpc>
            </a:pPr>
            <a:r>
              <a:rPr lang="en-US">
                <a:latin typeface="Courier New" pitchFamily="49" charset="0"/>
              </a:rPr>
              <a:t>BinaryDataFile</a:t>
            </a:r>
          </a:p>
          <a:p>
            <a:pPr lvl="1">
              <a:lnSpc>
                <a:spcPct val="80000"/>
              </a:lnSpc>
            </a:pPr>
            <a:r>
              <a:rPr lang="en-US">
                <a:latin typeface="Courier New" pitchFamily="49" charset="0"/>
              </a:rPr>
              <a:t>readObject()</a:t>
            </a:r>
            <a:endParaRPr lang="en-US"/>
          </a:p>
          <a:p>
            <a:pPr lvl="2">
              <a:lnSpc>
                <a:spcPct val="80000"/>
              </a:lnSpc>
            </a:pPr>
            <a:r>
              <a:rPr lang="en-US"/>
              <a:t>must downcast to expected type</a:t>
            </a:r>
          </a:p>
          <a:p>
            <a:pPr lvl="3">
              <a:lnSpc>
                <a:spcPct val="80000"/>
              </a:lnSpc>
            </a:pPr>
            <a:r>
              <a:rPr lang="en-US"/>
              <a:t>not a conversion</a:t>
            </a:r>
          </a:p>
          <a:p>
            <a:pPr lvl="3">
              <a:lnSpc>
                <a:spcPct val="80000"/>
              </a:lnSpc>
            </a:pPr>
            <a:r>
              <a:rPr lang="en-US">
                <a:latin typeface="Courier New" pitchFamily="49" charset="0"/>
              </a:rPr>
              <a:t>ClassCastException</a:t>
            </a:r>
            <a:endParaRPr lang="en-US"/>
          </a:p>
        </p:txBody>
      </p:sp>
      <p:sp>
        <p:nvSpPr>
          <p:cNvPr id="21504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79838" y="2924175"/>
            <a:ext cx="304800" cy="230188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15045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63938" y="4508500"/>
            <a:ext cx="304800" cy="230188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15046" name="AutoShape 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84663" y="2060575"/>
            <a:ext cx="304800" cy="230188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P03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1P03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P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P03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Office\Templates\1p03.pot</Template>
  <TotalTime>2654</TotalTime>
  <Words>1893</Words>
  <Application>Microsoft Office PowerPoint</Application>
  <PresentationFormat>On-screen Show (4:3)</PresentationFormat>
  <Paragraphs>510</Paragraphs>
  <Slides>34</Slides>
  <Notes>13</Notes>
  <HiddenSlides>18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Times New Roman</vt:lpstr>
      <vt:lpstr>Book Antiqua</vt:lpstr>
      <vt:lpstr>Symbol</vt:lpstr>
      <vt:lpstr>Courier New</vt:lpstr>
      <vt:lpstr>1P03</vt:lpstr>
      <vt:lpstr>Microsoft Word Document</vt:lpstr>
      <vt:lpstr>Slide 1</vt:lpstr>
      <vt:lpstr>Classes</vt:lpstr>
      <vt:lpstr>Methods</vt:lpstr>
      <vt:lpstr>Case Study: Payroll System</vt:lpstr>
      <vt:lpstr>Employee Class</vt:lpstr>
      <vt:lpstr>Employee Class</vt:lpstr>
      <vt:lpstr>Employee Class.</vt:lpstr>
      <vt:lpstr>Employee Class..</vt:lpstr>
      <vt:lpstr>Persistent Objects</vt:lpstr>
      <vt:lpstr>Slide 10</vt:lpstr>
      <vt:lpstr>Slide 11</vt:lpstr>
      <vt:lpstr>Creating a Binary File</vt:lpstr>
      <vt:lpstr>MakeEmployee</vt:lpstr>
      <vt:lpstr>Listing Contents of a Binary File</vt:lpstr>
      <vt:lpstr>ListEmpFile.java</vt:lpstr>
      <vt:lpstr>Payroll3 Class</vt:lpstr>
      <vt:lpstr>Payroll3</vt:lpstr>
      <vt:lpstr>Class Design</vt:lpstr>
      <vt:lpstr>File Processing</vt:lpstr>
      <vt:lpstr>File Merge</vt:lpstr>
      <vt:lpstr>E.g. Employee File Merge</vt:lpstr>
      <vt:lpstr>Employee Merge</vt:lpstr>
      <vt:lpstr>Employee Merge.</vt:lpstr>
      <vt:lpstr>Employee Merge..</vt:lpstr>
      <vt:lpstr>File Update</vt:lpstr>
      <vt:lpstr>Sequential File Update</vt:lpstr>
      <vt:lpstr>Slide 27</vt:lpstr>
      <vt:lpstr>Slide 28</vt:lpstr>
      <vt:lpstr>Slide 29</vt:lpstr>
      <vt:lpstr>Basic Merge Program</vt:lpstr>
      <vt:lpstr>Merge Program using Sentinels</vt:lpstr>
      <vt:lpstr>Slide 32</vt:lpstr>
      <vt:lpstr>Slide 33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Files</dc:title>
  <dc:creator>Hughes</dc:creator>
  <cp:lastModifiedBy>Dave Bockus</cp:lastModifiedBy>
  <cp:revision>50</cp:revision>
  <dcterms:created xsi:type="dcterms:W3CDTF">2003-01-11T18:20:46Z</dcterms:created>
  <dcterms:modified xsi:type="dcterms:W3CDTF">2013-04-03T20:01:36Z</dcterms:modified>
</cp:coreProperties>
</file>