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8" r:id="rId2"/>
    <p:sldId id="277" r:id="rId3"/>
    <p:sldId id="278" r:id="rId4"/>
    <p:sldId id="279" r:id="rId5"/>
    <p:sldId id="280" r:id="rId6"/>
    <p:sldId id="257" r:id="rId7"/>
    <p:sldId id="265" r:id="rId8"/>
    <p:sldId id="258" r:id="rId9"/>
    <p:sldId id="259" r:id="rId10"/>
    <p:sldId id="260" r:id="rId11"/>
    <p:sldId id="291" r:id="rId12"/>
    <p:sldId id="290" r:id="rId13"/>
    <p:sldId id="266" r:id="rId14"/>
    <p:sldId id="267" r:id="rId15"/>
    <p:sldId id="261" r:id="rId16"/>
    <p:sldId id="262" r:id="rId17"/>
    <p:sldId id="263" r:id="rId18"/>
    <p:sldId id="273" r:id="rId19"/>
    <p:sldId id="274" r:id="rId20"/>
    <p:sldId id="276" r:id="rId21"/>
    <p:sldId id="281" r:id="rId22"/>
    <p:sldId id="282" r:id="rId23"/>
    <p:sldId id="283" r:id="rId24"/>
    <p:sldId id="284" r:id="rId25"/>
    <p:sldId id="286" r:id="rId26"/>
    <p:sldId id="285" r:id="rId27"/>
    <p:sldId id="287" r:id="rId28"/>
    <p:sldId id="288" r:id="rId29"/>
    <p:sldId id="289" r:id="rId30"/>
    <p:sldId id="292" r:id="rId31"/>
    <p:sldId id="269" r:id="rId32"/>
  </p:sldIdLst>
  <p:sldSz cx="9131300" cy="6845300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D81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3" autoAdjust="0"/>
    <p:restoredTop sz="94660"/>
  </p:normalViewPr>
  <p:slideViewPr>
    <p:cSldViewPr>
      <p:cViewPr varScale="1">
        <p:scale>
          <a:sx n="99" d="100"/>
          <a:sy n="99" d="100"/>
        </p:scale>
        <p:origin x="-672" y="-102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40" y="-66"/>
      </p:cViewPr>
      <p:guideLst>
        <p:guide orient="horz" pos="2923"/>
        <p:guide pos="220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750" y="209550"/>
            <a:ext cx="822325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1000" b="0"/>
              <a:t>COSC 1P03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89300" y="8943975"/>
            <a:ext cx="3873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1000" b="0"/>
              <a:t>4.</a:t>
            </a:r>
            <a:fld id="{B76633E2-B951-4B29-BCDF-436D4E1FA9F7}" type="slidenum">
              <a:rPr lang="en-US" sz="1000" b="0"/>
              <a:pPr algn="ctr">
                <a:lnSpc>
                  <a:spcPct val="100000"/>
                </a:lnSpc>
                <a:defRPr/>
              </a:pPr>
              <a:t>‹#›</a:t>
            </a:fld>
            <a:endParaRPr lang="en-US" sz="1000" b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35488" y="234950"/>
            <a:ext cx="1916112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100000"/>
              </a:lnSpc>
              <a:defRPr/>
            </a:pPr>
            <a:r>
              <a:rPr lang="en-US" sz="1000" b="0"/>
              <a:t>Data Structures and Abstraction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4950" y="158750"/>
            <a:ext cx="822325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1000" b="0"/>
              <a:t>COSC 1P03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75375" y="158750"/>
            <a:ext cx="581025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100000"/>
              </a:lnSpc>
              <a:defRPr/>
            </a:pPr>
            <a:r>
              <a:rPr lang="en-US" sz="1000" b="0"/>
              <a:t>2002/03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289300" y="9021763"/>
            <a:ext cx="3873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1000" b="0"/>
              <a:t>4.</a:t>
            </a:r>
            <a:fld id="{A8A43760-B2B7-4EE3-9471-4106A8C81D14}" type="slidenum">
              <a:rPr lang="en-US" sz="1000" b="0"/>
              <a:pPr algn="ctr">
                <a:lnSpc>
                  <a:spcPct val="100000"/>
                </a:lnSpc>
                <a:defRPr/>
              </a:pPr>
              <a:t>‹#›</a:t>
            </a:fld>
            <a:endParaRPr lang="en-US" sz="1000" b="0"/>
          </a:p>
        </p:txBody>
      </p:sp>
      <p:sp>
        <p:nvSpPr>
          <p:cNvPr id="33797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5800"/>
            <a:ext cx="4676775" cy="3505200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1175" cy="4178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25" tIns="46013" rIns="92025" bIns="46013"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5800"/>
            <a:ext cx="4676775" cy="3505200"/>
          </a:xfrm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1175" cy="4178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25" tIns="46013" rIns="92025" bIns="46013"/>
          <a:lstStyle/>
          <a:p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127250"/>
            <a:ext cx="7762875" cy="146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013" y="3878263"/>
            <a:ext cx="6391275" cy="17494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350" y="908050"/>
            <a:ext cx="17907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4250" y="908050"/>
            <a:ext cx="52197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4250" y="908050"/>
            <a:ext cx="71628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4250" y="197485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97485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84150" y="234950"/>
            <a:ext cx="8763000" cy="64770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28" name="Rectangle 4"/>
          <p:cNvSpPr>
            <a:spLocks noChangeArrowheads="1"/>
          </p:cNvSpPr>
          <p:nvPr/>
        </p:nvSpPr>
        <p:spPr bwMode="auto">
          <a:xfrm>
            <a:off x="819150" y="133350"/>
            <a:ext cx="1104900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defRPr/>
            </a:pPr>
            <a:r>
              <a:rPr lang="en-US" sz="1400" b="0"/>
              <a:t>COSC 1P03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98850" y="908050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1029" name="Rectangle 5"/>
          <p:cNvSpPr>
            <a:spLocks noChangeArrowheads="1"/>
          </p:cNvSpPr>
          <p:nvPr/>
        </p:nvSpPr>
        <p:spPr bwMode="auto">
          <a:xfrm>
            <a:off x="5691188" y="6602413"/>
            <a:ext cx="2640012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>
              <a:defRPr/>
            </a:pPr>
            <a:r>
              <a:rPr lang="en-US" sz="1400" b="0"/>
              <a:t>Data Structures and Abstraction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616950" y="6572250"/>
            <a:ext cx="4397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7000"/>
              </a:lnSpc>
              <a:defRPr/>
            </a:pPr>
            <a:r>
              <a:rPr lang="en-US" sz="1200" b="0"/>
              <a:t>4.</a:t>
            </a:r>
            <a:fld id="{E497759D-3CF4-445B-948C-09C04554E9D7}" type="slidenum">
              <a:rPr lang="en-US" sz="1200" b="0"/>
              <a:pPr>
                <a:lnSpc>
                  <a:spcPct val="97000"/>
                </a:lnSpc>
                <a:defRPr/>
              </a:pPr>
              <a:t>‹#›</a:t>
            </a:fld>
            <a:endParaRPr lang="en-US" sz="1200" b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4250" y="197485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slide" Target="slide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slide" Target="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slide" Target="sl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slide" Target="slid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4.xml"/><Relationship Id="rId5" Type="http://schemas.openxmlformats.org/officeDocument/2006/relationships/slide" Target="slide20.xml"/><Relationship Id="rId4" Type="http://schemas.openxmlformats.org/officeDocument/2006/relationships/slide" Target="slide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7564" y="2286000"/>
            <a:ext cx="4308872" cy="522194"/>
          </a:xfrm>
        </p:spPr>
        <p:txBody>
          <a:bodyPr/>
          <a:lstStyle/>
          <a:p>
            <a:r>
              <a:rPr lang="en-US" smtClean="0"/>
              <a:t>Abstract </a:t>
            </a:r>
            <a:r>
              <a:rPr lang="en-US" dirty="0" smtClean="0"/>
              <a:t>Data Types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l"/>
            <a:r>
              <a:rPr lang="en-US" sz="2400" smtClean="0">
                <a:latin typeface="Arial" charset="0"/>
              </a:rPr>
              <a:t>The advantage of a bad memory is that one enjoys several times the same good things for the first time.</a:t>
            </a:r>
          </a:p>
          <a:p>
            <a:pPr algn="l"/>
            <a:r>
              <a:rPr lang="en-US" sz="2400" smtClean="0">
                <a:latin typeface="Arial" charset="0"/>
              </a:rPr>
              <a:t>			Friedrich Nietzsche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045200" cy="517525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RationalFraction</a:t>
            </a:r>
            <a:r>
              <a:rPr lang="en-US" smtClean="0"/>
              <a:t> Class.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71628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canonical (normal) form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lowest terms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sign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zero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exception</a:t>
            </a:r>
          </a:p>
          <a:p>
            <a:pPr>
              <a:lnSpc>
                <a:spcPct val="80000"/>
              </a:lnSpc>
            </a:pPr>
            <a:r>
              <a:rPr lang="en-US" smtClean="0"/>
              <a:t>constructors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constructor chaining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normalization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latin typeface="Courier New" pitchFamily="49" charset="0"/>
              </a:rPr>
              <a:t>String</a:t>
            </a:r>
            <a:r>
              <a:rPr lang="en-US" smtClean="0"/>
              <a:t> to </a:t>
            </a:r>
            <a:r>
              <a:rPr lang="en-US" smtClean="0">
                <a:latin typeface="Courier New" pitchFamily="49" charset="0"/>
              </a:rPr>
              <a:t>Fraction</a:t>
            </a:r>
            <a:r>
              <a:rPr lang="en-US" smtClean="0"/>
              <a:t> conversion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cannot chain</a:t>
            </a:r>
          </a:p>
          <a:p>
            <a:pPr>
              <a:lnSpc>
                <a:spcPct val="80000"/>
              </a:lnSpc>
            </a:pPr>
            <a:r>
              <a:rPr lang="en-US" smtClean="0"/>
              <a:t>conversions</a:t>
            </a:r>
          </a:p>
          <a:p>
            <a:pPr>
              <a:lnSpc>
                <a:spcPct val="80000"/>
              </a:lnSpc>
            </a:pPr>
            <a:r>
              <a:rPr lang="en-US" smtClean="0"/>
              <a:t>arithmetic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normalization</a:t>
            </a:r>
          </a:p>
          <a:p>
            <a:pPr>
              <a:lnSpc>
                <a:spcPct val="80000"/>
              </a:lnSpc>
            </a:pPr>
            <a:r>
              <a:rPr lang="en-US" smtClean="0"/>
              <a:t>normalization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exception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sign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exclusive or (</a:t>
            </a:r>
            <a:r>
              <a:rPr lang="en-US" smtClean="0">
                <a:latin typeface="Courier New" pitchFamily="49" charset="0"/>
              </a:rPr>
              <a:t>^</a:t>
            </a:r>
            <a:r>
              <a:rPr lang="en-US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GCD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9144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8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8400" y="41910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9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0" y="60198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91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65875" y="5654675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0950" y="908050"/>
            <a:ext cx="6629400" cy="517525"/>
          </a:xfrm>
        </p:spPr>
        <p:txBody>
          <a:bodyPr/>
          <a:lstStyle/>
          <a:p>
            <a:r>
              <a:rPr lang="en-US" smtClean="0"/>
              <a:t>Testing Implementation Classes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Exception Handler</a:t>
            </a:r>
          </a:p>
          <a:p>
            <a:r>
              <a:rPr lang="en-US" smtClean="0"/>
              <a:t>Test suites</a:t>
            </a:r>
          </a:p>
          <a:p>
            <a:pPr lvl="1"/>
            <a:r>
              <a:rPr lang="en-US" smtClean="0"/>
              <a:t>based on interface definitions</a:t>
            </a:r>
          </a:p>
          <a:p>
            <a:r>
              <a:rPr lang="en-US" smtClean="0"/>
              <a:t>Testing exceptions</a:t>
            </a:r>
          </a:p>
          <a:p>
            <a:pPr lvl="1"/>
            <a:r>
              <a:rPr lang="en-US" smtClean="0">
                <a:latin typeface="Courier New" pitchFamily="49" charset="0"/>
              </a:rPr>
              <a:t>try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catch</a:t>
            </a:r>
            <a:r>
              <a:rPr lang="en-US" smtClean="0"/>
              <a:t> statement</a:t>
            </a:r>
          </a:p>
          <a:p>
            <a:pPr lvl="2"/>
            <a:r>
              <a:rPr lang="en-US" smtClean="0"/>
              <a:t>syntax</a:t>
            </a:r>
          </a:p>
          <a:p>
            <a:pPr lvl="2"/>
            <a:r>
              <a:rPr lang="en-US" smtClean="0"/>
              <a:t>effect</a:t>
            </a:r>
          </a:p>
          <a:p>
            <a:pPr lvl="1"/>
            <a:r>
              <a:rPr lang="en-US" smtClean="0"/>
              <a:t>use</a:t>
            </a:r>
          </a:p>
          <a:p>
            <a:r>
              <a:rPr lang="en-US" smtClean="0"/>
              <a:t>Exception handling</a:t>
            </a:r>
          </a:p>
          <a:p>
            <a:pPr lvl="1"/>
            <a:r>
              <a:rPr lang="en-US" smtClean="0"/>
              <a:t>debugging</a:t>
            </a:r>
          </a:p>
          <a:p>
            <a:pPr lvl="1"/>
            <a:r>
              <a:rPr lang="en-US" smtClean="0"/>
              <a:t>“fail-soft”</a:t>
            </a:r>
          </a:p>
        </p:txBody>
      </p:sp>
      <p:sp>
        <p:nvSpPr>
          <p:cNvPr id="1741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0825" y="20542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741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05288" y="47180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9550" y="908050"/>
            <a:ext cx="3632200" cy="517525"/>
          </a:xfrm>
        </p:spPr>
        <p:txBody>
          <a:bodyPr/>
          <a:lstStyle/>
          <a:p>
            <a:r>
              <a:rPr lang="en-US" smtClean="0"/>
              <a:t>Building Libraries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</a:rPr>
              <a:t>.jar</a:t>
            </a:r>
            <a:r>
              <a:rPr lang="en-US" smtClean="0"/>
              <a:t> files</a:t>
            </a:r>
          </a:p>
          <a:p>
            <a:pPr lvl="1"/>
            <a:r>
              <a:rPr lang="en-US" smtClean="0"/>
              <a:t>“java archive file”</a:t>
            </a:r>
          </a:p>
          <a:p>
            <a:pPr lvl="1"/>
            <a:r>
              <a:rPr lang="en-US" smtClean="0"/>
              <a:t>collection of java </a:t>
            </a:r>
            <a:r>
              <a:rPr lang="en-US" smtClean="0">
                <a:latin typeface="Courier New" pitchFamily="49" charset="0"/>
              </a:rPr>
              <a:t>.class</a:t>
            </a:r>
            <a:r>
              <a:rPr lang="en-US" smtClean="0"/>
              <a:t> files that makes up a library</a:t>
            </a:r>
          </a:p>
          <a:p>
            <a:r>
              <a:rPr lang="en-US" smtClean="0"/>
              <a:t>Creating a </a:t>
            </a:r>
            <a:r>
              <a:rPr lang="en-US" smtClean="0">
                <a:latin typeface="Courier New" pitchFamily="49" charset="0"/>
              </a:rPr>
              <a:t>.jar</a:t>
            </a:r>
            <a:r>
              <a:rPr lang="en-US" smtClean="0"/>
              <a:t> file</a:t>
            </a:r>
          </a:p>
          <a:p>
            <a:pPr lvl="1"/>
            <a:r>
              <a:rPr lang="en-US" smtClean="0"/>
              <a:t>can create a </a:t>
            </a:r>
            <a:r>
              <a:rPr lang="en-US" smtClean="0">
                <a:latin typeface="Courier New" pitchFamily="49" charset="0"/>
              </a:rPr>
              <a:t>.jar</a:t>
            </a:r>
            <a:r>
              <a:rPr lang="en-US" smtClean="0"/>
              <a:t> file from a project in DrJava and JCreator</a:t>
            </a:r>
          </a:p>
          <a:p>
            <a:r>
              <a:rPr lang="en-US" smtClean="0"/>
              <a:t>Accessing a custom library</a:t>
            </a:r>
          </a:p>
          <a:p>
            <a:pPr lvl="1"/>
            <a:r>
              <a:rPr lang="en-US" smtClean="0"/>
              <a:t>must be included on “classpath” (where Java compiler looks for libraries)</a:t>
            </a:r>
          </a:p>
          <a:p>
            <a:pPr lvl="1"/>
            <a:r>
              <a:rPr lang="en-US" smtClean="0"/>
              <a:t>set property for client project in DrJava or JCreator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ph/>
          </p:nvPr>
        </p:nvGraphicFramePr>
        <p:xfrm>
          <a:off x="1143000" y="1600200"/>
          <a:ext cx="6716713" cy="3084513"/>
        </p:xfrm>
        <a:graphic>
          <a:graphicData uri="http://schemas.openxmlformats.org/presentationml/2006/ole">
            <p:oleObj spid="_x0000_s1026" name="Document" r:id="rId3" imgW="5487631" imgH="1816739" progId="Word.Document.8">
              <p:embed/>
            </p:oleObj>
          </a:graphicData>
        </a:graphic>
      </p:graphicFrame>
      <p:sp>
        <p:nvSpPr>
          <p:cNvPr id="102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/>
          </p:nvPr>
        </p:nvGraphicFramePr>
        <p:xfrm>
          <a:off x="984250" y="1414463"/>
          <a:ext cx="6864350" cy="2978150"/>
        </p:xfrm>
        <a:graphic>
          <a:graphicData uri="http://schemas.openxmlformats.org/presentationml/2006/ole">
            <p:oleObj spid="_x0000_s2050" name="Document" r:id="rId3" imgW="5486400" imgH="1370880" progId="Word.Document.8">
              <p:embed/>
            </p:oleObj>
          </a:graphicData>
        </a:graphic>
      </p:graphicFrame>
      <p:sp>
        <p:nvSpPr>
          <p:cNvPr id="2051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26463" y="61595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ph/>
          </p:nvPr>
        </p:nvGraphicFramePr>
        <p:xfrm>
          <a:off x="685800" y="2362200"/>
          <a:ext cx="7620000" cy="1762125"/>
        </p:xfrm>
        <a:graphic>
          <a:graphicData uri="http://schemas.openxmlformats.org/presentationml/2006/ole">
            <p:oleObj spid="_x0000_s3074" name="Document" r:id="rId3" imgW="5643917" imgH="1315172" progId="Word.Document.8">
              <p:embed/>
            </p:oleObj>
          </a:graphicData>
        </a:graphic>
      </p:graphicFrame>
      <p:sp>
        <p:nvSpPr>
          <p:cNvPr id="307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ph/>
          </p:nvPr>
        </p:nvGraphicFramePr>
        <p:xfrm>
          <a:off x="984250" y="2141538"/>
          <a:ext cx="6711950" cy="1795462"/>
        </p:xfrm>
        <a:graphic>
          <a:graphicData uri="http://schemas.openxmlformats.org/presentationml/2006/ole">
            <p:oleObj spid="_x0000_s4098" name="Document" r:id="rId3" imgW="5486400" imgH="673560" progId="Word.Document.8">
              <p:embed/>
            </p:oleObj>
          </a:graphicData>
        </a:graphic>
      </p:graphicFrame>
      <p:sp>
        <p:nvSpPr>
          <p:cNvPr id="409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ph/>
          </p:nvPr>
        </p:nvGraphicFramePr>
        <p:xfrm>
          <a:off x="1447800" y="1139825"/>
          <a:ext cx="6629400" cy="4589463"/>
        </p:xfrm>
        <a:graphic>
          <a:graphicData uri="http://schemas.openxmlformats.org/presentationml/2006/ole">
            <p:oleObj spid="_x0000_s5122" name="Document" r:id="rId3" imgW="5643917" imgH="2165170" progId="Word.Document.8">
              <p:embed/>
            </p:oleObj>
          </a:graphicData>
        </a:graphic>
      </p:graphicFrame>
      <p:sp>
        <p:nvSpPr>
          <p:cNvPr id="512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36850" y="908050"/>
            <a:ext cx="3657600" cy="517525"/>
          </a:xfrm>
        </p:spPr>
        <p:txBody>
          <a:bodyPr/>
          <a:lstStyle/>
          <a:p>
            <a:r>
              <a:rPr lang="en-US" smtClean="0"/>
              <a:t>Try Catch Clause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5486400" cy="2825750"/>
          </a:xfrm>
        </p:spPr>
        <p:txBody>
          <a:bodyPr/>
          <a:lstStyle/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try</a:t>
            </a: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		statements </a:t>
            </a:r>
            <a:r>
              <a:rPr lang="en-US" b="1" smtClean="0">
                <a:latin typeface="Courier New" pitchFamily="49" charset="0"/>
              </a:rPr>
              <a:t>A</a:t>
            </a:r>
            <a:endParaRPr lang="en-US" smtClean="0">
              <a:latin typeface="Courier New" pitchFamily="49" charset="0"/>
            </a:endParaRP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catch (exception_type1 identifier)</a:t>
            </a: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		statements </a:t>
            </a:r>
            <a:r>
              <a:rPr lang="en-US" b="1" smtClean="0">
                <a:latin typeface="Courier New" pitchFamily="49" charset="0"/>
              </a:rPr>
              <a:t>B</a:t>
            </a:r>
            <a:endParaRPr lang="en-US" smtClean="0">
              <a:latin typeface="Courier New" pitchFamily="49" charset="0"/>
            </a:endParaRP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catch (exception_type2 identifier)</a:t>
            </a: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		statements </a:t>
            </a:r>
            <a:r>
              <a:rPr lang="en-US" b="1" smtClean="0">
                <a:latin typeface="Courier New" pitchFamily="49" charset="0"/>
              </a:rPr>
              <a:t>C</a:t>
            </a:r>
            <a:endParaRPr lang="en-US" smtClean="0">
              <a:latin typeface="Courier New" pitchFamily="49" charset="0"/>
            </a:endParaRP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finally</a:t>
            </a:r>
          </a:p>
          <a:p>
            <a:pPr lvl="1" defTabSz="508000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		statements </a:t>
            </a:r>
            <a:r>
              <a:rPr lang="en-US" b="1" smtClean="0">
                <a:latin typeface="Courier New" pitchFamily="49" charset="0"/>
              </a:rPr>
              <a:t>D</a:t>
            </a:r>
            <a:endParaRPr lang="en-US" smtClean="0">
              <a:latin typeface="Courier New" pitchFamily="49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1371600"/>
            <a:ext cx="4114800" cy="838200"/>
            <a:chOff x="1200" y="864"/>
            <a:chExt cx="2592" cy="528"/>
          </a:xfrm>
        </p:grpSpPr>
        <p:sp>
          <p:nvSpPr>
            <p:cNvPr id="19481" name="AutoShape 4"/>
            <p:cNvSpPr>
              <a:spLocks noChangeArrowheads="1"/>
            </p:cNvSpPr>
            <p:nvPr/>
          </p:nvSpPr>
          <p:spPr bwMode="auto">
            <a:xfrm>
              <a:off x="2496" y="864"/>
              <a:ext cx="1296" cy="378"/>
            </a:xfrm>
            <a:prstGeom prst="wedgeRectCallout">
              <a:avLst>
                <a:gd name="adj1" fmla="val -124227"/>
                <a:gd name="adj2" fmla="val 695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We will try to execute Code A</a:t>
              </a:r>
            </a:p>
          </p:txBody>
        </p:sp>
        <p:sp>
          <p:nvSpPr>
            <p:cNvPr id="19482" name="Rectangle 5"/>
            <p:cNvSpPr>
              <a:spLocks noChangeArrowheads="1"/>
            </p:cNvSpPr>
            <p:nvPr/>
          </p:nvSpPr>
          <p:spPr bwMode="auto">
            <a:xfrm>
              <a:off x="1200" y="1248"/>
              <a:ext cx="33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438400" y="1143000"/>
            <a:ext cx="5943600" cy="1371600"/>
            <a:chOff x="1536" y="720"/>
            <a:chExt cx="3744" cy="864"/>
          </a:xfrm>
        </p:grpSpPr>
        <p:sp>
          <p:nvSpPr>
            <p:cNvPr id="19479" name="AutoShape 7"/>
            <p:cNvSpPr>
              <a:spLocks noChangeArrowheads="1"/>
            </p:cNvSpPr>
            <p:nvPr/>
          </p:nvSpPr>
          <p:spPr bwMode="auto">
            <a:xfrm>
              <a:off x="3984" y="720"/>
              <a:ext cx="1296" cy="846"/>
            </a:xfrm>
            <a:prstGeom prst="wedgeRectCallout">
              <a:avLst>
                <a:gd name="adj1" fmla="val -142745"/>
                <a:gd name="adj2" fmla="val 3936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If the code succeeds then no exception is thrown, control passes to finally</a:t>
              </a:r>
            </a:p>
          </p:txBody>
        </p:sp>
        <p:sp>
          <p:nvSpPr>
            <p:cNvPr id="19480" name="Rectangle 8"/>
            <p:cNvSpPr>
              <a:spLocks noChangeArrowheads="1"/>
            </p:cNvSpPr>
            <p:nvPr/>
          </p:nvSpPr>
          <p:spPr bwMode="auto">
            <a:xfrm>
              <a:off x="1536" y="1392"/>
              <a:ext cx="1248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281113" y="2387600"/>
            <a:ext cx="6948487" cy="2432050"/>
            <a:chOff x="807" y="1504"/>
            <a:chExt cx="4377" cy="1532"/>
          </a:xfrm>
        </p:grpSpPr>
        <p:sp>
          <p:nvSpPr>
            <p:cNvPr id="19476" name="Freeform 10"/>
            <p:cNvSpPr>
              <a:spLocks/>
            </p:cNvSpPr>
            <p:nvPr/>
          </p:nvSpPr>
          <p:spPr bwMode="auto">
            <a:xfrm>
              <a:off x="807" y="1504"/>
              <a:ext cx="714" cy="1274"/>
            </a:xfrm>
            <a:custGeom>
              <a:avLst/>
              <a:gdLst>
                <a:gd name="T0" fmla="*/ 672 w 714"/>
                <a:gd name="T1" fmla="*/ 0 h 1274"/>
                <a:gd name="T2" fmla="*/ 105 w 714"/>
                <a:gd name="T3" fmla="*/ 173 h 1274"/>
                <a:gd name="T4" fmla="*/ 40 w 714"/>
                <a:gd name="T5" fmla="*/ 805 h 1274"/>
                <a:gd name="T6" fmla="*/ 261 w 714"/>
                <a:gd name="T7" fmla="*/ 1200 h 1274"/>
                <a:gd name="T8" fmla="*/ 714 w 714"/>
                <a:gd name="T9" fmla="*/ 1249 h 1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4"/>
                <a:gd name="T16" fmla="*/ 0 h 1274"/>
                <a:gd name="T17" fmla="*/ 714 w 714"/>
                <a:gd name="T18" fmla="*/ 1274 h 12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4" h="1274">
                  <a:moveTo>
                    <a:pt x="672" y="0"/>
                  </a:moveTo>
                  <a:cubicBezTo>
                    <a:pt x="576" y="30"/>
                    <a:pt x="210" y="39"/>
                    <a:pt x="105" y="173"/>
                  </a:cubicBezTo>
                  <a:cubicBezTo>
                    <a:pt x="0" y="307"/>
                    <a:pt x="14" y="634"/>
                    <a:pt x="40" y="805"/>
                  </a:cubicBezTo>
                  <a:cubicBezTo>
                    <a:pt x="66" y="976"/>
                    <a:pt x="149" y="1126"/>
                    <a:pt x="261" y="1200"/>
                  </a:cubicBezTo>
                  <a:cubicBezTo>
                    <a:pt x="373" y="1274"/>
                    <a:pt x="620" y="1239"/>
                    <a:pt x="714" y="1249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med" len="sm"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477" name="AutoShape 11"/>
            <p:cNvSpPr>
              <a:spLocks noChangeArrowheads="1"/>
            </p:cNvSpPr>
            <p:nvPr/>
          </p:nvSpPr>
          <p:spPr bwMode="auto">
            <a:xfrm>
              <a:off x="3216" y="2658"/>
              <a:ext cx="1968" cy="378"/>
            </a:xfrm>
            <a:prstGeom prst="wedgeRectCallout">
              <a:avLst>
                <a:gd name="adj1" fmla="val -74491"/>
                <a:gd name="adj2" fmla="val -1402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The statements in D are executed </a:t>
              </a:r>
            </a:p>
          </p:txBody>
        </p:sp>
        <p:sp>
          <p:nvSpPr>
            <p:cNvPr id="19478" name="Rectangle 12"/>
            <p:cNvSpPr>
              <a:spLocks noChangeArrowheads="1"/>
            </p:cNvSpPr>
            <p:nvPr/>
          </p:nvSpPr>
          <p:spPr bwMode="auto">
            <a:xfrm>
              <a:off x="1584" y="2688"/>
              <a:ext cx="115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895600" y="838200"/>
            <a:ext cx="5638800" cy="2057400"/>
            <a:chOff x="1824" y="528"/>
            <a:chExt cx="3552" cy="1296"/>
          </a:xfrm>
        </p:grpSpPr>
        <p:sp>
          <p:nvSpPr>
            <p:cNvPr id="19474" name="AutoShape 14"/>
            <p:cNvSpPr>
              <a:spLocks noChangeArrowheads="1"/>
            </p:cNvSpPr>
            <p:nvPr/>
          </p:nvSpPr>
          <p:spPr bwMode="auto">
            <a:xfrm>
              <a:off x="3792" y="528"/>
              <a:ext cx="1584" cy="1158"/>
            </a:xfrm>
            <a:prstGeom prst="wedgeRectCallout">
              <a:avLst>
                <a:gd name="adj1" fmla="val -89269"/>
                <a:gd name="adj2" fmla="val 4611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If statements A caused an exception, it must be caught, the returned exception type is matched to a catch clause.</a:t>
              </a:r>
            </a:p>
          </p:txBody>
        </p:sp>
        <p:sp>
          <p:nvSpPr>
            <p:cNvPr id="19475" name="Rectangle 15"/>
            <p:cNvSpPr>
              <a:spLocks noChangeArrowheads="1"/>
            </p:cNvSpPr>
            <p:nvPr/>
          </p:nvSpPr>
          <p:spPr bwMode="auto">
            <a:xfrm>
              <a:off x="1824" y="1632"/>
              <a:ext cx="1344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514600" y="1676400"/>
            <a:ext cx="5562600" cy="1590675"/>
            <a:chOff x="1584" y="1056"/>
            <a:chExt cx="3504" cy="1002"/>
          </a:xfrm>
        </p:grpSpPr>
        <p:sp>
          <p:nvSpPr>
            <p:cNvPr id="19472" name="AutoShape 17"/>
            <p:cNvSpPr>
              <a:spLocks noChangeArrowheads="1"/>
            </p:cNvSpPr>
            <p:nvPr/>
          </p:nvSpPr>
          <p:spPr bwMode="auto">
            <a:xfrm>
              <a:off x="3792" y="1056"/>
              <a:ext cx="1296" cy="1002"/>
            </a:xfrm>
            <a:prstGeom prst="wedgeRectCallout">
              <a:avLst>
                <a:gd name="adj1" fmla="val -128551"/>
                <a:gd name="adj2" fmla="val 4091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We can assume that exception_type1 was caught, so Statements B are executed</a:t>
              </a:r>
            </a:p>
          </p:txBody>
        </p:sp>
        <p:sp>
          <p:nvSpPr>
            <p:cNvPr id="19473" name="Rectangle 18"/>
            <p:cNvSpPr>
              <a:spLocks noChangeArrowheads="1"/>
            </p:cNvSpPr>
            <p:nvPr/>
          </p:nvSpPr>
          <p:spPr bwMode="auto">
            <a:xfrm>
              <a:off x="1584" y="1824"/>
              <a:ext cx="1200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1600200" y="3022600"/>
            <a:ext cx="3505200" cy="2959100"/>
            <a:chOff x="1008" y="1904"/>
            <a:chExt cx="2208" cy="1864"/>
          </a:xfrm>
        </p:grpSpPr>
        <p:sp>
          <p:nvSpPr>
            <p:cNvPr id="19469" name="Freeform 21"/>
            <p:cNvSpPr>
              <a:spLocks/>
            </p:cNvSpPr>
            <p:nvPr/>
          </p:nvSpPr>
          <p:spPr bwMode="auto">
            <a:xfrm>
              <a:off x="1008" y="1904"/>
              <a:ext cx="480" cy="880"/>
            </a:xfrm>
            <a:custGeom>
              <a:avLst/>
              <a:gdLst>
                <a:gd name="T0" fmla="*/ 432 w 480"/>
                <a:gd name="T1" fmla="*/ 16 h 880"/>
                <a:gd name="T2" fmla="*/ 96 w 480"/>
                <a:gd name="T3" fmla="*/ 64 h 880"/>
                <a:gd name="T4" fmla="*/ 0 w 480"/>
                <a:gd name="T5" fmla="*/ 400 h 880"/>
                <a:gd name="T6" fmla="*/ 96 w 480"/>
                <a:gd name="T7" fmla="*/ 736 h 880"/>
                <a:gd name="T8" fmla="*/ 480 w 480"/>
                <a:gd name="T9" fmla="*/ 880 h 8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0"/>
                <a:gd name="T16" fmla="*/ 0 h 880"/>
                <a:gd name="T17" fmla="*/ 480 w 480"/>
                <a:gd name="T18" fmla="*/ 880 h 8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0" h="880">
                  <a:moveTo>
                    <a:pt x="432" y="16"/>
                  </a:moveTo>
                  <a:cubicBezTo>
                    <a:pt x="300" y="8"/>
                    <a:pt x="168" y="0"/>
                    <a:pt x="96" y="64"/>
                  </a:cubicBezTo>
                  <a:cubicBezTo>
                    <a:pt x="24" y="128"/>
                    <a:pt x="0" y="288"/>
                    <a:pt x="0" y="400"/>
                  </a:cubicBezTo>
                  <a:cubicBezTo>
                    <a:pt x="0" y="512"/>
                    <a:pt x="16" y="656"/>
                    <a:pt x="96" y="736"/>
                  </a:cubicBezTo>
                  <a:cubicBezTo>
                    <a:pt x="176" y="816"/>
                    <a:pt x="328" y="848"/>
                    <a:pt x="480" y="880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470" name="AutoShape 22"/>
            <p:cNvSpPr>
              <a:spLocks noChangeArrowheads="1"/>
            </p:cNvSpPr>
            <p:nvPr/>
          </p:nvSpPr>
          <p:spPr bwMode="auto">
            <a:xfrm>
              <a:off x="1200" y="3390"/>
              <a:ext cx="2016" cy="378"/>
            </a:xfrm>
            <a:prstGeom prst="wedgeRectCallout">
              <a:avLst>
                <a:gd name="adj1" fmla="val -16718"/>
                <a:gd name="adj2" fmla="val -19656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Statements in finally are executed.</a:t>
              </a:r>
            </a:p>
          </p:txBody>
        </p:sp>
        <p:sp>
          <p:nvSpPr>
            <p:cNvPr id="19471" name="Rectangle 23"/>
            <p:cNvSpPr>
              <a:spLocks noChangeArrowheads="1"/>
            </p:cNvSpPr>
            <p:nvPr/>
          </p:nvSpPr>
          <p:spPr bwMode="auto">
            <a:xfrm>
              <a:off x="1584" y="2688"/>
              <a:ext cx="115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6345" name="AutoShape 25"/>
          <p:cNvSpPr>
            <a:spLocks noChangeArrowheads="1"/>
          </p:cNvSpPr>
          <p:nvPr/>
        </p:nvSpPr>
        <p:spPr bwMode="auto">
          <a:xfrm>
            <a:off x="4876800" y="3686175"/>
            <a:ext cx="3429000" cy="1590675"/>
          </a:xfrm>
          <a:prstGeom prst="wedgeRectCallout">
            <a:avLst>
              <a:gd name="adj1" fmla="val -17037"/>
              <a:gd name="adj2" fmla="val 33454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Finally is used to do clean up should it be needed. Regardless of an exception or not these statements are executed. Optional statement.</a:t>
            </a:r>
          </a:p>
        </p:txBody>
      </p:sp>
      <p:sp>
        <p:nvSpPr>
          <p:cNvPr id="19467" name="AutoShape 2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8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200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4267200" cy="517525"/>
          </a:xfrm>
        </p:spPr>
        <p:txBody>
          <a:bodyPr/>
          <a:lstStyle/>
          <a:p>
            <a:r>
              <a:rPr lang="en-US" smtClean="0"/>
              <a:t>Exception Examples</a:t>
            </a:r>
          </a:p>
        </p:txBody>
      </p:sp>
      <p:sp>
        <p:nvSpPr>
          <p:cNvPr id="20483" name="Text Box 1028"/>
          <p:cNvSpPr txBox="1">
            <a:spLocks noChangeArrowheads="1"/>
          </p:cNvSpPr>
          <p:nvPr/>
        </p:nvSpPr>
        <p:spPr bwMode="auto">
          <a:xfrm>
            <a:off x="990600" y="1295400"/>
            <a:ext cx="6858000" cy="476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try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x = 4 / 0;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catch (ArithmeticException e)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system.out.println("Divide by zero");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endParaRPr lang="en-US" sz="1400" b="0">
              <a:latin typeface="Courier New" pitchFamily="49" charset="0"/>
            </a:endParaRP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try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x = 4 / 0;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catch (Exception e)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system.out.println("Divide by zero");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endParaRPr lang="en-US" sz="1400" b="0">
              <a:latin typeface="Courier New" pitchFamily="49" charset="0"/>
            </a:endParaRP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try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x = 4 / 0;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catch (InvalidDateException e)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system.out.println("Invalid date detected");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catch (Exception e)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	system.out.println("Divide by zero");</a:t>
            </a:r>
          </a:p>
          <a:p>
            <a:pPr defTabSz="404813">
              <a:lnSpc>
                <a:spcPct val="80000"/>
              </a:lnSpc>
              <a:spcBef>
                <a:spcPct val="50000"/>
              </a:spcBef>
            </a:pPr>
            <a:endParaRPr lang="en-US" b="0">
              <a:latin typeface="Courier New" pitchFamily="49" charset="0"/>
            </a:endParaRPr>
          </a:p>
        </p:txBody>
      </p:sp>
      <p:sp>
        <p:nvSpPr>
          <p:cNvPr id="20484" name="Line 1029"/>
          <p:cNvSpPr>
            <a:spLocks noChangeShapeType="1"/>
          </p:cNvSpPr>
          <p:nvPr/>
        </p:nvSpPr>
        <p:spPr bwMode="auto">
          <a:xfrm>
            <a:off x="1066800" y="25908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5" name="Line 1030"/>
          <p:cNvSpPr>
            <a:spLocks noChangeShapeType="1"/>
          </p:cNvSpPr>
          <p:nvPr/>
        </p:nvSpPr>
        <p:spPr bwMode="auto">
          <a:xfrm>
            <a:off x="1066800" y="39624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033"/>
          <p:cNvGrpSpPr>
            <a:grpSpLocks/>
          </p:cNvGrpSpPr>
          <p:nvPr/>
        </p:nvGrpSpPr>
        <p:grpSpPr bwMode="auto">
          <a:xfrm>
            <a:off x="1371600" y="914400"/>
            <a:ext cx="5715000" cy="914400"/>
            <a:chOff x="864" y="576"/>
            <a:chExt cx="3600" cy="576"/>
          </a:xfrm>
        </p:grpSpPr>
        <p:sp>
          <p:nvSpPr>
            <p:cNvPr id="20510" name="AutoShape 1031"/>
            <p:cNvSpPr>
              <a:spLocks noChangeArrowheads="1"/>
            </p:cNvSpPr>
            <p:nvPr/>
          </p:nvSpPr>
          <p:spPr bwMode="auto">
            <a:xfrm>
              <a:off x="1824" y="576"/>
              <a:ext cx="2640" cy="222"/>
            </a:xfrm>
            <a:prstGeom prst="wedgeRectCallout">
              <a:avLst>
                <a:gd name="adj1" fmla="val -56593"/>
                <a:gd name="adj2" fmla="val 12612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Will cause ArithmeticException</a:t>
              </a:r>
            </a:p>
          </p:txBody>
        </p:sp>
        <p:sp>
          <p:nvSpPr>
            <p:cNvPr id="20511" name="Rectangle 1032"/>
            <p:cNvSpPr>
              <a:spLocks noChangeArrowheads="1"/>
            </p:cNvSpPr>
            <p:nvPr/>
          </p:nvSpPr>
          <p:spPr bwMode="auto">
            <a:xfrm>
              <a:off x="864" y="960"/>
              <a:ext cx="768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036"/>
          <p:cNvGrpSpPr>
            <a:grpSpLocks/>
          </p:cNvGrpSpPr>
          <p:nvPr/>
        </p:nvGrpSpPr>
        <p:grpSpPr bwMode="auto">
          <a:xfrm>
            <a:off x="990600" y="1400175"/>
            <a:ext cx="7315200" cy="657225"/>
            <a:chOff x="624" y="882"/>
            <a:chExt cx="4608" cy="414"/>
          </a:xfrm>
        </p:grpSpPr>
        <p:sp>
          <p:nvSpPr>
            <p:cNvPr id="20508" name="AutoShape 1034"/>
            <p:cNvSpPr>
              <a:spLocks noChangeArrowheads="1"/>
            </p:cNvSpPr>
            <p:nvPr/>
          </p:nvSpPr>
          <p:spPr bwMode="auto">
            <a:xfrm>
              <a:off x="3408" y="882"/>
              <a:ext cx="1824" cy="378"/>
            </a:xfrm>
            <a:prstGeom prst="wedgeRectCallout">
              <a:avLst>
                <a:gd name="adj1" fmla="val -91884"/>
                <a:gd name="adj2" fmla="val 4338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ArithmeticException is caught</a:t>
              </a:r>
            </a:p>
          </p:txBody>
        </p:sp>
        <p:sp>
          <p:nvSpPr>
            <p:cNvPr id="20509" name="Rectangle 1035"/>
            <p:cNvSpPr>
              <a:spLocks noChangeArrowheads="1"/>
            </p:cNvSpPr>
            <p:nvPr/>
          </p:nvSpPr>
          <p:spPr bwMode="auto">
            <a:xfrm>
              <a:off x="624" y="1152"/>
              <a:ext cx="201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037"/>
          <p:cNvGrpSpPr>
            <a:grpSpLocks/>
          </p:cNvGrpSpPr>
          <p:nvPr/>
        </p:nvGrpSpPr>
        <p:grpSpPr bwMode="auto">
          <a:xfrm>
            <a:off x="1447800" y="2286000"/>
            <a:ext cx="5715000" cy="914400"/>
            <a:chOff x="864" y="576"/>
            <a:chExt cx="3600" cy="576"/>
          </a:xfrm>
        </p:grpSpPr>
        <p:sp>
          <p:nvSpPr>
            <p:cNvPr id="20506" name="AutoShape 1038"/>
            <p:cNvSpPr>
              <a:spLocks noChangeArrowheads="1"/>
            </p:cNvSpPr>
            <p:nvPr/>
          </p:nvSpPr>
          <p:spPr bwMode="auto">
            <a:xfrm>
              <a:off x="1824" y="576"/>
              <a:ext cx="2640" cy="222"/>
            </a:xfrm>
            <a:prstGeom prst="wedgeRectCallout">
              <a:avLst>
                <a:gd name="adj1" fmla="val -56593"/>
                <a:gd name="adj2" fmla="val 12612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Will cause ArithmeticException</a:t>
              </a:r>
            </a:p>
          </p:txBody>
        </p:sp>
        <p:sp>
          <p:nvSpPr>
            <p:cNvPr id="20507" name="Rectangle 1039"/>
            <p:cNvSpPr>
              <a:spLocks noChangeArrowheads="1"/>
            </p:cNvSpPr>
            <p:nvPr/>
          </p:nvSpPr>
          <p:spPr bwMode="auto">
            <a:xfrm>
              <a:off x="864" y="960"/>
              <a:ext cx="768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042"/>
          <p:cNvGrpSpPr>
            <a:grpSpLocks/>
          </p:cNvGrpSpPr>
          <p:nvPr/>
        </p:nvGrpSpPr>
        <p:grpSpPr bwMode="auto">
          <a:xfrm>
            <a:off x="990600" y="2466975"/>
            <a:ext cx="6477000" cy="962025"/>
            <a:chOff x="624" y="1554"/>
            <a:chExt cx="4080" cy="606"/>
          </a:xfrm>
        </p:grpSpPr>
        <p:sp>
          <p:nvSpPr>
            <p:cNvPr id="20504" name="AutoShape 1040"/>
            <p:cNvSpPr>
              <a:spLocks noChangeArrowheads="1"/>
            </p:cNvSpPr>
            <p:nvPr/>
          </p:nvSpPr>
          <p:spPr bwMode="auto">
            <a:xfrm>
              <a:off x="2832" y="1554"/>
              <a:ext cx="1872" cy="534"/>
            </a:xfrm>
            <a:prstGeom prst="wedgeRectCallout">
              <a:avLst>
                <a:gd name="adj1" fmla="val -95671"/>
                <a:gd name="adj2" fmla="val 4981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General exception, catches anything, outputs "Divide by zero"</a:t>
              </a:r>
            </a:p>
          </p:txBody>
        </p:sp>
        <p:sp>
          <p:nvSpPr>
            <p:cNvPr id="20505" name="Rectangle 1041"/>
            <p:cNvSpPr>
              <a:spLocks noChangeArrowheads="1"/>
            </p:cNvSpPr>
            <p:nvPr/>
          </p:nvSpPr>
          <p:spPr bwMode="auto">
            <a:xfrm>
              <a:off x="624" y="2064"/>
              <a:ext cx="1344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1046"/>
          <p:cNvGrpSpPr>
            <a:grpSpLocks/>
          </p:cNvGrpSpPr>
          <p:nvPr/>
        </p:nvGrpSpPr>
        <p:grpSpPr bwMode="auto">
          <a:xfrm>
            <a:off x="1447800" y="4038600"/>
            <a:ext cx="6400800" cy="533400"/>
            <a:chOff x="912" y="2544"/>
            <a:chExt cx="4032" cy="336"/>
          </a:xfrm>
        </p:grpSpPr>
        <p:sp>
          <p:nvSpPr>
            <p:cNvPr id="20502" name="AutoShape 1044"/>
            <p:cNvSpPr>
              <a:spLocks noChangeArrowheads="1"/>
            </p:cNvSpPr>
            <p:nvPr/>
          </p:nvSpPr>
          <p:spPr bwMode="auto">
            <a:xfrm>
              <a:off x="2304" y="2544"/>
              <a:ext cx="2640" cy="222"/>
            </a:xfrm>
            <a:prstGeom prst="wedgeRectCallout">
              <a:avLst>
                <a:gd name="adj1" fmla="val -73597"/>
                <a:gd name="adj2" fmla="val 5495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Will cause ArithmeticException</a:t>
              </a:r>
            </a:p>
          </p:txBody>
        </p:sp>
        <p:sp>
          <p:nvSpPr>
            <p:cNvPr id="20503" name="Rectangle 1045"/>
            <p:cNvSpPr>
              <a:spLocks noChangeArrowheads="1"/>
            </p:cNvSpPr>
            <p:nvPr/>
          </p:nvSpPr>
          <p:spPr bwMode="auto">
            <a:xfrm>
              <a:off x="912" y="2688"/>
              <a:ext cx="768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1049"/>
          <p:cNvGrpSpPr>
            <a:grpSpLocks/>
          </p:cNvGrpSpPr>
          <p:nvPr/>
        </p:nvGrpSpPr>
        <p:grpSpPr bwMode="auto">
          <a:xfrm>
            <a:off x="1066800" y="4086225"/>
            <a:ext cx="7543800" cy="790575"/>
            <a:chOff x="672" y="2574"/>
            <a:chExt cx="4752" cy="498"/>
          </a:xfrm>
        </p:grpSpPr>
        <p:sp>
          <p:nvSpPr>
            <p:cNvPr id="20500" name="AutoShape 1047"/>
            <p:cNvSpPr>
              <a:spLocks noChangeArrowheads="1"/>
            </p:cNvSpPr>
            <p:nvPr/>
          </p:nvSpPr>
          <p:spPr bwMode="auto">
            <a:xfrm>
              <a:off x="3312" y="2574"/>
              <a:ext cx="2112" cy="378"/>
            </a:xfrm>
            <a:prstGeom prst="wedgeRectCallout">
              <a:avLst>
                <a:gd name="adj1" fmla="val -79259"/>
                <a:gd name="adj2" fmla="val 5079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Not an invalid date so we skip this handler</a:t>
              </a:r>
            </a:p>
          </p:txBody>
        </p:sp>
        <p:sp>
          <p:nvSpPr>
            <p:cNvPr id="20501" name="Rectangle 1048"/>
            <p:cNvSpPr>
              <a:spLocks noChangeArrowheads="1"/>
            </p:cNvSpPr>
            <p:nvPr/>
          </p:nvSpPr>
          <p:spPr bwMode="auto">
            <a:xfrm>
              <a:off x="672" y="2928"/>
              <a:ext cx="201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" name="Group 1052"/>
          <p:cNvGrpSpPr>
            <a:grpSpLocks/>
          </p:cNvGrpSpPr>
          <p:nvPr/>
        </p:nvGrpSpPr>
        <p:grpSpPr bwMode="auto">
          <a:xfrm>
            <a:off x="1066800" y="4267200"/>
            <a:ext cx="7315200" cy="1143000"/>
            <a:chOff x="672" y="2688"/>
            <a:chExt cx="4608" cy="720"/>
          </a:xfrm>
        </p:grpSpPr>
        <p:sp>
          <p:nvSpPr>
            <p:cNvPr id="20498" name="AutoShape 1050"/>
            <p:cNvSpPr>
              <a:spLocks noChangeArrowheads="1"/>
            </p:cNvSpPr>
            <p:nvPr/>
          </p:nvSpPr>
          <p:spPr bwMode="auto">
            <a:xfrm>
              <a:off x="2688" y="2688"/>
              <a:ext cx="2592" cy="534"/>
            </a:xfrm>
            <a:prstGeom prst="wedgeRectCallout">
              <a:avLst>
                <a:gd name="adj1" fmla="val -77162"/>
                <a:gd name="adj2" fmla="val 7528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This handler will trap any exception, so "Divide by zero" will be printed.</a:t>
              </a:r>
            </a:p>
          </p:txBody>
        </p:sp>
        <p:sp>
          <p:nvSpPr>
            <p:cNvPr id="20499" name="Rectangle 1051"/>
            <p:cNvSpPr>
              <a:spLocks noChangeArrowheads="1"/>
            </p:cNvSpPr>
            <p:nvPr/>
          </p:nvSpPr>
          <p:spPr bwMode="auto">
            <a:xfrm>
              <a:off x="672" y="3264"/>
              <a:ext cx="129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9" name="Group 1055"/>
          <p:cNvGrpSpPr>
            <a:grpSpLocks/>
          </p:cNvGrpSpPr>
          <p:nvPr/>
        </p:nvGrpSpPr>
        <p:grpSpPr bwMode="auto">
          <a:xfrm>
            <a:off x="1066800" y="4314825"/>
            <a:ext cx="6629400" cy="1095375"/>
            <a:chOff x="672" y="2718"/>
            <a:chExt cx="4176" cy="690"/>
          </a:xfrm>
        </p:grpSpPr>
        <p:sp>
          <p:nvSpPr>
            <p:cNvPr id="20496" name="AutoShape 1053"/>
            <p:cNvSpPr>
              <a:spLocks noChangeArrowheads="1"/>
            </p:cNvSpPr>
            <p:nvPr/>
          </p:nvSpPr>
          <p:spPr bwMode="auto">
            <a:xfrm>
              <a:off x="2976" y="2718"/>
              <a:ext cx="1872" cy="534"/>
            </a:xfrm>
            <a:prstGeom prst="wedgeRectCallout">
              <a:avLst>
                <a:gd name="adj1" fmla="val -103259"/>
                <a:gd name="adj2" fmla="val 5842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Can also put ArithmeticException trap here, same result.</a:t>
              </a:r>
            </a:p>
          </p:txBody>
        </p:sp>
        <p:sp>
          <p:nvSpPr>
            <p:cNvPr id="20497" name="Rectangle 1054"/>
            <p:cNvSpPr>
              <a:spLocks noChangeArrowheads="1"/>
            </p:cNvSpPr>
            <p:nvPr/>
          </p:nvSpPr>
          <p:spPr bwMode="auto">
            <a:xfrm>
              <a:off x="672" y="3264"/>
              <a:ext cx="129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0494" name="AutoShape 105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5" name="AutoShape 10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438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3050" y="908050"/>
            <a:ext cx="3505200" cy="517525"/>
          </a:xfrm>
          <a:noFill/>
        </p:spPr>
        <p:txBody>
          <a:bodyPr lIns="63472" tIns="25388" rIns="63472" bIns="25388"/>
          <a:lstStyle/>
          <a:p>
            <a:r>
              <a:rPr lang="en-US" smtClean="0"/>
              <a:t>Data Abstraction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52" tIns="44434" rIns="90452" bIns="44434"/>
          <a:lstStyle/>
          <a:p>
            <a:r>
              <a:rPr lang="en-US" smtClean="0"/>
              <a:t>data abstraction</a:t>
            </a:r>
          </a:p>
          <a:p>
            <a:r>
              <a:rPr lang="en-US" smtClean="0"/>
              <a:t>abstract data type (ADT)</a:t>
            </a:r>
          </a:p>
          <a:p>
            <a:r>
              <a:rPr lang="en-US" smtClean="0"/>
              <a:t>data type</a:t>
            </a:r>
          </a:p>
          <a:p>
            <a:r>
              <a:rPr lang="en-US" smtClean="0"/>
              <a:t>data structure</a:t>
            </a:r>
          </a:p>
          <a:p>
            <a:r>
              <a:rPr lang="en-US" smtClean="0"/>
              <a:t>information hiding</a:t>
            </a:r>
          </a:p>
          <a:p>
            <a:pPr lvl="1"/>
            <a:r>
              <a:rPr lang="en-US" smtClean="0"/>
              <a:t>reduction of complexity</a:t>
            </a:r>
          </a:p>
          <a:p>
            <a:pPr lvl="1"/>
            <a:r>
              <a:rPr lang="en-US" smtClean="0"/>
              <a:t>security</a:t>
            </a:r>
          </a:p>
          <a:p>
            <a:pPr lvl="1"/>
            <a:r>
              <a:rPr lang="en-US" smtClean="0"/>
              <a:t>modifiability</a:t>
            </a:r>
          </a:p>
          <a:p>
            <a:r>
              <a:rPr lang="en-US" smtClean="0"/>
              <a:t>programming-by-contract</a:t>
            </a:r>
          </a:p>
          <a:p>
            <a:pPr lvl="1"/>
            <a:r>
              <a:rPr lang="en-US" smtClean="0"/>
              <a:t>supplier vs client</a:t>
            </a:r>
          </a:p>
          <a:p>
            <a:pPr lvl="1"/>
            <a:r>
              <a:rPr lang="en-US" smtClean="0"/>
              <a:t>specification vs realization</a:t>
            </a:r>
          </a:p>
          <a:p>
            <a:r>
              <a:rPr lang="en-US" smtClean="0"/>
              <a:t>collection (container) types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5" y="469900"/>
            <a:ext cx="4216400" cy="517525"/>
          </a:xfrm>
        </p:spPr>
        <p:txBody>
          <a:bodyPr/>
          <a:lstStyle/>
          <a:p>
            <a:r>
              <a:rPr lang="en-US" smtClean="0"/>
              <a:t>Exception Hierarchy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763" y="1693863"/>
            <a:ext cx="5191125" cy="462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3197225" y="1665288"/>
            <a:ext cx="4321175" cy="847725"/>
          </a:xfrm>
          <a:prstGeom prst="wedgeRectCallout">
            <a:avLst>
              <a:gd name="adj1" fmla="val -51949"/>
              <a:gd name="adj2" fmla="val 14378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Checked Exceptions:  Compiler ensures that the user has an exception handler in place.</a:t>
            </a: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4349750" y="1119188"/>
            <a:ext cx="4103688" cy="847725"/>
          </a:xfrm>
          <a:prstGeom prst="wedgeRectCallout">
            <a:avLst>
              <a:gd name="adj1" fmla="val -18046"/>
              <a:gd name="adj2" fmla="val 29456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Unchecked Exceptions: Up to the user to determine if checking for such an exception is necessary.</a:t>
            </a:r>
          </a:p>
        </p:txBody>
      </p:sp>
      <p:sp>
        <p:nvSpPr>
          <p:cNvPr id="21510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015038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457200"/>
            <a:ext cx="1905000" cy="517525"/>
          </a:xfrm>
        </p:spPr>
        <p:txBody>
          <a:bodyPr/>
          <a:lstStyle/>
          <a:p>
            <a:r>
              <a:rPr lang="en-US" smtClean="0"/>
              <a:t>Package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762000" y="990600"/>
            <a:ext cx="7696200" cy="5334000"/>
            <a:chOff x="2160" y="3024"/>
            <a:chExt cx="9216" cy="6192"/>
          </a:xfrm>
        </p:grpSpPr>
        <p:grpSp>
          <p:nvGrpSpPr>
            <p:cNvPr id="22533" name="Group 4"/>
            <p:cNvGrpSpPr>
              <a:grpSpLocks/>
            </p:cNvGrpSpPr>
            <p:nvPr/>
          </p:nvGrpSpPr>
          <p:grpSpPr bwMode="auto">
            <a:xfrm>
              <a:off x="4320" y="7200"/>
              <a:ext cx="3657" cy="1788"/>
              <a:chOff x="2580" y="2910"/>
              <a:chExt cx="7545" cy="4380"/>
            </a:xfrm>
          </p:grpSpPr>
          <p:sp>
            <p:nvSpPr>
              <p:cNvPr id="22544" name="Text Box 5"/>
              <p:cNvSpPr txBox="1">
                <a:spLocks noChangeArrowheads="1"/>
              </p:cNvSpPr>
              <p:nvPr/>
            </p:nvSpPr>
            <p:spPr bwMode="auto">
              <a:xfrm>
                <a:off x="5145" y="4050"/>
                <a:ext cx="1665" cy="25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 algn="ctr">
                  <a:lnSpc>
                    <a:spcPct val="100000"/>
                  </a:lnSpc>
                </a:pPr>
                <a:r>
                  <a:rPr lang="en-US" sz="800">
                    <a:latin typeface="Times New Roman" pitchFamily="18" charset="0"/>
                  </a:rPr>
                  <a:t>Interface specification</a:t>
                </a:r>
                <a:br>
                  <a:rPr lang="en-US" sz="800">
                    <a:latin typeface="Times New Roman" pitchFamily="18" charset="0"/>
                  </a:rPr>
                </a:br>
                <a:endParaRPr lang="en-US" sz="800">
                  <a:latin typeface="Times New Roman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Defines the: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endParaRPr lang="en-US" sz="1000" b="0">
                  <a:latin typeface="Times New Roman" pitchFamily="18" charset="0"/>
                </a:endParaRPr>
              </a:p>
            </p:txBody>
          </p:sp>
          <p:sp>
            <p:nvSpPr>
              <p:cNvPr id="22545" name="Text Box 6"/>
              <p:cNvSpPr txBox="1">
                <a:spLocks noChangeArrowheads="1"/>
              </p:cNvSpPr>
              <p:nvPr/>
            </p:nvSpPr>
            <p:spPr bwMode="auto">
              <a:xfrm>
                <a:off x="8220" y="291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endParaRPr lang="en-CA" sz="1000" b="0">
                  <a:latin typeface="Times New Roman" pitchFamily="18" charset="0"/>
                </a:endParaRPr>
              </a:p>
            </p:txBody>
          </p:sp>
          <p:sp>
            <p:nvSpPr>
              <p:cNvPr id="22546" name="Text Box 7"/>
              <p:cNvSpPr txBox="1">
                <a:spLocks noChangeArrowheads="1"/>
              </p:cNvSpPr>
              <p:nvPr/>
            </p:nvSpPr>
            <p:spPr bwMode="auto">
              <a:xfrm>
                <a:off x="8235" y="582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endParaRPr lang="en-CA" sz="1000" b="0">
                  <a:latin typeface="Times New Roman" pitchFamily="18" charset="0"/>
                </a:endParaRPr>
              </a:p>
            </p:txBody>
          </p:sp>
          <p:sp>
            <p:nvSpPr>
              <p:cNvPr id="22547" name="AutoShape 8"/>
              <p:cNvSpPr>
                <a:spLocks noChangeArrowheads="1"/>
              </p:cNvSpPr>
              <p:nvPr/>
            </p:nvSpPr>
            <p:spPr bwMode="auto">
              <a:xfrm rot="-1987212">
                <a:off x="7080" y="4447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48" name="AutoShape 9"/>
              <p:cNvSpPr>
                <a:spLocks noChangeArrowheads="1"/>
              </p:cNvSpPr>
              <p:nvPr/>
            </p:nvSpPr>
            <p:spPr bwMode="auto">
              <a:xfrm rot="2116720">
                <a:off x="7215" y="5752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49" name="AutoShape 10"/>
              <p:cNvSpPr>
                <a:spLocks noChangeArrowheads="1"/>
              </p:cNvSpPr>
              <p:nvPr/>
            </p:nvSpPr>
            <p:spPr bwMode="auto">
              <a:xfrm>
                <a:off x="2580" y="5040"/>
                <a:ext cx="2205" cy="330"/>
              </a:xfrm>
              <a:prstGeom prst="leftRightArrow">
                <a:avLst>
                  <a:gd name="adj1" fmla="val 50000"/>
                  <a:gd name="adj2" fmla="val 13363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50" name="Text Box 11"/>
              <p:cNvSpPr txBox="1">
                <a:spLocks noChangeArrowheads="1"/>
              </p:cNvSpPr>
              <p:nvPr/>
            </p:nvSpPr>
            <p:spPr bwMode="auto">
              <a:xfrm>
                <a:off x="2595" y="5565"/>
                <a:ext cx="2220" cy="3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endParaRPr lang="en-CA" sz="1000" b="0">
                  <a:latin typeface="Times New Roman" pitchFamily="18" charset="0"/>
                </a:endParaRPr>
              </a:p>
            </p:txBody>
          </p:sp>
        </p:grpSp>
        <p:grpSp>
          <p:nvGrpSpPr>
            <p:cNvPr id="22534" name="Group 12"/>
            <p:cNvGrpSpPr>
              <a:grpSpLocks/>
            </p:cNvGrpSpPr>
            <p:nvPr/>
          </p:nvGrpSpPr>
          <p:grpSpPr bwMode="auto">
            <a:xfrm>
              <a:off x="4176" y="3168"/>
              <a:ext cx="6768" cy="4176"/>
              <a:chOff x="2580" y="2910"/>
              <a:chExt cx="7545" cy="4380"/>
            </a:xfrm>
          </p:grpSpPr>
          <p:sp>
            <p:nvSpPr>
              <p:cNvPr id="22537" name="Text Box 13"/>
              <p:cNvSpPr txBox="1">
                <a:spLocks noChangeArrowheads="1"/>
              </p:cNvSpPr>
              <p:nvPr/>
            </p:nvSpPr>
            <p:spPr bwMode="auto">
              <a:xfrm>
                <a:off x="5145" y="4050"/>
                <a:ext cx="1665" cy="25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>
                    <a:latin typeface="Times New Roman" pitchFamily="18" charset="0"/>
                  </a:rPr>
                  <a:t>Interface specification</a:t>
                </a:r>
                <a:r>
                  <a:rPr lang="en-US" sz="800">
                    <a:latin typeface="Times New Roman" pitchFamily="18" charset="0"/>
                  </a:rPr>
                  <a:t/>
                </a:r>
                <a:br>
                  <a:rPr lang="en-US" sz="800">
                    <a:latin typeface="Times New Roman" pitchFamily="18" charset="0"/>
                  </a:rPr>
                </a:br>
                <a:endParaRPr lang="en-US" sz="800">
                  <a:latin typeface="Times New Roman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Defines the: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r>
                  <a:rPr lang="en-US" sz="1000" b="0">
                    <a:latin typeface="Times New Roman" pitchFamily="18" charset="0"/>
                  </a:rPr>
                  <a:t>object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r>
                  <a:rPr lang="en-US" sz="1000" b="0">
                    <a:latin typeface="Times New Roman" pitchFamily="18" charset="0"/>
                  </a:rPr>
                  <a:t>methods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r>
                  <a:rPr lang="en-US" sz="1000" b="0">
                    <a:latin typeface="Times New Roman" pitchFamily="18" charset="0"/>
                  </a:rPr>
                  <a:t>constants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Defines an interface object type</a:t>
                </a:r>
              </a:p>
            </p:txBody>
          </p:sp>
          <p:sp>
            <p:nvSpPr>
              <p:cNvPr id="22538" name="Text Box 14"/>
              <p:cNvSpPr txBox="1">
                <a:spLocks noChangeArrowheads="1"/>
              </p:cNvSpPr>
              <p:nvPr/>
            </p:nvSpPr>
            <p:spPr bwMode="auto">
              <a:xfrm>
                <a:off x="8220" y="291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Implementation of Object subtype 1</a:t>
                </a:r>
              </a:p>
            </p:txBody>
          </p:sp>
          <p:sp>
            <p:nvSpPr>
              <p:cNvPr id="22539" name="Text Box 15"/>
              <p:cNvSpPr txBox="1">
                <a:spLocks noChangeArrowheads="1"/>
              </p:cNvSpPr>
              <p:nvPr/>
            </p:nvSpPr>
            <p:spPr bwMode="auto">
              <a:xfrm>
                <a:off x="8235" y="582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Implementation of Object subtype 2</a:t>
                </a:r>
              </a:p>
            </p:txBody>
          </p:sp>
          <p:sp>
            <p:nvSpPr>
              <p:cNvPr id="22540" name="AutoShape 16"/>
              <p:cNvSpPr>
                <a:spLocks noChangeArrowheads="1"/>
              </p:cNvSpPr>
              <p:nvPr/>
            </p:nvSpPr>
            <p:spPr bwMode="auto">
              <a:xfrm rot="-1987212">
                <a:off x="7080" y="4447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41" name="AutoShape 17"/>
              <p:cNvSpPr>
                <a:spLocks noChangeArrowheads="1"/>
              </p:cNvSpPr>
              <p:nvPr/>
            </p:nvSpPr>
            <p:spPr bwMode="auto">
              <a:xfrm rot="2116720">
                <a:off x="7215" y="5752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42" name="AutoShape 18"/>
              <p:cNvSpPr>
                <a:spLocks noChangeArrowheads="1"/>
              </p:cNvSpPr>
              <p:nvPr/>
            </p:nvSpPr>
            <p:spPr bwMode="auto">
              <a:xfrm>
                <a:off x="2580" y="5040"/>
                <a:ext cx="2205" cy="330"/>
              </a:xfrm>
              <a:prstGeom prst="leftRightArrow">
                <a:avLst>
                  <a:gd name="adj1" fmla="val 50000"/>
                  <a:gd name="adj2" fmla="val 13363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43" name="Text Box 19"/>
              <p:cNvSpPr txBox="1">
                <a:spLocks noChangeArrowheads="1"/>
              </p:cNvSpPr>
              <p:nvPr/>
            </p:nvSpPr>
            <p:spPr bwMode="auto">
              <a:xfrm>
                <a:off x="2595" y="5565"/>
                <a:ext cx="2220" cy="3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Other classes interact</a:t>
                </a:r>
              </a:p>
            </p:txBody>
          </p:sp>
        </p:grpSp>
        <p:sp>
          <p:nvSpPr>
            <p:cNvPr id="22535" name="Rectangle 20"/>
            <p:cNvSpPr>
              <a:spLocks noChangeArrowheads="1"/>
            </p:cNvSpPr>
            <p:nvPr/>
          </p:nvSpPr>
          <p:spPr bwMode="auto">
            <a:xfrm>
              <a:off x="2160" y="3024"/>
              <a:ext cx="9216" cy="619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36" name="Text Box 21"/>
            <p:cNvSpPr txBox="1">
              <a:spLocks noChangeArrowheads="1"/>
            </p:cNvSpPr>
            <p:nvPr/>
          </p:nvSpPr>
          <p:spPr bwMode="auto">
            <a:xfrm>
              <a:off x="2304" y="316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1402" tIns="45704" rIns="91402" bIns="45704"/>
            <a:lstStyle/>
            <a:p>
              <a:pPr>
                <a:lnSpc>
                  <a:spcPct val="100000"/>
                </a:lnSpc>
              </a:pPr>
              <a:r>
                <a:rPr lang="en-US" sz="1400" b="0">
                  <a:latin typeface="Times New Roman" pitchFamily="18" charset="0"/>
                </a:rPr>
                <a:t>package abc;</a:t>
              </a:r>
            </a:p>
            <a:p>
              <a:pPr>
                <a:lnSpc>
                  <a:spcPct val="100000"/>
                </a:lnSpc>
              </a:pPr>
              <a:r>
                <a:rPr lang="en-US" sz="1400" b="0">
                  <a:latin typeface="Times New Roman" pitchFamily="18" charset="0"/>
                </a:rPr>
                <a:t>import whatever.*</a:t>
              </a:r>
              <a:endParaRPr lang="en-US" sz="1000" b="0">
                <a:latin typeface="Times New Roman" pitchFamily="18" charset="0"/>
              </a:endParaRPr>
            </a:p>
            <a:p>
              <a:pPr>
                <a:lnSpc>
                  <a:spcPct val="100000"/>
                </a:lnSpc>
              </a:pPr>
              <a:endParaRPr lang="en-US" sz="1000" b="0">
                <a:latin typeface="Times New Roman" pitchFamily="18" charset="0"/>
              </a:endParaRPr>
            </a:p>
            <a:p>
              <a:pPr>
                <a:lnSpc>
                  <a:spcPct val="100000"/>
                </a:lnSpc>
              </a:pPr>
              <a:endParaRPr lang="en-US" sz="1000" b="0">
                <a:latin typeface="Times New Roman" pitchFamily="18" charset="0"/>
              </a:endParaRPr>
            </a:p>
          </p:txBody>
        </p:sp>
      </p:grpSp>
      <p:sp>
        <p:nvSpPr>
          <p:cNvPr id="22532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8674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49525" y="327025"/>
            <a:ext cx="3911600" cy="517525"/>
          </a:xfrm>
        </p:spPr>
        <p:txBody>
          <a:bodyPr/>
          <a:lstStyle/>
          <a:p>
            <a:r>
              <a:rPr lang="en-CA" smtClean="0"/>
              <a:t>Fractions Interface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335088"/>
            <a:ext cx="7162800" cy="4967287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package Fractions;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public interface Fraction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int numerator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int denominator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double doubleValue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int intValue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boolean equals ( Fraction f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	 public int compareTo ( Fraction f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Fraction add ( Fraction f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	 public Fraction sub ( Fraction f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	 public Fraction mul ( Fraction f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Fraction div ( Fraction f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} // Fraction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CA" sz="1200" smtClean="0">
              <a:latin typeface="Courier New" pitchFamily="49" charset="0"/>
            </a:endParaRP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0200" y="59436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0" y="327025"/>
            <a:ext cx="3581400" cy="517525"/>
          </a:xfrm>
        </p:spPr>
        <p:txBody>
          <a:bodyPr/>
          <a:lstStyle/>
          <a:p>
            <a:r>
              <a:rPr lang="en-CA" smtClean="0"/>
              <a:t>Rational Fraction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398463"/>
            <a:ext cx="7162800" cy="6048375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package Fractions;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0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import java.io.*;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public class RationalFraction implements Fraction, Serializable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private int  num;  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the numerator of the fraction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private int  denom;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the denominator of the fraction</a:t>
            </a:r>
            <a:r>
              <a:rPr lang="en-US" sz="1000" smtClean="0">
                <a:latin typeface="Courier New" pitchFamily="49" charset="0"/>
              </a:rPr>
              <a:t>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/** This constructor produces the fraction 0 (i.e. 0/1).</a:t>
            </a:r>
            <a:r>
              <a:rPr lang="en-US" sz="1000" smtClean="0">
                <a:latin typeface="Courier New" pitchFamily="49" charset="0"/>
              </a:rPr>
              <a:t>             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public RationalFraction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this(0,1);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}; 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This constructor produces the fraction n/1.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	public RationalFraction ( int n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this(n,1);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};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This constructor produces the fraction n/d.</a:t>
            </a:r>
            <a:r>
              <a:rPr lang="en-US" sz="10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public RationalFraction ( int n, int d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num = n;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denom = d;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normalize();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};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//Produces an object from a String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public RationalFraction ( String s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String  n;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numerator as a string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String  d; 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denominator as a string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s = s.trim();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n = s.substring(0,s.indexOf('/'));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d = s.substring(s.indexOf('/')+1);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num = Integer.parseInt(n);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denom = Integer.parseInt(d);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    normalize();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   }; </a:t>
            </a:r>
            <a:r>
              <a:rPr lang="en-US" sz="1000" smtClean="0">
                <a:solidFill>
                  <a:srgbClr val="0D814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000" smtClean="0">
                <a:latin typeface="Courier New" pitchFamily="49" charset="0"/>
              </a:rPr>
              <a:t> </a:t>
            </a:r>
            <a:endParaRPr lang="en-CA" sz="1000" smtClean="0">
              <a:latin typeface="Courier New" pitchFamily="49" charset="0"/>
            </a:endParaRPr>
          </a:p>
        </p:txBody>
      </p:sp>
      <p:sp>
        <p:nvSpPr>
          <p:cNvPr id="74756" name="Freeform 4"/>
          <p:cNvSpPr>
            <a:spLocks/>
          </p:cNvSpPr>
          <p:nvPr/>
        </p:nvSpPr>
        <p:spPr bwMode="auto">
          <a:xfrm>
            <a:off x="1757363" y="2198688"/>
            <a:ext cx="3263900" cy="1223962"/>
          </a:xfrm>
          <a:custGeom>
            <a:avLst/>
            <a:gdLst>
              <a:gd name="T0" fmla="*/ 0 w 2056"/>
              <a:gd name="T1" fmla="*/ 0 h 771"/>
              <a:gd name="T2" fmla="*/ 45 w 2056"/>
              <a:gd name="T3" fmla="*/ 45 h 771"/>
              <a:gd name="T4" fmla="*/ 181 w 2056"/>
              <a:gd name="T5" fmla="*/ 45 h 771"/>
              <a:gd name="T6" fmla="*/ 408 w 2056"/>
              <a:gd name="T7" fmla="*/ 45 h 771"/>
              <a:gd name="T8" fmla="*/ 1814 w 2056"/>
              <a:gd name="T9" fmla="*/ 181 h 771"/>
              <a:gd name="T10" fmla="*/ 1860 w 2056"/>
              <a:gd name="T11" fmla="*/ 499 h 771"/>
              <a:gd name="T12" fmla="*/ 1089 w 2056"/>
              <a:gd name="T13" fmla="*/ 635 h 771"/>
              <a:gd name="T14" fmla="*/ 953 w 2056"/>
              <a:gd name="T15" fmla="*/ 771 h 7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56"/>
              <a:gd name="T25" fmla="*/ 0 h 771"/>
              <a:gd name="T26" fmla="*/ 2056 w 2056"/>
              <a:gd name="T27" fmla="*/ 771 h 77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56" h="771">
                <a:moveTo>
                  <a:pt x="0" y="0"/>
                </a:moveTo>
                <a:cubicBezTo>
                  <a:pt x="7" y="19"/>
                  <a:pt x="15" y="38"/>
                  <a:pt x="45" y="45"/>
                </a:cubicBezTo>
                <a:cubicBezTo>
                  <a:pt x="75" y="52"/>
                  <a:pt x="121" y="45"/>
                  <a:pt x="181" y="45"/>
                </a:cubicBezTo>
                <a:cubicBezTo>
                  <a:pt x="241" y="45"/>
                  <a:pt x="136" y="22"/>
                  <a:pt x="408" y="45"/>
                </a:cubicBezTo>
                <a:cubicBezTo>
                  <a:pt x="680" y="68"/>
                  <a:pt x="1572" y="105"/>
                  <a:pt x="1814" y="181"/>
                </a:cubicBezTo>
                <a:cubicBezTo>
                  <a:pt x="2056" y="257"/>
                  <a:pt x="1981" y="423"/>
                  <a:pt x="1860" y="499"/>
                </a:cubicBezTo>
                <a:cubicBezTo>
                  <a:pt x="1739" y="575"/>
                  <a:pt x="1240" y="590"/>
                  <a:pt x="1089" y="635"/>
                </a:cubicBezTo>
                <a:cubicBezTo>
                  <a:pt x="938" y="680"/>
                  <a:pt x="945" y="725"/>
                  <a:pt x="953" y="771"/>
                </a:cubicBezTo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74757" name="Freeform 5"/>
          <p:cNvSpPr>
            <a:spLocks/>
          </p:cNvSpPr>
          <p:nvPr/>
        </p:nvSpPr>
        <p:spPr bwMode="auto">
          <a:xfrm>
            <a:off x="1973263" y="2190750"/>
            <a:ext cx="3205162" cy="1231900"/>
          </a:xfrm>
          <a:custGeom>
            <a:avLst/>
            <a:gdLst>
              <a:gd name="T0" fmla="*/ 0 w 2019"/>
              <a:gd name="T1" fmla="*/ 5 h 776"/>
              <a:gd name="T2" fmla="*/ 47 w 2019"/>
              <a:gd name="T3" fmla="*/ 18 h 776"/>
              <a:gd name="T4" fmla="*/ 227 w 2019"/>
              <a:gd name="T5" fmla="*/ 5 h 776"/>
              <a:gd name="T6" fmla="*/ 1043 w 2019"/>
              <a:gd name="T7" fmla="*/ 50 h 776"/>
              <a:gd name="T8" fmla="*/ 1860 w 2019"/>
              <a:gd name="T9" fmla="*/ 141 h 776"/>
              <a:gd name="T10" fmla="*/ 1996 w 2019"/>
              <a:gd name="T11" fmla="*/ 368 h 776"/>
              <a:gd name="T12" fmla="*/ 1724 w 2019"/>
              <a:gd name="T13" fmla="*/ 640 h 776"/>
              <a:gd name="T14" fmla="*/ 1406 w 2019"/>
              <a:gd name="T15" fmla="*/ 685 h 776"/>
              <a:gd name="T16" fmla="*/ 1270 w 2019"/>
              <a:gd name="T17" fmla="*/ 776 h 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19"/>
              <a:gd name="T28" fmla="*/ 0 h 776"/>
              <a:gd name="T29" fmla="*/ 2019 w 2019"/>
              <a:gd name="T30" fmla="*/ 776 h 7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19" h="776">
                <a:moveTo>
                  <a:pt x="0" y="5"/>
                </a:moveTo>
                <a:cubicBezTo>
                  <a:pt x="4" y="11"/>
                  <a:pt x="9" y="18"/>
                  <a:pt x="47" y="18"/>
                </a:cubicBezTo>
                <a:cubicBezTo>
                  <a:pt x="85" y="18"/>
                  <a:pt x="61" y="0"/>
                  <a:pt x="227" y="5"/>
                </a:cubicBezTo>
                <a:cubicBezTo>
                  <a:pt x="393" y="10"/>
                  <a:pt x="771" y="27"/>
                  <a:pt x="1043" y="50"/>
                </a:cubicBezTo>
                <a:cubicBezTo>
                  <a:pt x="1315" y="73"/>
                  <a:pt x="1701" y="88"/>
                  <a:pt x="1860" y="141"/>
                </a:cubicBezTo>
                <a:cubicBezTo>
                  <a:pt x="2019" y="194"/>
                  <a:pt x="2019" y="285"/>
                  <a:pt x="1996" y="368"/>
                </a:cubicBezTo>
                <a:cubicBezTo>
                  <a:pt x="1973" y="451"/>
                  <a:pt x="1822" y="587"/>
                  <a:pt x="1724" y="640"/>
                </a:cubicBezTo>
                <a:cubicBezTo>
                  <a:pt x="1626" y="693"/>
                  <a:pt x="1482" y="662"/>
                  <a:pt x="1406" y="685"/>
                </a:cubicBezTo>
                <a:cubicBezTo>
                  <a:pt x="1330" y="708"/>
                  <a:pt x="1300" y="742"/>
                  <a:pt x="1270" y="776"/>
                </a:cubicBezTo>
              </a:path>
            </a:pathLst>
          </a:cu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325563" y="3606800"/>
            <a:ext cx="5832475" cy="847725"/>
            <a:chOff x="835" y="2272"/>
            <a:chExt cx="3674" cy="534"/>
          </a:xfrm>
        </p:grpSpPr>
        <p:sp>
          <p:nvSpPr>
            <p:cNvPr id="24585" name="AutoShape 6"/>
            <p:cNvSpPr>
              <a:spLocks noChangeArrowheads="1"/>
            </p:cNvSpPr>
            <p:nvPr/>
          </p:nvSpPr>
          <p:spPr bwMode="auto">
            <a:xfrm>
              <a:off x="2377" y="2272"/>
              <a:ext cx="2132" cy="534"/>
            </a:xfrm>
            <a:prstGeom prst="wedgeRectCallout">
              <a:avLst>
                <a:gd name="adj1" fmla="val -92588"/>
                <a:gd name="adj2" fmla="val -1264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/>
                <a:t>Each Time a new object is created it is normalized to a canonical form</a:t>
              </a:r>
            </a:p>
          </p:txBody>
        </p:sp>
        <p:sp>
          <p:nvSpPr>
            <p:cNvPr id="24586" name="Rectangle 7"/>
            <p:cNvSpPr>
              <a:spLocks noChangeArrowheads="1"/>
            </p:cNvSpPr>
            <p:nvPr/>
          </p:nvSpPr>
          <p:spPr bwMode="auto">
            <a:xfrm>
              <a:off x="835" y="2474"/>
              <a:ext cx="612" cy="9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4583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1638" y="601503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4584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335838" y="6015038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  <p:bldP spid="747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36863" y="398463"/>
            <a:ext cx="3708400" cy="517525"/>
          </a:xfrm>
        </p:spPr>
        <p:txBody>
          <a:bodyPr/>
          <a:lstStyle/>
          <a:p>
            <a:r>
              <a:rPr lang="en-CA" smtClean="0"/>
              <a:t>Rational Fraction.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119188"/>
            <a:ext cx="7162800" cy="5399087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public int numerator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num;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numerator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	public int denominator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denom;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denominator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</a:t>
            </a:r>
            <a:br>
              <a:rPr lang="en-US" sz="1200" smtClean="0">
                <a:latin typeface="Courier New" pitchFamily="49" charset="0"/>
              </a:rPr>
            </a:br>
            <a:r>
              <a:rPr lang="en-US" sz="1200" smtClean="0">
                <a:latin typeface="Courier New" pitchFamily="49" charset="0"/>
              </a:rPr>
              <a:t>public double doubleValue ( ) {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(double) num / denom;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doubleValue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public int intValue ( ) {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num / denom;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intValue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solidFill>
                <a:srgbClr val="0D8141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	public boolean equals ( Fraction f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	     return num == f.numerator() &amp; denom == f.denominator();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	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equals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solidFill>
                <a:srgbClr val="0D8141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public int compareTo ( Fraction f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num*f.denominator() - f.numerator()*denom;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compareTo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Fraction add ( Fraction f ) {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new 		RationalFraction(num*f.denominator()+f.numerator()*denom,</a:t>
            </a:r>
            <a:br>
              <a:rPr lang="en-US" sz="1200" smtClean="0">
                <a:latin typeface="Courier New" pitchFamily="49" charset="0"/>
              </a:rPr>
            </a:br>
            <a:r>
              <a:rPr lang="en-US" sz="1200" smtClean="0">
                <a:latin typeface="Courier New" pitchFamily="49" charset="0"/>
              </a:rPr>
              <a:t>              denom*f.denominator());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add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  <a:endParaRPr lang="en-CA" sz="1200" smtClean="0">
              <a:latin typeface="Courier New" pitchFamily="49" charset="0"/>
            </a:endParaRP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4926013" y="1190625"/>
            <a:ext cx="3240087" cy="847725"/>
          </a:xfrm>
          <a:prstGeom prst="wedgeRectCallout">
            <a:avLst>
              <a:gd name="adj1" fmla="val 7912"/>
              <a:gd name="adj2" fmla="val -50218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Standard set of accessor methods, and pseudo attributes methods.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117725" y="4502150"/>
            <a:ext cx="6767513" cy="1168400"/>
            <a:chOff x="1334" y="2836"/>
            <a:chExt cx="4263" cy="736"/>
          </a:xfrm>
        </p:grpSpPr>
        <p:sp>
          <p:nvSpPr>
            <p:cNvPr id="25609" name="AutoShape 6"/>
            <p:cNvSpPr>
              <a:spLocks noChangeArrowheads="1"/>
            </p:cNvSpPr>
            <p:nvPr/>
          </p:nvSpPr>
          <p:spPr bwMode="auto">
            <a:xfrm>
              <a:off x="3057" y="2836"/>
              <a:ext cx="2540" cy="534"/>
            </a:xfrm>
            <a:prstGeom prst="wedgeRectCallout">
              <a:avLst>
                <a:gd name="adj1" fmla="val -96023"/>
                <a:gd name="adj2" fmla="val 649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/>
                <a:t>For every calculation a new object is created based on the interface type.</a:t>
              </a:r>
            </a:p>
          </p:txBody>
        </p:sp>
        <p:sp>
          <p:nvSpPr>
            <p:cNvPr id="25610" name="Rectangle 7"/>
            <p:cNvSpPr>
              <a:spLocks noChangeArrowheads="1"/>
            </p:cNvSpPr>
            <p:nvPr/>
          </p:nvSpPr>
          <p:spPr bwMode="auto">
            <a:xfrm>
              <a:off x="1334" y="3426"/>
              <a:ext cx="505" cy="1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5606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335838" y="61595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07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1638" y="61595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08" name="AutoShape 1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650038" y="61595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3363" y="398463"/>
            <a:ext cx="3835400" cy="517525"/>
          </a:xfrm>
        </p:spPr>
        <p:txBody>
          <a:bodyPr/>
          <a:lstStyle/>
          <a:p>
            <a:r>
              <a:rPr lang="en-CA" smtClean="0"/>
              <a:t>Rational Fraction..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974725"/>
            <a:ext cx="7162800" cy="4392613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Fraction sub ( Fraction f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new RationalFraction(num*f.denominator()-f.numerator()*denom,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                        denom*f.denominator());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// sub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Fraction mul ( Fraction f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new </a:t>
            </a:r>
            <a:br>
              <a:rPr lang="en-US" sz="1200" smtClean="0">
                <a:latin typeface="Courier New" pitchFamily="49" charset="0"/>
              </a:rPr>
            </a:br>
            <a:r>
              <a:rPr lang="en-US" sz="1200" smtClean="0">
                <a:latin typeface="Courier New" pitchFamily="49" charset="0"/>
              </a:rPr>
              <a:t>         RationalFraction(num*f.numerator(),denom*f.denominator());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// mul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Fraction div ( Fraction f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new    </a:t>
            </a:r>
            <a:br>
              <a:rPr lang="en-US" sz="1200" smtClean="0">
                <a:latin typeface="Courier New" pitchFamily="49" charset="0"/>
              </a:rPr>
            </a:br>
            <a:r>
              <a:rPr lang="en-US" sz="1200" smtClean="0">
                <a:latin typeface="Courier New" pitchFamily="49" charset="0"/>
              </a:rPr>
              <a:t>           RationalFraction(num*f.denominator(),denom*f.numerator());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// div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</a:t>
            </a:r>
            <a:endParaRPr lang="en-CA" sz="1200" smtClean="0">
              <a:latin typeface="Courier New" pitchFamily="49" charset="0"/>
            </a:endParaRPr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5645150" y="5119688"/>
            <a:ext cx="2057400" cy="847725"/>
          </a:xfrm>
          <a:prstGeom prst="wedgeRectCallout">
            <a:avLst>
              <a:gd name="adj1" fmla="val -50685"/>
              <a:gd name="adj2" fmla="val 1640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Same concept as add, return new objects.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1973263" y="1119188"/>
            <a:ext cx="792162" cy="21590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1973263" y="4143375"/>
            <a:ext cx="792162" cy="21590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1973263" y="2559050"/>
            <a:ext cx="792162" cy="21590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632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551738" y="6086475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633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37538" y="6086475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634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65938" y="6086475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  <p:bldP spid="77829" grpId="0" animBg="1"/>
      <p:bldP spid="77830" grpId="0" animBg="1"/>
      <p:bldP spid="7783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71763" y="398463"/>
            <a:ext cx="4038600" cy="517525"/>
          </a:xfrm>
        </p:spPr>
        <p:txBody>
          <a:bodyPr/>
          <a:lstStyle/>
          <a:p>
            <a:r>
              <a:rPr lang="en-CA" smtClean="0"/>
              <a:t>Rational Fraction…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119188"/>
            <a:ext cx="7162800" cy="4751387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public String toString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return num + "/" + denom;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// toString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  <a:endParaRPr lang="en-CA" sz="1200" smtClean="0">
              <a:latin typeface="Courier New" pitchFamily="49" charset="0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4494213" y="3030538"/>
            <a:ext cx="3311525" cy="847725"/>
          </a:xfrm>
          <a:prstGeom prst="wedgeRectCallout">
            <a:avLst>
              <a:gd name="adj1" fmla="val -49912"/>
              <a:gd name="adj2" fmla="val -3434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toString is inherited from Object via the implicit extends.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252538" y="1262063"/>
            <a:ext cx="2952750" cy="360362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4133850" y="4502150"/>
            <a:ext cx="3743325" cy="1343025"/>
          </a:xfrm>
          <a:prstGeom prst="wedgeRectCallout">
            <a:avLst>
              <a:gd name="adj1" fmla="val -15208"/>
              <a:gd name="adj2" fmla="val 5056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Programmer has the ability to implement this as they see fit, overloading the existing implementation which returns the serial number of the object.</a:t>
            </a:r>
          </a:p>
        </p:txBody>
      </p:sp>
      <p:sp>
        <p:nvSpPr>
          <p:cNvPr id="27655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408863" y="61595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6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94663" y="61595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7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723063" y="61595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08263" y="398463"/>
            <a:ext cx="4165600" cy="517525"/>
          </a:xfrm>
        </p:spPr>
        <p:txBody>
          <a:bodyPr/>
          <a:lstStyle/>
          <a:p>
            <a:r>
              <a:rPr lang="en-CA" smtClean="0"/>
              <a:t>Rational Fraction….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119188"/>
            <a:ext cx="7162800" cy="5399087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private void normalize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int  sign; 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sign for fraction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int  div;  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divisor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if ( denom ==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throw new ZeroDenominatorException();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if ( num ==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denom = 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if ( (num &lt; 0) ^ (denom &lt; 0)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sign = -1;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else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sign = 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div = gcd(Math.abs(num),Math.abs(denom));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num = sign * Math.abs(num) / div;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denom = Math.abs(denom) / div;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normalize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  <a:endParaRPr lang="en-CA" sz="1200" smtClean="0">
              <a:latin typeface="Courier New" pitchFamily="49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89163" y="1179513"/>
            <a:ext cx="6337300" cy="1666875"/>
            <a:chOff x="1379" y="743"/>
            <a:chExt cx="3992" cy="1050"/>
          </a:xfrm>
        </p:grpSpPr>
        <p:sp>
          <p:nvSpPr>
            <p:cNvPr id="28686" name="AutoShape 4"/>
            <p:cNvSpPr>
              <a:spLocks noChangeArrowheads="1"/>
            </p:cNvSpPr>
            <p:nvPr/>
          </p:nvSpPr>
          <p:spPr bwMode="auto">
            <a:xfrm>
              <a:off x="3330" y="743"/>
              <a:ext cx="2041" cy="690"/>
            </a:xfrm>
            <a:prstGeom prst="wedgeRectCallout">
              <a:avLst>
                <a:gd name="adj1" fmla="val -68912"/>
                <a:gd name="adj2" fmla="val 7319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/>
                <a:t>Only case where an illegal fraction can exist is when the denominator is zero, so we force an exception</a:t>
              </a:r>
            </a:p>
          </p:txBody>
        </p:sp>
        <p:sp>
          <p:nvSpPr>
            <p:cNvPr id="28687" name="Rectangle 5"/>
            <p:cNvSpPr>
              <a:spLocks noChangeArrowheads="1"/>
            </p:cNvSpPr>
            <p:nvPr/>
          </p:nvSpPr>
          <p:spPr bwMode="auto">
            <a:xfrm>
              <a:off x="1379" y="1610"/>
              <a:ext cx="2223" cy="18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286375" y="2959100"/>
            <a:ext cx="2776538" cy="1400175"/>
            <a:chOff x="3330" y="1864"/>
            <a:chExt cx="1749" cy="882"/>
          </a:xfrm>
        </p:grpSpPr>
        <p:sp>
          <p:nvSpPr>
            <p:cNvPr id="28684" name="AutoShape 7"/>
            <p:cNvSpPr>
              <a:spLocks/>
            </p:cNvSpPr>
            <p:nvPr/>
          </p:nvSpPr>
          <p:spPr bwMode="auto">
            <a:xfrm>
              <a:off x="3330" y="1975"/>
              <a:ext cx="90" cy="771"/>
            </a:xfrm>
            <a:prstGeom prst="rightBrace">
              <a:avLst>
                <a:gd name="adj1" fmla="val 7138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85" name="AutoShape 8"/>
            <p:cNvSpPr>
              <a:spLocks noChangeArrowheads="1"/>
            </p:cNvSpPr>
            <p:nvPr/>
          </p:nvSpPr>
          <p:spPr bwMode="auto">
            <a:xfrm>
              <a:off x="3783" y="1864"/>
              <a:ext cx="1296" cy="534"/>
            </a:xfrm>
            <a:prstGeom prst="wedgeRectCallout">
              <a:avLst>
                <a:gd name="adj1" fmla="val -75231"/>
                <a:gd name="adj2" fmla="val 4119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/>
                <a:t>Ensure the sign is carried by the numerator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618163" y="4235450"/>
            <a:ext cx="3195637" cy="1009650"/>
            <a:chOff x="3539" y="2668"/>
            <a:chExt cx="2013" cy="636"/>
          </a:xfrm>
        </p:grpSpPr>
        <p:sp>
          <p:nvSpPr>
            <p:cNvPr id="28682" name="AutoShape 11"/>
            <p:cNvSpPr>
              <a:spLocks/>
            </p:cNvSpPr>
            <p:nvPr/>
          </p:nvSpPr>
          <p:spPr bwMode="auto">
            <a:xfrm>
              <a:off x="3539" y="2895"/>
              <a:ext cx="45" cy="409"/>
            </a:xfrm>
            <a:prstGeom prst="rightBrace">
              <a:avLst>
                <a:gd name="adj1" fmla="val 75741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83" name="AutoShape 12"/>
            <p:cNvSpPr>
              <a:spLocks noChangeArrowheads="1"/>
            </p:cNvSpPr>
            <p:nvPr/>
          </p:nvSpPr>
          <p:spPr bwMode="auto">
            <a:xfrm>
              <a:off x="3783" y="2668"/>
              <a:ext cx="1769" cy="378"/>
            </a:xfrm>
            <a:prstGeom prst="wedgeRectCallout">
              <a:avLst>
                <a:gd name="adj1" fmla="val -60176"/>
                <a:gd name="adj2" fmla="val 6058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/>
                <a:t>Find the GCD and then normalize the fraction.</a:t>
              </a:r>
            </a:p>
          </p:txBody>
        </p:sp>
      </p:grpSp>
      <p:sp>
        <p:nvSpPr>
          <p:cNvPr id="28679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551738" y="61595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868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37538" y="61595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8681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65938" y="61595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44763" y="398463"/>
            <a:ext cx="4292600" cy="517525"/>
          </a:xfrm>
        </p:spPr>
        <p:txBody>
          <a:bodyPr/>
          <a:lstStyle/>
          <a:p>
            <a:r>
              <a:rPr lang="en-CA" smtClean="0"/>
              <a:t>Rational Fraction…..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119188"/>
            <a:ext cx="7162800" cy="4679950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    /** This method determines the greatest common divisor (gcd) of two positive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      * integers.                                                                */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private int gcd ( int n, int m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while ( n != 0 &amp; m !=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if ( n &gt; m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    n = n - 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else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    m = m - n;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if ( n !=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return n;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else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    return 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// gcd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  <a:endParaRPr lang="en-CA" sz="1200" smtClean="0">
              <a:latin typeface="Courier New" pitchFamily="49" charset="0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502275" y="2527300"/>
            <a:ext cx="2592388" cy="847725"/>
          </a:xfrm>
          <a:prstGeom prst="wedgeRectCallout">
            <a:avLst>
              <a:gd name="adj1" fmla="val -4134"/>
              <a:gd name="adj2" fmla="val 4977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/>
              <a:t>Calculate and return the Greatest Common Divisor</a:t>
            </a:r>
          </a:p>
        </p:txBody>
      </p:sp>
      <p:sp>
        <p:nvSpPr>
          <p:cNvPr id="29701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94663" y="6086475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2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373938" y="6086475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6063" y="398463"/>
            <a:ext cx="3810000" cy="517525"/>
          </a:xfrm>
        </p:spPr>
        <p:txBody>
          <a:bodyPr/>
          <a:lstStyle/>
          <a:p>
            <a:r>
              <a:rPr lang="en-CA" smtClean="0"/>
              <a:t>Zero Denominator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119188"/>
            <a:ext cx="7162800" cy="4824412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solidFill>
                  <a:srgbClr val="0D8141"/>
                </a:solidFill>
                <a:latin typeface="Courier New" pitchFamily="49" charset="0"/>
              </a:rPr>
              <a:t>    </a:t>
            </a:r>
            <a:r>
              <a:rPr lang="en-US" sz="1200" dirty="0" smtClean="0">
                <a:latin typeface="Courier New" pitchFamily="49" charset="0"/>
              </a:rPr>
              <a:t>package Fractions;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dirty="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dirty="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solidFill>
                  <a:srgbClr val="0D8141"/>
                </a:solidFill>
                <a:latin typeface="Courier New" pitchFamily="49" charset="0"/>
              </a:rPr>
              <a:t> </a:t>
            </a:r>
            <a:endParaRPr lang="en-US" sz="1200" dirty="0" smtClean="0">
              <a:solidFill>
                <a:srgbClr val="0D8141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latin typeface="Courier New" pitchFamily="49" charset="0"/>
              </a:rPr>
              <a:t>public class </a:t>
            </a:r>
            <a:r>
              <a:rPr lang="en-US" sz="1200" dirty="0" err="1" smtClean="0">
                <a:latin typeface="Courier New" pitchFamily="49" charset="0"/>
              </a:rPr>
              <a:t>ZeroDenominatorException</a:t>
            </a:r>
            <a:r>
              <a:rPr lang="en-US" sz="1200" dirty="0" smtClean="0">
                <a:latin typeface="Courier New" pitchFamily="49" charset="0"/>
              </a:rPr>
              <a:t> extends </a:t>
            </a:r>
            <a:r>
              <a:rPr lang="en-US" sz="1200" dirty="0" err="1" smtClean="0">
                <a:latin typeface="Courier New" pitchFamily="49" charset="0"/>
              </a:rPr>
              <a:t>RuntimeException</a:t>
            </a:r>
            <a:r>
              <a:rPr lang="en-US" sz="1200" dirty="0" smtClean="0">
                <a:latin typeface="Courier New" pitchFamily="49" charset="0"/>
              </a:rPr>
              <a:t> {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    private static final long   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serialVersionUID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 = 99990001L;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protected String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msg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public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ZeroDenominatorException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 (String m){</a:t>
            </a: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msg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=m;</a:t>
            </a: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}</a:t>
            </a:r>
          </a:p>
          <a:p>
            <a:pPr>
              <a:lnSpc>
                <a:spcPct val="70000"/>
              </a:lnSpc>
              <a:buNone/>
            </a:pPr>
            <a:endParaRPr lang="en-US" sz="120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public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ZeroDenominatorException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(){}</a:t>
            </a:r>
          </a:p>
          <a:p>
            <a:pPr>
              <a:lnSpc>
                <a:spcPct val="70000"/>
              </a:lnSpc>
              <a:buNone/>
            </a:pPr>
            <a:endParaRPr lang="en-US" sz="120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public String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toString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(){</a:t>
            </a: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	return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</a:rPr>
              <a:t>msg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buNone/>
            </a:pP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</a:rPr>
              <a:t>	 }</a:t>
            </a:r>
          </a:p>
          <a:p>
            <a:pPr>
              <a:lnSpc>
                <a:spcPct val="70000"/>
              </a:lnSpc>
              <a:buNone/>
            </a:pPr>
            <a:endParaRPr lang="en-US" sz="120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 smtClean="0">
                <a:latin typeface="Courier New" pitchFamily="49" charset="0"/>
              </a:rPr>
              <a:t>}    </a:t>
            </a:r>
            <a:endParaRPr lang="en-CA" sz="1200" dirty="0" smtClean="0">
              <a:latin typeface="Courier New" pitchFamily="49" charset="0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1181274" y="5006826"/>
            <a:ext cx="3024188" cy="1343025"/>
          </a:xfrm>
          <a:prstGeom prst="wedgeRectCallout">
            <a:avLst>
              <a:gd name="adj1" fmla="val -12935"/>
              <a:gd name="adj2" fmla="val 49968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 dirty="0"/>
              <a:t>In  Blue the modified exception object, allowing a simple message to be included with the error.</a:t>
            </a:r>
          </a:p>
        </p:txBody>
      </p:sp>
      <p:sp>
        <p:nvSpPr>
          <p:cNvPr id="3072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94663" y="6086475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565650" y="5133575"/>
            <a:ext cx="3024188" cy="1089529"/>
          </a:xfrm>
          <a:prstGeom prst="wedgeRectCallout">
            <a:avLst>
              <a:gd name="adj1" fmla="val -12935"/>
              <a:gd name="adj2" fmla="val 49968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 dirty="0" err="1" smtClean="0"/>
              <a:t>toString</a:t>
            </a:r>
            <a:r>
              <a:rPr lang="en-CA" dirty="0" smtClean="0"/>
              <a:t> can be </a:t>
            </a:r>
            <a:r>
              <a:rPr lang="en-CA" dirty="0" smtClean="0"/>
              <a:t>overloaded to provide a standardization with other java objects.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62000"/>
            <a:ext cx="5080000" cy="517525"/>
          </a:xfrm>
        </p:spPr>
        <p:txBody>
          <a:bodyPr/>
          <a:lstStyle/>
          <a:p>
            <a:r>
              <a:rPr lang="en-US" smtClean="0"/>
              <a:t>Data Abstraction in Java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371600"/>
            <a:ext cx="7162800" cy="4724400"/>
          </a:xfrm>
        </p:spPr>
        <p:txBody>
          <a:bodyPr/>
          <a:lstStyle/>
          <a:p>
            <a:r>
              <a:rPr lang="en-US" smtClean="0"/>
              <a:t>the class and information hiding</a:t>
            </a:r>
          </a:p>
          <a:p>
            <a:pPr lvl="1"/>
            <a:r>
              <a:rPr lang="en-US" smtClean="0">
                <a:latin typeface="Courier New" pitchFamily="49" charset="0"/>
              </a:rPr>
              <a:t>public</a:t>
            </a:r>
            <a:r>
              <a:rPr lang="en-US" smtClean="0"/>
              <a:t> vs </a:t>
            </a:r>
            <a:r>
              <a:rPr lang="en-US" smtClean="0">
                <a:latin typeface="Courier New" pitchFamily="49" charset="0"/>
              </a:rPr>
              <a:t>private</a:t>
            </a:r>
            <a:endParaRPr lang="en-US" smtClean="0"/>
          </a:p>
          <a:p>
            <a:pPr lvl="1"/>
            <a:r>
              <a:rPr lang="en-US" smtClean="0"/>
              <a:t>class includes specification and implementation</a:t>
            </a:r>
          </a:p>
          <a:p>
            <a:pPr lvl="2"/>
            <a:r>
              <a:rPr lang="en-US" smtClean="0"/>
              <a:t>modification</a:t>
            </a:r>
          </a:p>
          <a:p>
            <a:pPr lvl="2"/>
            <a:r>
              <a:rPr lang="en-US" smtClean="0"/>
              <a:t>multiple implementations?</a:t>
            </a:r>
          </a:p>
          <a:p>
            <a:r>
              <a:rPr lang="en-US" smtClean="0"/>
              <a:t>interface</a:t>
            </a:r>
          </a:p>
          <a:p>
            <a:pPr lvl="1"/>
            <a:r>
              <a:rPr lang="en-US" smtClean="0"/>
              <a:t>specification only</a:t>
            </a:r>
          </a:p>
          <a:p>
            <a:pPr lvl="1"/>
            <a:r>
              <a:rPr lang="en-US" smtClean="0"/>
              <a:t>defines a type</a:t>
            </a:r>
          </a:p>
          <a:p>
            <a:pPr lvl="1"/>
            <a:r>
              <a:rPr lang="en-US" smtClean="0"/>
              <a:t>contract</a:t>
            </a:r>
          </a:p>
          <a:p>
            <a:r>
              <a:rPr lang="en-US" smtClean="0"/>
              <a:t>exception</a:t>
            </a:r>
          </a:p>
          <a:p>
            <a:pPr lvl="1"/>
            <a:r>
              <a:rPr lang="en-US" smtClean="0"/>
              <a:t>reporting contract violations (errors)</a:t>
            </a:r>
          </a:p>
          <a:p>
            <a:r>
              <a:rPr lang="en-US" smtClean="0"/>
              <a:t>package</a:t>
            </a:r>
          </a:p>
          <a:p>
            <a:pPr lvl="1"/>
            <a:r>
              <a:rPr lang="en-US" smtClean="0"/>
              <a:t>aggregation of interfaces and classes</a:t>
            </a:r>
          </a:p>
          <a:p>
            <a:r>
              <a:rPr lang="en-US" smtClean="0"/>
              <a:t>e.g. 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0825" y="398463"/>
            <a:ext cx="4292600" cy="517525"/>
          </a:xfrm>
        </p:spPr>
        <p:txBody>
          <a:bodyPr/>
          <a:lstStyle/>
          <a:p>
            <a:r>
              <a:rPr lang="en-CA" smtClean="0"/>
              <a:t>Testing the Package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254000"/>
            <a:ext cx="7162800" cy="6264275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package Test_Fractions;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import Fractions.*;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import BasicIO.*;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public class TestFractions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private ASCIIDisplayer out;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  <a:r>
              <a:rPr lang="en-US" sz="1200" smtClean="0">
                <a:solidFill>
                  <a:srgbClr val="0D8141"/>
                </a:solidFill>
                <a:latin typeface="Courier New" pitchFamily="49" charset="0"/>
              </a:rPr>
              <a:t>/** The constructor opens an ASCIIDisplayer for the test. */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TestFractions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out = new ASCIIDisplayer();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}; // constructor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public void fractionTest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Fraction  f, g, h;  // fractions for testing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int       r;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f = new RationalFraction(1,3);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g = new RationalFraction("2/3");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        h = f.add(g);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smtClean="0">
                <a:latin typeface="Courier New" pitchFamily="49" charset="0"/>
              </a:rPr>
              <a:t>		</a:t>
            </a:r>
            <a:r>
              <a:rPr lang="en-US" sz="1200" smtClean="0">
                <a:solidFill>
                  <a:schemeClr val="accent1"/>
                </a:solidFill>
                <a:latin typeface="Courier New" pitchFamily="49" charset="0"/>
              </a:rPr>
              <a:t>[[[[ snip ]]]]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try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    h = g.div(f);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    out.writeString(h.toString());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catch ( ZeroDenominatorException e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    //out.writeString(" zero denominator");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    out.writeString(e.msg);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smtClean="0">
                <a:latin typeface="Courier New" pitchFamily="49" charset="0"/>
              </a:rPr>
              <a:t>        };</a:t>
            </a:r>
          </a:p>
        </p:txBody>
      </p:sp>
      <p:sp>
        <p:nvSpPr>
          <p:cNvPr id="3174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94663" y="6086475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973263" y="5727700"/>
            <a:ext cx="5873750" cy="847725"/>
            <a:chOff x="1243" y="3608"/>
            <a:chExt cx="3700" cy="534"/>
          </a:xfrm>
        </p:grpSpPr>
        <p:sp>
          <p:nvSpPr>
            <p:cNvPr id="31750" name="AutoShape 7"/>
            <p:cNvSpPr>
              <a:spLocks noChangeArrowheads="1"/>
            </p:cNvSpPr>
            <p:nvPr/>
          </p:nvSpPr>
          <p:spPr bwMode="auto">
            <a:xfrm>
              <a:off x="3647" y="3608"/>
              <a:ext cx="1296" cy="534"/>
            </a:xfrm>
            <a:prstGeom prst="wedgeRectCallout">
              <a:avLst>
                <a:gd name="adj1" fmla="val -126620"/>
                <a:gd name="adj2" fmla="val -917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/>
                <a:t>Extracting the message from the exception</a:t>
              </a:r>
            </a:p>
          </p:txBody>
        </p:sp>
        <p:sp>
          <p:nvSpPr>
            <p:cNvPr id="31751" name="Rectangle 8"/>
            <p:cNvSpPr>
              <a:spLocks noChangeArrowheads="1"/>
            </p:cNvSpPr>
            <p:nvPr/>
          </p:nvSpPr>
          <p:spPr bwMode="auto">
            <a:xfrm>
              <a:off x="1243" y="3744"/>
              <a:ext cx="1406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5638" y="2814638"/>
            <a:ext cx="2663825" cy="608012"/>
          </a:xfrm>
        </p:spPr>
        <p:txBody>
          <a:bodyPr wrap="square" lIns="91430" tIns="45716" rIns="91430" bIns="45716"/>
          <a:lstStyle/>
          <a:p>
            <a:r>
              <a:rPr lang="en-US" smtClean="0"/>
              <a:t>The End</a:t>
            </a:r>
          </a:p>
        </p:txBody>
      </p:sp>
      <p:sp>
        <p:nvSpPr>
          <p:cNvPr id="3277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09600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150" y="908050"/>
            <a:ext cx="1905000" cy="517525"/>
          </a:xfrm>
        </p:spPr>
        <p:txBody>
          <a:bodyPr/>
          <a:lstStyle/>
          <a:p>
            <a:r>
              <a:rPr lang="en-US" smtClean="0"/>
              <a:t>Package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collection of related interfaces and classes</a:t>
            </a:r>
          </a:p>
          <a:p>
            <a:r>
              <a:rPr lang="en-US" smtClean="0"/>
              <a:t>libraries</a:t>
            </a:r>
          </a:p>
          <a:p>
            <a:r>
              <a:rPr lang="en-US" smtClean="0"/>
              <a:t>syntax</a:t>
            </a:r>
          </a:p>
          <a:p>
            <a:pPr lvl="1"/>
            <a:r>
              <a:rPr lang="en-US" smtClean="0"/>
              <a:t>package names</a:t>
            </a:r>
          </a:p>
          <a:p>
            <a:r>
              <a:rPr lang="en-US" smtClean="0"/>
              <a:t>unnamed package</a:t>
            </a:r>
          </a:p>
          <a:p>
            <a:r>
              <a:rPr lang="en-US" smtClean="0"/>
              <a:t>import</a:t>
            </a:r>
          </a:p>
          <a:p>
            <a:pPr lvl="1"/>
            <a:r>
              <a:rPr lang="en-US" smtClean="0">
                <a:latin typeface="Courier New" pitchFamily="49" charset="0"/>
              </a:rPr>
              <a:t>.*</a:t>
            </a:r>
            <a:r>
              <a:rPr lang="en-US" smtClean="0"/>
              <a:t> - all public interfaces and classes in package</a:t>
            </a:r>
          </a:p>
          <a:p>
            <a:r>
              <a:rPr lang="en-US" smtClean="0"/>
              <a:t>visibility</a:t>
            </a:r>
          </a:p>
          <a:p>
            <a:pPr lvl="1"/>
            <a:r>
              <a:rPr lang="en-US" smtClean="0">
                <a:latin typeface="Courier New" pitchFamily="49" charset="0"/>
              </a:rPr>
              <a:t>class</a:t>
            </a:r>
            <a:r>
              <a:rPr lang="en-US" smtClean="0"/>
              <a:t> modifiers</a:t>
            </a:r>
          </a:p>
          <a:p>
            <a:pPr lvl="2"/>
            <a:r>
              <a:rPr lang="en-US" smtClean="0">
                <a:latin typeface="Courier New" pitchFamily="49" charset="0"/>
              </a:rPr>
              <a:t>public</a:t>
            </a:r>
            <a:r>
              <a:rPr lang="en-US" smtClean="0"/>
              <a:t> or not</a:t>
            </a:r>
          </a:p>
          <a:p>
            <a:r>
              <a:rPr lang="en-US" smtClean="0"/>
              <a:t>package visibility</a:t>
            </a:r>
          </a:p>
          <a:p>
            <a:pPr lvl="1"/>
            <a:r>
              <a:rPr lang="en-US" smtClean="0"/>
              <a:t>implementation defined</a:t>
            </a:r>
          </a:p>
        </p:txBody>
      </p:sp>
      <p:sp>
        <p:nvSpPr>
          <p:cNvPr id="102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33600" y="26670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2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0574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150" y="908050"/>
            <a:ext cx="1905000" cy="517525"/>
          </a:xfrm>
        </p:spPr>
        <p:txBody>
          <a:bodyPr/>
          <a:lstStyle/>
          <a:p>
            <a:r>
              <a:rPr lang="en-US" smtClean="0"/>
              <a:t>Interface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defines a type</a:t>
            </a:r>
          </a:p>
          <a:p>
            <a:pPr lvl="1"/>
            <a:r>
              <a:rPr lang="en-US" smtClean="0"/>
              <a:t>can declare variables of interface type</a:t>
            </a:r>
          </a:p>
          <a:p>
            <a:r>
              <a:rPr lang="en-US" smtClean="0"/>
              <a:t>no implementation</a:t>
            </a:r>
          </a:p>
          <a:p>
            <a:pPr lvl="1"/>
            <a:r>
              <a:rPr lang="en-US" smtClean="0"/>
              <a:t>cannot create objects of interface type</a:t>
            </a:r>
          </a:p>
          <a:p>
            <a:r>
              <a:rPr lang="en-US" smtClean="0"/>
              <a:t>syntax</a:t>
            </a:r>
          </a:p>
          <a:p>
            <a:r>
              <a:rPr lang="en-US" smtClean="0"/>
              <a:t>compilation unit</a:t>
            </a:r>
          </a:p>
          <a:p>
            <a:r>
              <a:rPr lang="en-US" smtClean="0"/>
              <a:t>vs class specifications</a:t>
            </a:r>
          </a:p>
          <a:p>
            <a:pPr lvl="1"/>
            <a:r>
              <a:rPr lang="en-US" smtClean="0"/>
              <a:t>constants and method headers only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17725" y="335121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7538" y="685800"/>
            <a:ext cx="2819400" cy="517525"/>
          </a:xfrm>
          <a:noFill/>
        </p:spPr>
        <p:txBody>
          <a:bodyPr/>
          <a:lstStyle/>
          <a:p>
            <a:r>
              <a:rPr lang="en-US" smtClean="0"/>
              <a:t>Fraction ADT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752600"/>
            <a:ext cx="7162800" cy="4114800"/>
          </a:xfrm>
          <a:noFill/>
        </p:spPr>
        <p:txBody>
          <a:bodyPr/>
          <a:lstStyle/>
          <a:p>
            <a:r>
              <a:rPr lang="en-US" smtClean="0"/>
              <a:t>not a built-in type</a:t>
            </a:r>
          </a:p>
          <a:p>
            <a:pPr lvl="1"/>
            <a:r>
              <a:rPr lang="en-US" smtClean="0"/>
              <a:t>approximations: </a:t>
            </a:r>
            <a:r>
              <a:rPr lang="en-US" smtClean="0">
                <a:latin typeface="Courier New" pitchFamily="49" charset="0"/>
              </a:rPr>
              <a:t>double</a:t>
            </a:r>
            <a:endParaRPr lang="en-US" smtClean="0"/>
          </a:p>
          <a:p>
            <a:pPr lvl="2"/>
            <a:r>
              <a:rPr lang="en-US" smtClean="0"/>
              <a:t>round-off error</a:t>
            </a:r>
          </a:p>
          <a:p>
            <a:r>
              <a:rPr lang="en-US" smtClean="0"/>
              <a:t>when desire precise calculations</a:t>
            </a:r>
          </a:p>
          <a:p>
            <a:r>
              <a:rPr lang="en-US" smtClean="0"/>
              <a:t>values</a:t>
            </a:r>
          </a:p>
          <a:p>
            <a:pPr lvl="1"/>
            <a:r>
              <a:rPr lang="en-US" smtClean="0"/>
              <a:t>mixed fractions</a:t>
            </a:r>
          </a:p>
          <a:p>
            <a:pPr lvl="1"/>
            <a:r>
              <a:rPr lang="en-US" smtClean="0"/>
              <a:t>of the form </a:t>
            </a:r>
            <a:r>
              <a:rPr lang="en-US" smtClean="0">
                <a:latin typeface="Courier New" pitchFamily="49" charset="0"/>
              </a:rPr>
              <a:t>p/q</a:t>
            </a:r>
            <a:r>
              <a:rPr lang="en-US" smtClean="0"/>
              <a:t> where </a:t>
            </a:r>
            <a:r>
              <a:rPr lang="en-US" smtClean="0">
                <a:latin typeface="Courier New" pitchFamily="49" charset="0"/>
              </a:rPr>
              <a:t>p</a:t>
            </a:r>
            <a:r>
              <a:rPr lang="en-US" smtClean="0"/>
              <a:t> &amp; </a:t>
            </a:r>
            <a:r>
              <a:rPr lang="en-US" smtClean="0">
                <a:latin typeface="Courier New" pitchFamily="49" charset="0"/>
              </a:rPr>
              <a:t>q</a:t>
            </a:r>
            <a:r>
              <a:rPr lang="en-US" smtClean="0"/>
              <a:t> are integers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arithmetic: </a:t>
            </a:r>
            <a:r>
              <a:rPr lang="en-US" smtClean="0">
                <a:latin typeface="Courier New" pitchFamily="49" charset="0"/>
              </a:rPr>
              <a:t>+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-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*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/</a:t>
            </a:r>
            <a:endParaRPr lang="en-US" smtClean="0"/>
          </a:p>
          <a:p>
            <a:pPr lvl="1"/>
            <a:r>
              <a:rPr lang="en-US" smtClean="0"/>
              <a:t>comparison</a:t>
            </a:r>
          </a:p>
          <a:p>
            <a:pPr lvl="1"/>
            <a:r>
              <a:rPr lang="en-US" smtClean="0"/>
              <a:t>compatibility with other numeric types</a:t>
            </a:r>
          </a:p>
          <a:p>
            <a:pPr lvl="2"/>
            <a:r>
              <a:rPr lang="en-US" smtClean="0"/>
              <a:t>conversions</a:t>
            </a:r>
          </a:p>
          <a:p>
            <a:pPr lvl="1"/>
            <a:r>
              <a:rPr lang="en-US" smtClean="0"/>
              <a:t>string representation</a:t>
            </a:r>
          </a:p>
          <a:p>
            <a:pPr lvl="2"/>
            <a:r>
              <a:rPr lang="en-US" smtClean="0"/>
              <a:t>conversion to/from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0950" y="908050"/>
            <a:ext cx="6629400" cy="517525"/>
          </a:xfrm>
        </p:spPr>
        <p:txBody>
          <a:bodyPr/>
          <a:lstStyle/>
          <a:p>
            <a:r>
              <a:rPr lang="en-US" smtClean="0"/>
              <a:t>Testing Implementation Classes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7863" y="1909763"/>
            <a:ext cx="3505200" cy="4114800"/>
          </a:xfrm>
        </p:spPr>
        <p:txBody>
          <a:bodyPr/>
          <a:lstStyle/>
          <a:p>
            <a:r>
              <a:rPr lang="en-US" sz="1600" smtClean="0"/>
              <a:t>test suites</a:t>
            </a:r>
          </a:p>
          <a:p>
            <a:pPr lvl="1"/>
            <a:r>
              <a:rPr lang="en-US" sz="1600" smtClean="0"/>
              <a:t>based on interface definitions</a:t>
            </a:r>
          </a:p>
          <a:p>
            <a:r>
              <a:rPr lang="en-US" sz="1600" smtClean="0"/>
              <a:t>testing exceptions</a:t>
            </a:r>
          </a:p>
          <a:p>
            <a:pPr lvl="1"/>
            <a:r>
              <a:rPr lang="en-US" sz="1600" smtClean="0">
                <a:latin typeface="Courier New" pitchFamily="49" charset="0"/>
              </a:rPr>
              <a:t>try</a:t>
            </a:r>
            <a:r>
              <a:rPr lang="en-US" sz="1600" smtClean="0"/>
              <a:t>/</a:t>
            </a:r>
            <a:r>
              <a:rPr lang="en-US" sz="1600" smtClean="0">
                <a:latin typeface="Courier New" pitchFamily="49" charset="0"/>
              </a:rPr>
              <a:t>catch</a:t>
            </a:r>
            <a:r>
              <a:rPr lang="en-US" sz="1600" smtClean="0"/>
              <a:t> statement</a:t>
            </a:r>
          </a:p>
          <a:p>
            <a:pPr lvl="2"/>
            <a:r>
              <a:rPr lang="en-US" sz="1600" smtClean="0"/>
              <a:t>syntax</a:t>
            </a:r>
          </a:p>
          <a:p>
            <a:pPr lvl="2"/>
            <a:r>
              <a:rPr lang="en-US" sz="1600" smtClean="0"/>
              <a:t>effect</a:t>
            </a:r>
          </a:p>
          <a:p>
            <a:pPr lvl="1"/>
            <a:r>
              <a:rPr lang="en-US" sz="1600" smtClean="0"/>
              <a:t>use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Symbol" pitchFamily="18" charset="2"/>
              <a:buNone/>
            </a:pPr>
            <a:r>
              <a:rPr lang="en-US" sz="1800" smtClean="0">
                <a:solidFill>
                  <a:srgbClr val="0D8141"/>
                </a:solidFill>
              </a:rPr>
              <a:t>More about Exceptions</a:t>
            </a:r>
          </a:p>
          <a:p>
            <a:endParaRPr lang="en-US" sz="1600" smtClean="0">
              <a:solidFill>
                <a:schemeClr val="accent2"/>
              </a:solidFill>
            </a:endParaRPr>
          </a:p>
          <a:p>
            <a:r>
              <a:rPr lang="en-US" sz="1600" smtClean="0"/>
              <a:t>Exception Hierarchy</a:t>
            </a:r>
            <a:br>
              <a:rPr lang="en-US" sz="1600" smtClean="0"/>
            </a:br>
            <a:endParaRPr lang="en-US" sz="1600" smtClean="0"/>
          </a:p>
          <a:p>
            <a:r>
              <a:rPr lang="en-US" sz="1600" smtClean="0"/>
              <a:t>Try Catch Examples</a:t>
            </a:r>
          </a:p>
        </p:txBody>
      </p:sp>
      <p:sp>
        <p:nvSpPr>
          <p:cNvPr id="1331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2050" y="30622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1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44700" y="39274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19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29475" y="3135313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20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29475" y="2487613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51100" y="685800"/>
            <a:ext cx="4229100" cy="517525"/>
          </a:xfrm>
        </p:spPr>
        <p:txBody>
          <a:bodyPr/>
          <a:lstStyle/>
          <a:p>
            <a:r>
              <a:rPr lang="en-US" smtClean="0">
                <a:latin typeface="Courier New" pitchFamily="49" charset="0"/>
              </a:rPr>
              <a:t>Fraction</a:t>
            </a:r>
            <a:r>
              <a:rPr lang="en-US" smtClean="0"/>
              <a:t> Interface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524000"/>
            <a:ext cx="7162800" cy="4114800"/>
          </a:xfrm>
        </p:spPr>
        <p:txBody>
          <a:bodyPr/>
          <a:lstStyle/>
          <a:p>
            <a:r>
              <a:rPr lang="en-US" smtClean="0"/>
              <a:t>minimal set of operations</a:t>
            </a:r>
          </a:p>
          <a:p>
            <a:r>
              <a:rPr lang="en-US" smtClean="0"/>
              <a:t>accessor methods</a:t>
            </a:r>
          </a:p>
          <a:p>
            <a:r>
              <a:rPr lang="en-US" smtClean="0"/>
              <a:t>conversion</a:t>
            </a:r>
          </a:p>
          <a:p>
            <a:pPr lvl="1"/>
            <a:r>
              <a:rPr lang="en-US" smtClean="0"/>
              <a:t>constructors for conversion</a:t>
            </a:r>
          </a:p>
          <a:p>
            <a:pPr lvl="1"/>
            <a:r>
              <a:rPr lang="en-US" smtClean="0"/>
              <a:t>conversion methods</a:t>
            </a:r>
          </a:p>
          <a:p>
            <a:pPr lvl="2"/>
            <a:r>
              <a:rPr lang="en-US" smtClean="0"/>
              <a:t>loss of information</a:t>
            </a:r>
          </a:p>
          <a:p>
            <a:pPr lvl="2"/>
            <a:r>
              <a:rPr lang="en-US" smtClean="0"/>
              <a:t>explicit</a:t>
            </a:r>
          </a:p>
          <a:p>
            <a:r>
              <a:rPr lang="en-US" smtClean="0"/>
              <a:t>comparison</a:t>
            </a:r>
          </a:p>
          <a:p>
            <a:r>
              <a:rPr lang="en-US" smtClean="0"/>
              <a:t>arithmetic</a:t>
            </a:r>
          </a:p>
          <a:p>
            <a:pPr lvl="1"/>
            <a:r>
              <a:rPr lang="en-US" smtClean="0"/>
              <a:t>methods</a:t>
            </a:r>
          </a:p>
          <a:p>
            <a:pPr lvl="1"/>
            <a:r>
              <a:rPr lang="en-US" smtClean="0">
                <a:latin typeface="Courier New" pitchFamily="49" charset="0"/>
              </a:rPr>
              <a:t>Fraction</a:t>
            </a:r>
            <a:r>
              <a:rPr lang="en-US" smtClean="0"/>
              <a:t> results</a:t>
            </a:r>
          </a:p>
          <a:p>
            <a:pPr lvl="1"/>
            <a:r>
              <a:rPr lang="en-US" smtClean="0"/>
              <a:t>functional notation</a:t>
            </a:r>
          </a:p>
          <a:p>
            <a:pPr lvl="2"/>
            <a:r>
              <a:rPr lang="en-US" smtClean="0"/>
              <a:t>e.g. </a:t>
            </a:r>
            <a:r>
              <a:rPr lang="en-US" smtClean="0">
                <a:latin typeface="Courier New" pitchFamily="49" charset="0"/>
              </a:rPr>
              <a:t>e = f.mul(g).add(h)</a:t>
            </a:r>
          </a:p>
          <a:p>
            <a:pPr lvl="2"/>
            <a:r>
              <a:rPr lang="en-US" smtClean="0"/>
              <a:t>intermediate objects</a:t>
            </a:r>
          </a:p>
          <a:p>
            <a:r>
              <a:rPr lang="en-US" smtClean="0"/>
              <a:t>immutable</a:t>
            </a:r>
          </a:p>
        </p:txBody>
      </p:sp>
      <p:sp>
        <p:nvSpPr>
          <p:cNvPr id="143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89613" y="1766888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0050" y="908050"/>
            <a:ext cx="5791200" cy="517525"/>
          </a:xfrm>
        </p:spPr>
        <p:txBody>
          <a:bodyPr/>
          <a:lstStyle/>
          <a:p>
            <a:r>
              <a:rPr lang="en-US" smtClean="0">
                <a:latin typeface="Courier New" pitchFamily="49" charset="0"/>
              </a:rPr>
              <a:t>RationalFraction</a:t>
            </a:r>
            <a:r>
              <a:rPr lang="en-US" smtClean="0"/>
              <a:t> Class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 Rational numbers (</a:t>
            </a:r>
            <a:r>
              <a:rPr lang="en-US" smtClean="0">
                <a:latin typeface="Courier New" pitchFamily="49" charset="0"/>
              </a:rPr>
              <a:t>p/q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q</a:t>
            </a:r>
            <a:r>
              <a:rPr lang="en-US" smtClean="0">
                <a:latin typeface="Courier New" pitchFamily="49" charset="0"/>
                <a:sym typeface="Symbol" pitchFamily="18" charset="2"/>
              </a:rPr>
              <a:t></a:t>
            </a:r>
            <a:r>
              <a:rPr lang="en-US" smtClean="0">
                <a:latin typeface="Courier New" pitchFamily="49" charset="0"/>
              </a:rPr>
              <a:t>0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pair of integers</a:t>
            </a:r>
          </a:p>
          <a:p>
            <a:pPr lvl="2"/>
            <a:r>
              <a:rPr lang="en-US" smtClean="0"/>
              <a:t>numerator (</a:t>
            </a:r>
            <a:r>
              <a:rPr lang="en-US" smtClean="0">
                <a:latin typeface="Courier New" pitchFamily="49" charset="0"/>
              </a:rPr>
              <a:t>num</a:t>
            </a:r>
            <a:r>
              <a:rPr lang="en-US" smtClean="0"/>
              <a:t>)</a:t>
            </a:r>
          </a:p>
          <a:p>
            <a:pPr lvl="2"/>
            <a:r>
              <a:rPr lang="en-US" smtClean="0"/>
              <a:t>denominator (</a:t>
            </a:r>
            <a:r>
              <a:rPr lang="en-US" smtClean="0">
                <a:latin typeface="Courier New" pitchFamily="49" charset="0"/>
              </a:rPr>
              <a:t>denom</a:t>
            </a:r>
            <a:r>
              <a:rPr lang="en-US" smtClean="0"/>
              <a:t>)</a:t>
            </a:r>
          </a:p>
          <a:p>
            <a:r>
              <a:rPr lang="en-US" smtClean="0"/>
              <a:t>multiple representations of same value?</a:t>
            </a:r>
          </a:p>
          <a:p>
            <a:pPr lvl="1"/>
            <a:r>
              <a:rPr lang="en-US" smtClean="0"/>
              <a:t>1/2, 2/4, 3/6, …</a:t>
            </a:r>
          </a:p>
          <a:p>
            <a:pPr lvl="1"/>
            <a:r>
              <a:rPr lang="en-US" smtClean="0"/>
              <a:t>1/2, -1/-2 and -1/2, 1/-2</a:t>
            </a:r>
          </a:p>
          <a:p>
            <a:pPr lvl="1"/>
            <a:r>
              <a:rPr lang="en-US" smtClean="0"/>
              <a:t>0/1, 0/2, …</a:t>
            </a:r>
          </a:p>
          <a:p>
            <a:r>
              <a:rPr lang="en-US" smtClean="0"/>
              <a:t>whole numbers</a:t>
            </a:r>
          </a:p>
          <a:p>
            <a:r>
              <a:rPr lang="en-US" smtClean="0"/>
              <a:t>mixed fractions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Settings\hughesd\Application Data\Microsoft\Templates\1P03.pot</Template>
  <TotalTime>2185</TotalTime>
  <Pages>11</Pages>
  <Words>1407</Words>
  <Application>Microsoft Office PowerPoint</Application>
  <PresentationFormat>Custom</PresentationFormat>
  <Paragraphs>456</Paragraphs>
  <Slides>31</Slides>
  <Notes>2</Notes>
  <HiddenSlides>18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1P03</vt:lpstr>
      <vt:lpstr>Document</vt:lpstr>
      <vt:lpstr>Abstract Data Types</vt:lpstr>
      <vt:lpstr>Data Abstraction</vt:lpstr>
      <vt:lpstr>Data Abstraction in Java</vt:lpstr>
      <vt:lpstr>Package</vt:lpstr>
      <vt:lpstr>Interface</vt:lpstr>
      <vt:lpstr>Fraction ADT</vt:lpstr>
      <vt:lpstr>Testing Implementation Classes</vt:lpstr>
      <vt:lpstr>Fraction Interface</vt:lpstr>
      <vt:lpstr>RationalFraction Class</vt:lpstr>
      <vt:lpstr> RationalFraction Class.</vt:lpstr>
      <vt:lpstr>Testing Implementation Classes</vt:lpstr>
      <vt:lpstr>Building Libraries</vt:lpstr>
      <vt:lpstr>Slide 13</vt:lpstr>
      <vt:lpstr>Slide 14</vt:lpstr>
      <vt:lpstr>Slide 15</vt:lpstr>
      <vt:lpstr>Slide 16</vt:lpstr>
      <vt:lpstr>Slide 17</vt:lpstr>
      <vt:lpstr>Try Catch Clause</vt:lpstr>
      <vt:lpstr>Exception Examples</vt:lpstr>
      <vt:lpstr>Exception Hierarchy</vt:lpstr>
      <vt:lpstr>Package</vt:lpstr>
      <vt:lpstr>Fractions Interface</vt:lpstr>
      <vt:lpstr>Rational Fraction</vt:lpstr>
      <vt:lpstr>Rational Fraction.</vt:lpstr>
      <vt:lpstr>Rational Fraction..</vt:lpstr>
      <vt:lpstr>Rational Fraction…</vt:lpstr>
      <vt:lpstr>Rational Fraction….</vt:lpstr>
      <vt:lpstr>Rational Fraction…..</vt:lpstr>
      <vt:lpstr>Zero Denominator</vt:lpstr>
      <vt:lpstr>Testing the Package</vt:lpstr>
      <vt:lpstr>The End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GregorianDate Class</dc:title>
  <dc:creator>Hughes</dc:creator>
  <cp:lastModifiedBy>Dave Bockus</cp:lastModifiedBy>
  <cp:revision>92</cp:revision>
  <cp:lastPrinted>2000-09-07T19:31:55Z</cp:lastPrinted>
  <dcterms:created xsi:type="dcterms:W3CDTF">2003-01-23T19:59:14Z</dcterms:created>
  <dcterms:modified xsi:type="dcterms:W3CDTF">2013-01-30T20:23:58Z</dcterms:modified>
</cp:coreProperties>
</file>